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8" r:id="rId7"/>
    <p:sldId id="261" r:id="rId8"/>
    <p:sldId id="262" r:id="rId9"/>
    <p:sldId id="263" r:id="rId10"/>
    <p:sldId id="269" r:id="rId11"/>
    <p:sldId id="270" r:id="rId12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C10D9E6-7BB8-43C2-969C-DBD2A3402663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9F3B370-505E-4C09-9E83-30AE7720D8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2206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1575" y="706438"/>
            <a:ext cx="4514850" cy="33861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 bwMode="auto">
          <a:xfrm>
            <a:off x="915988" y="4375150"/>
            <a:ext cx="502602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5007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78863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29" tIns="43714" rIns="87429" bIns="43714" anchor="b"/>
          <a:lstStyle>
            <a:lvl1pPr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40A7A4B-D92F-4061-83AA-1B130AA32605}" type="slidenum">
              <a:rPr lang="ja-JP" altLang="en-US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pPr algn="r" eaLnBrk="1" hangingPunct="1">
                <a:spcBef>
                  <a:spcPct val="0"/>
                </a:spcBef>
              </a:pPr>
              <a:t>2</a:t>
            </a:fld>
            <a:endParaRPr lang="en-US" altLang="ja-JP">
              <a:solidFill>
                <a:srgbClr val="000000"/>
              </a:solidFill>
              <a:latin typeface="Times New Roman" panose="02020603050405020304" pitchFamily="18" charset="0"/>
              <a:ea typeface="HG正楷書体-PRO" panose="03000600000000000000" pitchFamily="66" charset="-128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1575" y="706438"/>
            <a:ext cx="4514850" cy="33861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75150"/>
            <a:ext cx="502602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429" tIns="43714" rIns="87429" bIns="43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779008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 txBox="1">
            <a:spLocks noGrp="1" noChangeArrowheads="1"/>
          </p:cNvSpPr>
          <p:nvPr/>
        </p:nvSpPr>
        <p:spPr bwMode="auto">
          <a:xfrm>
            <a:off x="3886200" y="8678863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29" tIns="43714" rIns="87429" bIns="43714" anchor="b"/>
          <a:lstStyle>
            <a:lvl1pPr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FB1B438-ABC8-44F5-9BA6-FBDB36182E7C}" type="slidenum">
              <a:rPr lang="ja-JP" altLang="en-US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>
              <a:solidFill>
                <a:srgbClr val="000000"/>
              </a:solidFill>
              <a:latin typeface="Times New Roman" panose="02020603050405020304" pitchFamily="18" charset="0"/>
              <a:ea typeface="HG正楷書体-PRO" panose="03000600000000000000" pitchFamily="66" charset="-128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1575" y="706438"/>
            <a:ext cx="4514850" cy="33861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75150"/>
            <a:ext cx="502602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429" tIns="43714" rIns="87429" bIns="43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1850756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 txBox="1">
            <a:spLocks noGrp="1" noChangeArrowheads="1"/>
          </p:cNvSpPr>
          <p:nvPr/>
        </p:nvSpPr>
        <p:spPr bwMode="auto">
          <a:xfrm>
            <a:off x="3886200" y="8678863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29" tIns="43714" rIns="87429" bIns="43714" anchor="b"/>
          <a:lstStyle>
            <a:lvl1pPr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5343986-0909-48D5-95DE-527074969C83}" type="slidenum">
              <a:rPr lang="ja-JP" altLang="en-US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en-US" altLang="ja-JP">
              <a:solidFill>
                <a:srgbClr val="000000"/>
              </a:solidFill>
              <a:latin typeface="Times New Roman" panose="02020603050405020304" pitchFamily="18" charset="0"/>
              <a:ea typeface="HG正楷書体-PRO" panose="03000600000000000000" pitchFamily="66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1575" y="706438"/>
            <a:ext cx="4514850" cy="33861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75150"/>
            <a:ext cx="502602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429" tIns="43714" rIns="87429" bIns="43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1657494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4022725" y="9713913"/>
            <a:ext cx="30765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4703" tIns="47351" rIns="94703" bIns="47351" anchor="b"/>
          <a:lstStyle>
            <a:lvl1pPr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709FACE-B630-4296-AE10-CC5D260B452F}" type="slidenum">
              <a:rPr lang="ja-JP" altLang="en-US" sz="1300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US" altLang="ja-JP" sz="1300">
              <a:solidFill>
                <a:srgbClr val="000000"/>
              </a:solidFill>
              <a:latin typeface="Times New Roman" panose="02020603050405020304" pitchFamily="18" charset="0"/>
              <a:ea typeface="HG正楷書体-PRO" panose="03000600000000000000" pitchFamily="66" charset="-128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23938" y="790575"/>
            <a:ext cx="5051425" cy="37893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897438"/>
            <a:ext cx="5203825" cy="4579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4703" tIns="47351" rIns="94703" bIns="47351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503133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6200" y="8678863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29" tIns="43714" rIns="87429" bIns="43714" anchor="b"/>
          <a:lstStyle>
            <a:lvl1pPr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3A12887-3AE3-4307-91E0-CD080C788C9B}" type="slidenum">
              <a:rPr lang="ja-JP" altLang="en-US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US" altLang="ja-JP">
              <a:solidFill>
                <a:srgbClr val="000000"/>
              </a:solidFill>
              <a:latin typeface="Times New Roman" panose="02020603050405020304" pitchFamily="18" charset="0"/>
              <a:ea typeface="HG正楷書体-PRO" panose="03000600000000000000" pitchFamily="66" charset="-128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1575" y="706438"/>
            <a:ext cx="4514850" cy="33861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75150"/>
            <a:ext cx="502602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429" tIns="43714" rIns="87429" bIns="43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126875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6200" y="8678863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29" tIns="43714" rIns="87429" bIns="43714" anchor="b"/>
          <a:lstStyle>
            <a:lvl1pPr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977D743-CB24-4973-BE62-0A09FB0908B8}" type="slidenum">
              <a:rPr lang="ja-JP" altLang="en-US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US" altLang="ja-JP">
              <a:solidFill>
                <a:srgbClr val="000000"/>
              </a:solidFill>
              <a:latin typeface="Times New Roman" panose="02020603050405020304" pitchFamily="18" charset="0"/>
              <a:ea typeface="HG正楷書体-PRO" panose="03000600000000000000" pitchFamily="66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1575" y="706438"/>
            <a:ext cx="4514850" cy="33861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75150"/>
            <a:ext cx="502602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429" tIns="43714" rIns="87429" bIns="43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4152491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6200" y="8678863"/>
            <a:ext cx="29718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29" tIns="43714" rIns="87429" bIns="43714" anchor="b"/>
          <a:lstStyle>
            <a:lvl1pPr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062DF8B-FBEF-4597-9200-D8FFC7411893}" type="slidenum">
              <a:rPr lang="ja-JP" altLang="en-US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US" altLang="ja-JP">
              <a:solidFill>
                <a:srgbClr val="000000"/>
              </a:solidFill>
              <a:latin typeface="Times New Roman" panose="02020603050405020304" pitchFamily="18" charset="0"/>
              <a:ea typeface="HG正楷書体-PRO" panose="03000600000000000000" pitchFamily="66" charset="-128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1575" y="706438"/>
            <a:ext cx="4514850" cy="33861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75150"/>
            <a:ext cx="502602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429" tIns="43714" rIns="87429" bIns="4371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1542897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4022725" y="9713913"/>
            <a:ext cx="30765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4703" tIns="47351" rIns="94703" bIns="47351" anchor="b"/>
          <a:lstStyle>
            <a:lvl1pPr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4773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73954A2-C6D9-4932-ACD5-49AAE25C6293}" type="slidenum">
              <a:rPr lang="ja-JP" altLang="en-US" sz="1300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n-US" altLang="ja-JP" sz="1300">
              <a:solidFill>
                <a:srgbClr val="000000"/>
              </a:solidFill>
              <a:latin typeface="Times New Roman" panose="02020603050405020304" pitchFamily="18" charset="0"/>
              <a:ea typeface="HG正楷書体-PRO" panose="03000600000000000000" pitchFamily="66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23938" y="790575"/>
            <a:ext cx="5051425" cy="37893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897438"/>
            <a:ext cx="5203825" cy="4579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4703" tIns="47351" rIns="94703" bIns="47351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1612524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47FB9-94B3-4B9A-A0DA-CC345BF018F6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A4138-7B25-49BF-A557-45B8030E533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467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8AE9D-1FD8-4831-9196-1BBBC1998D05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3A671-907D-4DD8-837D-543495D359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126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CC595-229B-41CB-BF20-9CC318447BE7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6D4A2-04C9-4953-9C71-79FD73C4B0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2481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09C5-D6A4-4EE4-9020-6852F9632BED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98986-3EA9-4391-9B1F-36F00F98B7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6340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7986-9465-418F-8DC5-688C64D96965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3F35D-B41A-4B32-B465-9CD714E0F0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28031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54C1C-951F-4A01-A827-1F26299377C8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885EA-C493-44C0-9D9F-BB07B4E6BA4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3310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3F9F6-58F6-46E3-AA6F-2F826985F788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E5AC5-6B84-4A6E-AD93-FD978F7C30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82639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F0D8F-23CF-49B6-BB85-176351E5C0AF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C3181-BC70-40D8-BAAE-EFC61C85BB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0787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E35E-DE7D-45F9-A55D-B868ED7A84E0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73D7-7C3F-4EBE-B689-DD97355AB1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62641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2995E-F737-4D32-ACCF-37C53BB5C673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5334C-EC44-45F4-97B0-6A5723BEB3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355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97169-F97E-46A3-AEE4-1B02DABD2C33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9137C-B35B-478D-974A-54473E38D6C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763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6C310-04C8-4A04-B3E8-C899FEEEA9B6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0471B-F38A-45FC-B404-71C8652BC47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0657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EB96-251F-4B30-BEE8-D94D2A45E383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FBE96-F102-404D-B3EC-27931052310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587318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E612A-2FB8-4ECE-AF4E-05C202ACA297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8B779-2002-4E8F-9574-0C6CE8BEA13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65890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2476D-0F6D-4B17-ACD7-2294DFB68D50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ED450-97B5-4AF7-928B-857621CBECC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2594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7DE98-E467-45B3-B831-60AB51FB9C79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1FE94-A279-40F3-8921-85D16C993AF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3977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03B09-ED83-4101-BEC9-59976D069A58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C2951-21CA-42D2-98C1-323DFFCDEEC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386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F4CC4-C403-4CA5-AAC4-E45F46C1AF77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2FDA4-BE44-4EB5-95C1-56EC3EB415A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1357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BE322-864E-4E47-96A9-C0F6DEE06E9E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2783-5834-4A23-8F1B-25AA3EF35B9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570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8B3DD-55D1-45CA-AE2B-14CB7536C275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690B3-6216-4162-A93C-7615DBA069D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7523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48CC-A8C4-4D1B-B31C-9E078229062C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9D536-B773-4A28-94B0-777F45D35F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287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3FEFE-DF42-49F9-824C-B56C34814F76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5274-776B-491A-AEAB-BFE38D83187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7360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E1E393-43D6-4D5A-A822-89EE0F9545A3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EFE5F7-9FF0-4FBD-9532-B4AFB97A58D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2051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C26E31B-40DB-45B1-AC3C-F4F1666D1E50}" type="datetimeFigureOut">
              <a:rPr lang="ja-JP" altLang="en-US"/>
              <a:pPr>
                <a:defRPr/>
              </a:pPr>
              <a:t>2019/8/22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9FF67BA-03BC-4350-9EE6-B8B6EFF4C30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877888" y="279400"/>
            <a:ext cx="6453187" cy="898525"/>
            <a:chOff x="553" y="230"/>
            <a:chExt cx="4065" cy="566"/>
          </a:xfrm>
        </p:grpSpPr>
        <p:pic>
          <p:nvPicPr>
            <p:cNvPr id="4106" name="Picture 3" descr="21_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" y="230"/>
              <a:ext cx="555" cy="557"/>
            </a:xfrm>
            <a:prstGeom prst="rect">
              <a:avLst/>
            </a:prstGeom>
            <a:noFill/>
            <a:ln>
              <a:noFill/>
            </a:ln>
            <a:effectLst>
              <a:outerShdw dist="107763" dir="2700000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996" name="Text Box 4"/>
            <p:cNvSpPr txBox="1">
              <a:spLocks noChangeArrowheads="1"/>
            </p:cNvSpPr>
            <p:nvPr/>
          </p:nvSpPr>
          <p:spPr bwMode="auto">
            <a:xfrm>
              <a:off x="1190" y="508"/>
              <a:ext cx="34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ja-JP" altLang="en-US" sz="2400" i="1" u="sng" dirty="0">
                  <a:solidFill>
                    <a:srgbClr val="CC0000"/>
                  </a:solidFill>
                  <a:latin typeface="Times New Roman" pitchFamily="18" charset="0"/>
                  <a:ea typeface="HG創英角ｺﾞｼｯｸUB" pitchFamily="49" charset="-128"/>
                </a:rPr>
                <a:t>ＱＣサークル静岡地区 リーダー研修会</a:t>
              </a:r>
            </a:p>
          </p:txBody>
        </p:sp>
      </p:grp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4930989" y="4974422"/>
            <a:ext cx="417751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>
              <a:defRPr/>
            </a:pPr>
            <a:r>
              <a:rPr lang="ja-JP" altLang="en-US" sz="24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ＱＣサークル静岡地区</a:t>
            </a:r>
          </a:p>
          <a:p>
            <a:pPr eaLnBrk="1" hangingPunct="1">
              <a:defRPr/>
            </a:pPr>
            <a:r>
              <a:rPr lang="ja-JP" altLang="en-US" sz="24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行事担当会社　幹事</a:t>
            </a:r>
            <a:endParaRPr lang="en-US" altLang="ja-JP" sz="24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24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トヨタ</a:t>
            </a:r>
            <a:r>
              <a:rPr lang="ja-JP" altLang="en-US" sz="24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自動車東日本（株）</a:t>
            </a:r>
            <a:endParaRPr lang="en-US" altLang="ja-JP" sz="24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24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　　　田代 賀一</a:t>
            </a:r>
            <a:endParaRPr lang="ja-JP" altLang="en-US" sz="24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5436096" y="4675188"/>
            <a:ext cx="2433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en-US" altLang="ja-JP" sz="16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201</a:t>
            </a:r>
            <a:r>
              <a:rPr lang="ja-JP" altLang="en-US" sz="16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９年 ９月 １２日</a:t>
            </a:r>
            <a:endParaRPr lang="ja-JP" altLang="en-US" sz="16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8823325" y="38100"/>
            <a:ext cx="2778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0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</a:p>
        </p:txBody>
      </p:sp>
      <p:sp>
        <p:nvSpPr>
          <p:cNvPr id="85000" name="Rectangle 8"/>
          <p:cNvSpPr>
            <a:spLocks noChangeArrowheads="1"/>
          </p:cNvSpPr>
          <p:nvPr/>
        </p:nvSpPr>
        <p:spPr bwMode="auto">
          <a:xfrm>
            <a:off x="1568450" y="1636713"/>
            <a:ext cx="63722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ja-JP" sz="4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【</a:t>
            </a:r>
            <a:r>
              <a:rPr lang="ja-JP" altLang="en-US" sz="4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体験学習要領説明</a:t>
            </a:r>
            <a:r>
              <a:rPr lang="en-US" altLang="ja-JP" sz="4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】</a:t>
            </a:r>
          </a:p>
        </p:txBody>
      </p:sp>
      <p:grpSp>
        <p:nvGrpSpPr>
          <p:cNvPr id="4103" name="Group 9"/>
          <p:cNvGrpSpPr>
            <a:grpSpLocks/>
          </p:cNvGrpSpPr>
          <p:nvPr/>
        </p:nvGrpSpPr>
        <p:grpSpPr bwMode="auto">
          <a:xfrm>
            <a:off x="971550" y="3268663"/>
            <a:ext cx="3536950" cy="3094037"/>
            <a:chOff x="612" y="1981"/>
            <a:chExt cx="2228" cy="1949"/>
          </a:xfrm>
        </p:grpSpPr>
        <p:pic>
          <p:nvPicPr>
            <p:cNvPr id="4104" name="Picture 10" descr="structure_0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b="2499"/>
            <a:stretch>
              <a:fillRect/>
            </a:stretch>
          </p:blipFill>
          <p:spPr bwMode="auto">
            <a:xfrm>
              <a:off x="612" y="1981"/>
              <a:ext cx="2228" cy="1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Rectangle 11"/>
            <p:cNvSpPr>
              <a:spLocks noChangeArrowheads="1"/>
            </p:cNvSpPr>
            <p:nvPr/>
          </p:nvSpPr>
          <p:spPr bwMode="auto">
            <a:xfrm rot="964501">
              <a:off x="837" y="3068"/>
              <a:ext cx="55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2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ＱＣ酒造㈱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388" y="115888"/>
            <a:ext cx="8856662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323850" y="271463"/>
            <a:ext cx="8429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MEMO</a:t>
            </a: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73050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ChangeArrowheads="1"/>
          </p:cNvSpPr>
          <p:nvPr/>
        </p:nvSpPr>
        <p:spPr bwMode="auto">
          <a:xfrm>
            <a:off x="688975" y="401638"/>
            <a:ext cx="22907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1" hangingPunct="1">
              <a:defRPr/>
            </a:pPr>
            <a:r>
              <a:rPr lang="en-US" altLang="ja-JP" sz="3600" b="1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【 </a:t>
            </a:r>
            <a:r>
              <a:rPr lang="ja-JP" altLang="en-US" sz="3600" b="1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狙　い </a:t>
            </a:r>
            <a:r>
              <a:rPr lang="en-US" altLang="ja-JP" sz="3600" b="1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】</a:t>
            </a:r>
          </a:p>
        </p:txBody>
      </p:sp>
      <p:sp>
        <p:nvSpPr>
          <p:cNvPr id="280579" name="Rectangle 3"/>
          <p:cNvSpPr>
            <a:spLocks noChangeArrowheads="1"/>
          </p:cNvSpPr>
          <p:nvPr/>
        </p:nvSpPr>
        <p:spPr bwMode="auto">
          <a:xfrm>
            <a:off x="850900" y="1200150"/>
            <a:ext cx="7486650" cy="494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ja-JP" altLang="en-US" sz="30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●ＱＣリーダーとして必要な下記の知識・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ja-JP" altLang="en-US" sz="30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      ノウハウを体験学習を通じて身につける。</a:t>
            </a:r>
          </a:p>
          <a:p>
            <a:pPr eaLnBrk="1" hangingPunct="1">
              <a:lnSpc>
                <a:spcPct val="20000"/>
              </a:lnSpc>
              <a:defRPr/>
            </a:pPr>
            <a:endParaRPr lang="ja-JP" altLang="en-US" sz="30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(1) 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問題解決の手順を学ぶ。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(2) 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「事実を調査する」ことの重要性と「事実を</a:t>
            </a:r>
          </a:p>
          <a:p>
            <a:pPr eaLnBrk="1" hangingPunct="1">
              <a:defRPr/>
            </a:pP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　 論理的に考える</a:t>
            </a: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｣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という事を学ぶ。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(3) 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データ収集と処理及びデータ解析能力の</a:t>
            </a:r>
          </a:p>
          <a:p>
            <a:pPr eaLnBrk="1" hangingPunct="1">
              <a:defRPr/>
            </a:pP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　 向上を図る。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(4) 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発想性を豊かにする。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(5) 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ＱＣ手法について、知識を深める。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8847138" y="38100"/>
            <a:ext cx="2778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00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ChangeArrowheads="1"/>
          </p:cNvSpPr>
          <p:nvPr/>
        </p:nvSpPr>
        <p:spPr bwMode="auto">
          <a:xfrm>
            <a:off x="105517" y="188913"/>
            <a:ext cx="24098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【 </a:t>
            </a:r>
            <a:r>
              <a:rPr lang="ja-JP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１．設定条件</a:t>
            </a: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】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96863" y="760413"/>
            <a:ext cx="8591550" cy="544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1" hangingPunct="1">
              <a:spcBef>
                <a:spcPct val="10000"/>
              </a:spcBef>
              <a:defRPr/>
            </a:pP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1-1. 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自分はＱＣ酒造の営業マン（湘南地区）です。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1-2. 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ＱＣ酒造は、静岡県に本社を持つ江戸時代から続く日本酒の老舗です。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明治に入りいち早くビールの製造に取り組み、ビールの製造販売では業界トップの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シェア、ビール以外も含め業界</a:t>
            </a: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NO.1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の売り上げを誇っています。⇒　　　　　   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zh-TW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事前情報１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16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古くから多くの愛飲家の支持を得て、ビール業界のガリバーとして永く君臨しています。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（商品名：ＱＣビール）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伝統ある会社として自他ともに認めるところで、ＣＭキャラクターは、以前より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メジャーリーガー、イチローを起用し、イチロー＝ＱＣ酒造のイメージが市場に浸透しています。</a:t>
            </a:r>
            <a:endParaRPr lang="en-US" altLang="ja-JP" sz="16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又。海の家での宣伝も積極的に実施しています。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1-3</a:t>
            </a: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. 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営業マンとして、夏の間は海の家やその周辺の自動販売機の巡回・商品補充も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大切な仕事です。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1-4. 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あなたの管轄である江ノ島海水浴場での売上は２位です。⇒　　　　　　    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zh-TW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事前情報</a:t>
            </a:r>
            <a:r>
              <a:rPr lang="ja-JP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２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16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1-5. 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何とか８月の江ノ島海水浴場での売上を伸ばす事が、営業マンの緊急課題です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現状を把握する為に、</a:t>
            </a:r>
            <a:r>
              <a:rPr lang="ja-JP" altLang="en-US" sz="16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平成３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０</a:t>
            </a:r>
            <a:r>
              <a:rPr lang="ja-JP" altLang="en-US" sz="16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年</a:t>
            </a: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7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月中旬の３日間</a:t>
            </a: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日曜日を含む）について、江ノ島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海水浴場で以下の内容を調べました。⇒　　　　　　　　　　　　　　　　　　　　</a:t>
            </a:r>
            <a:r>
              <a:rPr lang="ja-JP" altLang="en-US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    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zh-TW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事前情報</a:t>
            </a:r>
            <a:r>
              <a:rPr lang="ja-JP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３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en-US" altLang="ja-JP" sz="16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>
              <a:spcBef>
                <a:spcPct val="10000"/>
              </a:spcBef>
              <a:defRPr/>
            </a:pP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1-6. 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自動販売機の売上状況について調査した。（同上期間　３日間）⇒　　　    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zh-TW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事前情報</a:t>
            </a:r>
            <a:r>
              <a:rPr lang="ja-JP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４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16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1-7. 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海の家の売上状況について調査した。（同上期間　３日間）　⇒　　　　    　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zh-TW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事前情報</a:t>
            </a:r>
            <a:r>
              <a:rPr lang="ja-JP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５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16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１</a:t>
            </a: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-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８．現地の調査として、江ノ島海水浴場の全ての自動販売機を観察した。⇒ 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zh-TW" altLang="en-US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事前情報</a:t>
            </a:r>
            <a:r>
              <a:rPr lang="en-US" altLang="ja-JP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6</a:t>
            </a:r>
            <a:r>
              <a:rPr lang="en-US" altLang="zh-TW" sz="1600" b="1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en-US" altLang="ja-JP" sz="1600" b="1" dirty="0">
              <a:solidFill>
                <a:prstClr val="black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8196" name="Group 33"/>
          <p:cNvGrpSpPr>
            <a:grpSpLocks/>
          </p:cNvGrpSpPr>
          <p:nvPr/>
        </p:nvGrpSpPr>
        <p:grpSpPr bwMode="auto">
          <a:xfrm>
            <a:off x="7092950" y="188913"/>
            <a:ext cx="430213" cy="1143000"/>
            <a:chOff x="4797" y="252"/>
            <a:chExt cx="271" cy="720"/>
          </a:xfrm>
        </p:grpSpPr>
        <p:pic>
          <p:nvPicPr>
            <p:cNvPr id="8204" name="Picture 32" descr="t_alcohol_a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834" r="35001"/>
            <a:stretch>
              <a:fillRect/>
            </a:stretch>
          </p:blipFill>
          <p:spPr bwMode="auto">
            <a:xfrm>
              <a:off x="4806" y="252"/>
              <a:ext cx="234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3918" name="Rectangle 30"/>
            <p:cNvSpPr>
              <a:spLocks noChangeArrowheads="1"/>
            </p:cNvSpPr>
            <p:nvPr/>
          </p:nvSpPr>
          <p:spPr bwMode="auto">
            <a:xfrm>
              <a:off x="4797" y="564"/>
              <a:ext cx="2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ja-JP" sz="12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Black" pitchFamily="34" charset="0"/>
                  <a:ea typeface="HG丸ｺﾞｼｯｸM-PRO" pitchFamily="50" charset="-128"/>
                </a:rPr>
                <a:t>QC</a:t>
              </a:r>
            </a:p>
          </p:txBody>
        </p:sp>
      </p:grpSp>
      <p:sp>
        <p:nvSpPr>
          <p:cNvPr id="8197" name="Text Box 35"/>
          <p:cNvSpPr txBox="1">
            <a:spLocks noChangeArrowheads="1"/>
          </p:cNvSpPr>
          <p:nvPr/>
        </p:nvSpPr>
        <p:spPr bwMode="auto">
          <a:xfrm>
            <a:off x="8823325" y="38100"/>
            <a:ext cx="2778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00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ChangeArrowheads="1"/>
          </p:cNvSpPr>
          <p:nvPr/>
        </p:nvSpPr>
        <p:spPr bwMode="auto">
          <a:xfrm>
            <a:off x="384175" y="346075"/>
            <a:ext cx="18161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【 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２．設 問</a:t>
            </a:r>
            <a:r>
              <a:rPr lang="en-US" altLang="ja-JP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】</a:t>
            </a:r>
          </a:p>
        </p:txBody>
      </p:sp>
      <p:sp>
        <p:nvSpPr>
          <p:cNvPr id="294915" name="Rectangle 3"/>
          <p:cNvSpPr>
            <a:spLocks noChangeArrowheads="1"/>
          </p:cNvSpPr>
          <p:nvPr/>
        </p:nvSpPr>
        <p:spPr bwMode="auto">
          <a:xfrm>
            <a:off x="250825" y="1124744"/>
            <a:ext cx="8731250" cy="1833562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</a:t>
            </a:r>
            <a:r>
              <a:rPr lang="en-US" altLang="ja-JP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</a:t>
            </a:r>
            <a:r>
              <a:rPr lang="ja-JP" altLang="en-US" sz="2400" dirty="0" err="1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．</a:t>
            </a: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の事前情報及びデータをもとに問題点を明らかにし、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江ノ島海水浴場での</a:t>
            </a:r>
            <a:r>
              <a:rPr lang="ja-JP" altLang="en-US" sz="2400" u="sng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ＱＣ酒造の売上をトップにする対策</a:t>
            </a: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を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考えてください。</a:t>
            </a:r>
          </a:p>
          <a:p>
            <a:pPr eaLnBrk="1" hangingPunct="1">
              <a:lnSpc>
                <a:spcPct val="130000"/>
              </a:lnSpc>
              <a:defRPr/>
            </a:pPr>
            <a:endParaRPr lang="ja-JP" altLang="en-US" sz="20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8813800" y="47625"/>
            <a:ext cx="2778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00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</a:p>
        </p:txBody>
      </p:sp>
      <p:sp>
        <p:nvSpPr>
          <p:cNvPr id="10245" name="AutoShape 11"/>
          <p:cNvSpPr>
            <a:spLocks noChangeArrowheads="1"/>
          </p:cNvSpPr>
          <p:nvPr/>
        </p:nvSpPr>
        <p:spPr bwMode="auto">
          <a:xfrm>
            <a:off x="250825" y="3141663"/>
            <a:ext cx="6502400" cy="3022600"/>
          </a:xfrm>
          <a:prstGeom prst="wedgeRectCallout">
            <a:avLst>
              <a:gd name="adj1" fmla="val 53856"/>
              <a:gd name="adj2" fmla="val 2437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ja-JP" sz="1800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46" name="Picture 6" descr="2-J-0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67"/>
          <a:stretch>
            <a:fillRect/>
          </a:stretch>
        </p:blipFill>
        <p:spPr bwMode="auto">
          <a:xfrm>
            <a:off x="6467475" y="4005263"/>
            <a:ext cx="2339975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4924" name="Rectangle 12"/>
          <p:cNvSpPr>
            <a:spLocks noChangeArrowheads="1"/>
          </p:cNvSpPr>
          <p:nvPr/>
        </p:nvSpPr>
        <p:spPr bwMode="auto">
          <a:xfrm>
            <a:off x="368300" y="3436938"/>
            <a:ext cx="6400800" cy="243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S創英角ﾎﾟｯﾌﾟ体" pitchFamily="50" charset="-128"/>
                <a:ea typeface="HGS創英角ﾎﾟｯﾌﾟ体" pitchFamily="50" charset="-128"/>
              </a:rPr>
              <a:t>● 要因解析の検証をする段階で、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S創英角ﾎﾟｯﾌﾟ体" pitchFamily="50" charset="-128"/>
                <a:ea typeface="HGS創英角ﾎﾟｯﾌﾟ体" pitchFamily="50" charset="-128"/>
              </a:rPr>
              <a:t>各種の事実情報・情報収集が必要であれば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ja-JP" altLang="en-US" sz="2200" u="sng" dirty="0">
                <a:solidFill>
                  <a:prstClr val="black"/>
                </a:solidFill>
                <a:latin typeface="HGS創英角ﾎﾟｯﾌﾟ体" pitchFamily="50" charset="-128"/>
                <a:ea typeface="HGS創英角ﾎﾟｯﾌﾟ体" pitchFamily="50" charset="-128"/>
              </a:rPr>
              <a:t>「情報要求シート」（一件一葉）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S創英角ﾎﾟｯﾌﾟ体" pitchFamily="50" charset="-128"/>
                <a:ea typeface="HGS創英角ﾎﾟｯﾌﾟ体" pitchFamily="50" charset="-128"/>
              </a:rPr>
              <a:t>に記入して、体験学習事務局へ申し出る事。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S創英角ﾎﾟｯﾌﾟ体" pitchFamily="50" charset="-128"/>
                <a:ea typeface="HGS創英角ﾎﾟｯﾌﾟ体" pitchFamily="50" charset="-128"/>
              </a:rPr>
              <a:t>要求にあった事実・情報があれば提供します。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1026"/>
          <p:cNvSpPr>
            <a:spLocks noChangeArrowheads="1"/>
          </p:cNvSpPr>
          <p:nvPr/>
        </p:nvSpPr>
        <p:spPr bwMode="auto">
          <a:xfrm>
            <a:off x="508000" y="269875"/>
            <a:ext cx="38957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lang="en-US" altLang="ja-JP" sz="280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【 </a:t>
            </a:r>
            <a:r>
              <a:rPr lang="ja-JP" altLang="ja-JP" sz="280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３．体験学習の進め方 </a:t>
            </a:r>
            <a:r>
              <a:rPr lang="en-US" altLang="ja-JP" sz="280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】</a:t>
            </a:r>
          </a:p>
        </p:txBody>
      </p:sp>
      <p:sp>
        <p:nvSpPr>
          <p:cNvPr id="295939" name="Rectangle 1027"/>
          <p:cNvSpPr>
            <a:spLocks noChangeArrowheads="1"/>
          </p:cNvSpPr>
          <p:nvPr/>
        </p:nvSpPr>
        <p:spPr bwMode="auto">
          <a:xfrm>
            <a:off x="542925" y="992188"/>
            <a:ext cx="7720062" cy="581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>
              <a:spcBef>
                <a:spcPct val="30000"/>
              </a:spcBef>
              <a:defRPr/>
            </a:pPr>
            <a:r>
              <a:rPr lang="en-US" altLang="ja-JP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3-1. </a:t>
            </a: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グループの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役割分担</a:t>
            </a: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を決める。（一人一役　全員主役）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en-US" altLang="ja-JP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3-2. 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時間配分</a:t>
            </a: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を決める。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（休憩時間等は、グループ毎、適宜とってください）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en-US" altLang="ja-JP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3-3. </a:t>
            </a:r>
            <a:r>
              <a:rPr lang="ja-JP" altLang="en-US" sz="2400" u="sng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問題解決の手順</a:t>
            </a: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で、模造紙３枚以内にまとめる。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手順１．テーマの選定理由～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手順２．現状の把握（展開資料の調査・解析）～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　　　　　目標の設定～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手順３．活動計画の作成～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手順４．要因の解析（特性要因図）＆情報収集と検証～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手順５．対策の検討と実施 </a:t>
            </a:r>
            <a:r>
              <a:rPr lang="en-US" altLang="ja-JP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(</a:t>
            </a: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系統図・マトリックス図）～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endParaRPr lang="en-US" altLang="ja-JP" sz="2200" dirty="0" smtClean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hangingPunct="1">
              <a:spcBef>
                <a:spcPct val="30000"/>
              </a:spcBef>
              <a:defRPr/>
            </a:pPr>
            <a:r>
              <a:rPr lang="ja-JP" altLang="en-US" sz="22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３－４</a:t>
            </a:r>
            <a:r>
              <a:rPr lang="ja-JP" altLang="en-US" sz="22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　最後に反省（体験学習実施後の感想）まで。</a:t>
            </a:r>
          </a:p>
        </p:txBody>
      </p:sp>
      <p:sp>
        <p:nvSpPr>
          <p:cNvPr id="12292" name="Text Box 1029"/>
          <p:cNvSpPr txBox="1">
            <a:spLocks noChangeArrowheads="1"/>
          </p:cNvSpPr>
          <p:nvPr/>
        </p:nvSpPr>
        <p:spPr bwMode="auto">
          <a:xfrm>
            <a:off x="8813800" y="47625"/>
            <a:ext cx="2778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ja-JP" sz="100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</a:p>
        </p:txBody>
      </p:sp>
      <p:sp>
        <p:nvSpPr>
          <p:cNvPr id="12293" name="AutoShape 1030"/>
          <p:cNvSpPr>
            <a:spLocks noChangeArrowheads="1"/>
          </p:cNvSpPr>
          <p:nvPr/>
        </p:nvSpPr>
        <p:spPr bwMode="auto">
          <a:xfrm flipH="1">
            <a:off x="1691679" y="5454080"/>
            <a:ext cx="4968552" cy="423192"/>
          </a:xfrm>
          <a:prstGeom prst="homePlate">
            <a:avLst>
              <a:gd name="adj" fmla="val 72570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手順６．効果の確認は省略</a:t>
            </a:r>
            <a:r>
              <a:rPr lang="ja-JP" altLang="en-US" sz="1600" dirty="0" smtClean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する</a:t>
            </a:r>
            <a:endParaRPr lang="en-US" altLang="ja-JP" sz="1600" dirty="0" smtClean="0">
              <a:solidFill>
                <a:srgbClr val="00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6" name="AutoShape 1030"/>
          <p:cNvSpPr>
            <a:spLocks noChangeArrowheads="1"/>
          </p:cNvSpPr>
          <p:nvPr/>
        </p:nvSpPr>
        <p:spPr bwMode="auto">
          <a:xfrm flipH="1">
            <a:off x="1691678" y="5949280"/>
            <a:ext cx="4968553" cy="423192"/>
          </a:xfrm>
          <a:prstGeom prst="homePlate">
            <a:avLst>
              <a:gd name="adj" fmla="val 72570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 smtClean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手順７．標準化と管理の定着は</a:t>
            </a:r>
            <a:r>
              <a:rPr lang="ja-JP" altLang="en-US" sz="1600" dirty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省略</a:t>
            </a:r>
            <a:r>
              <a:rPr lang="ja-JP" altLang="en-US" sz="1600" dirty="0" smtClean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する</a:t>
            </a:r>
            <a:endParaRPr lang="en-US" altLang="ja-JP" sz="1600" dirty="0" smtClean="0">
              <a:solidFill>
                <a:srgbClr val="00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10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7" name="Text Box 7"/>
          <p:cNvSpPr txBox="1">
            <a:spLocks noChangeArrowheads="1"/>
          </p:cNvSpPr>
          <p:nvPr/>
        </p:nvSpPr>
        <p:spPr bwMode="auto">
          <a:xfrm>
            <a:off x="1536700" y="796925"/>
            <a:ext cx="5441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ja-JP" altLang="en-US" sz="2400" i="1" u="sng" dirty="0">
                <a:solidFill>
                  <a:srgbClr val="CC0000"/>
                </a:solidFill>
                <a:latin typeface="Times New Roman" pitchFamily="18" charset="0"/>
                <a:ea typeface="HG創英角ｺﾞｼｯｸUB" pitchFamily="49" charset="-128"/>
              </a:rPr>
              <a:t>ＱＣサークル静岡地区 リーダー研修会</a:t>
            </a:r>
          </a:p>
        </p:txBody>
      </p:sp>
      <p:pic>
        <p:nvPicPr>
          <p:cNvPr id="14339" name="Picture 8" descr="21_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385763"/>
            <a:ext cx="804862" cy="80645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052" name="Text Box 12"/>
          <p:cNvSpPr txBox="1">
            <a:spLocks noChangeArrowheads="1"/>
          </p:cNvSpPr>
          <p:nvPr/>
        </p:nvSpPr>
        <p:spPr bwMode="auto">
          <a:xfrm>
            <a:off x="603250" y="1647825"/>
            <a:ext cx="8084264" cy="266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ja-JP" altLang="en-US" sz="4400" dirty="0" smtClean="0">
                <a:solidFill>
                  <a:prstClr val="white"/>
                </a:solidFill>
                <a:latin typeface="Times New Roman" pitchFamily="18" charset="0"/>
                <a:ea typeface="HG創英角ﾎﾟｯﾌﾟ体" pitchFamily="49" charset="-128"/>
              </a:rPr>
              <a:t>  </a:t>
            </a:r>
            <a:r>
              <a:rPr lang="ja-JP" altLang="en-US" sz="4400" dirty="0" smtClean="0">
                <a:solidFill>
                  <a:srgbClr val="0000FF"/>
                </a:solidFill>
                <a:latin typeface="Times New Roman" pitchFamily="18" charset="0"/>
                <a:ea typeface="HG創英角ﾎﾟｯﾌﾟ体" pitchFamily="49" charset="-128"/>
              </a:rPr>
              <a:t>事前情報の内容を十分理解し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ja-JP" sz="4400" dirty="0" smtClean="0">
                <a:solidFill>
                  <a:srgbClr val="FF0000"/>
                </a:solidFill>
                <a:latin typeface="Times New Roman" pitchFamily="18" charset="0"/>
                <a:ea typeface="HG創英角ﾎﾟｯﾌﾟ体" pitchFamily="49" charset="-128"/>
              </a:rPr>
              <a:t>『</a:t>
            </a:r>
            <a:r>
              <a:rPr lang="ja-JP" altLang="en-US" sz="4400" dirty="0" smtClean="0">
                <a:solidFill>
                  <a:srgbClr val="FF0000"/>
                </a:solidFill>
                <a:latin typeface="Times New Roman" pitchFamily="18" charset="0"/>
                <a:ea typeface="HG創英角ﾎﾟｯﾌﾟ体" pitchFamily="49" charset="-128"/>
              </a:rPr>
              <a:t>問題解決の手順</a:t>
            </a:r>
            <a:r>
              <a:rPr lang="en-US" altLang="ja-JP" sz="4400" dirty="0" smtClean="0">
                <a:solidFill>
                  <a:srgbClr val="FF0000"/>
                </a:solidFill>
                <a:latin typeface="Times New Roman" pitchFamily="18" charset="0"/>
                <a:ea typeface="HG創英角ﾎﾟｯﾌﾟ体" pitchFamily="49" charset="-128"/>
              </a:rPr>
              <a:t>』</a:t>
            </a:r>
            <a:r>
              <a:rPr lang="ja-JP" altLang="en-US" sz="4400" dirty="0" smtClean="0">
                <a:solidFill>
                  <a:srgbClr val="0000FF"/>
                </a:solidFill>
                <a:latin typeface="Times New Roman" pitchFamily="18" charset="0"/>
                <a:ea typeface="HG創英角ﾎﾟｯﾌﾟ体" pitchFamily="49" charset="-128"/>
              </a:rPr>
              <a:t>に従って、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ja-JP" altLang="en-US" sz="4400" dirty="0" smtClean="0">
                <a:solidFill>
                  <a:prstClr val="white"/>
                </a:solidFill>
                <a:latin typeface="Times New Roman" pitchFamily="18" charset="0"/>
                <a:ea typeface="HG創英角ﾎﾟｯﾌﾟ体" pitchFamily="49" charset="-128"/>
              </a:rPr>
              <a:t>  </a:t>
            </a:r>
            <a:r>
              <a:rPr lang="ja-JP" altLang="en-US" sz="4400" dirty="0" smtClean="0">
                <a:solidFill>
                  <a:srgbClr val="0000FF"/>
                </a:solidFill>
                <a:latin typeface="Times New Roman" pitchFamily="18" charset="0"/>
                <a:ea typeface="HG創英角ﾎﾟｯﾌﾟ体" pitchFamily="49" charset="-128"/>
              </a:rPr>
              <a:t>進めて下さい。</a:t>
            </a:r>
            <a:r>
              <a:rPr lang="ja-JP" altLang="en-US" sz="4400" dirty="0" smtClean="0">
                <a:solidFill>
                  <a:prstClr val="black"/>
                </a:solidFill>
                <a:latin typeface="Times New Roman" pitchFamily="18" charset="0"/>
                <a:ea typeface="HG創英角ﾎﾟｯﾌﾟ体" pitchFamily="49" charset="-128"/>
              </a:rPr>
              <a:t>　</a:t>
            </a:r>
          </a:p>
        </p:txBody>
      </p:sp>
      <p:pic>
        <p:nvPicPr>
          <p:cNvPr id="14341" name="Picture 13" descr="1-04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4176713"/>
            <a:ext cx="2701925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15"/>
          <p:cNvSpPr txBox="1">
            <a:spLocks noChangeArrowheads="1"/>
          </p:cNvSpPr>
          <p:nvPr/>
        </p:nvSpPr>
        <p:spPr bwMode="auto">
          <a:xfrm>
            <a:off x="8805863" y="38100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0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</a:t>
            </a:r>
          </a:p>
        </p:txBody>
      </p:sp>
      <p:sp>
        <p:nvSpPr>
          <p:cNvPr id="14343" name="Text Box 17"/>
          <p:cNvSpPr txBox="1">
            <a:spLocks noChangeArrowheads="1"/>
          </p:cNvSpPr>
          <p:nvPr/>
        </p:nvSpPr>
        <p:spPr bwMode="auto">
          <a:xfrm>
            <a:off x="596900" y="4711700"/>
            <a:ext cx="4248150" cy="155416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dirty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分からない点は、</a:t>
            </a:r>
            <a:br>
              <a:rPr lang="ja-JP" altLang="en-US" dirty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dirty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アドバイザーに聞いて</a:t>
            </a:r>
            <a:br>
              <a:rPr lang="ja-JP" altLang="en-US" dirty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dirty="0">
                <a:solidFill>
                  <a:srgbClr val="00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始めてください。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ChangeArrowheads="1"/>
          </p:cNvSpPr>
          <p:nvPr/>
        </p:nvSpPr>
        <p:spPr bwMode="auto">
          <a:xfrm>
            <a:off x="508000" y="279400"/>
            <a:ext cx="20558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TW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【</a:t>
            </a:r>
            <a:r>
              <a:rPr lang="zh-TW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事前情報１</a:t>
            </a:r>
            <a:r>
              <a:rPr lang="en-US" altLang="zh-TW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】</a:t>
            </a:r>
            <a:endParaRPr lang="en-US" altLang="ja-JP" sz="28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96963" name="Rectangle 3"/>
          <p:cNvSpPr>
            <a:spLocks noChangeArrowheads="1"/>
          </p:cNvSpPr>
          <p:nvPr/>
        </p:nvSpPr>
        <p:spPr bwMode="auto">
          <a:xfrm>
            <a:off x="552450" y="967860"/>
            <a:ext cx="41902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●ビールのメーカー別全国シェア</a:t>
            </a:r>
          </a:p>
        </p:txBody>
      </p:sp>
      <p:sp>
        <p:nvSpPr>
          <p:cNvPr id="296964" name="Rectangle 4"/>
          <p:cNvSpPr>
            <a:spLocks noChangeArrowheads="1"/>
          </p:cNvSpPr>
          <p:nvPr/>
        </p:nvSpPr>
        <p:spPr bwMode="auto">
          <a:xfrm>
            <a:off x="6794500" y="1123077"/>
            <a:ext cx="17216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調査</a:t>
            </a:r>
            <a:r>
              <a:rPr lang="ja-JP" altLang="en-US" sz="16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：</a:t>
            </a: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2018</a:t>
            </a:r>
            <a:r>
              <a:rPr lang="ja-JP" altLang="en-US" sz="16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年</a:t>
            </a:r>
            <a:r>
              <a:rPr lang="en-US" altLang="ja-JP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12</a:t>
            </a:r>
            <a:r>
              <a:rPr lang="ja-JP" altLang="en-US" sz="16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月</a:t>
            </a:r>
          </a:p>
        </p:txBody>
      </p:sp>
      <p:pic>
        <p:nvPicPr>
          <p:cNvPr id="16389" name="Picture 66" descr="07_yatai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431800"/>
            <a:ext cx="1223963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67"/>
          <p:cNvSpPr txBox="1">
            <a:spLocks noChangeArrowheads="1"/>
          </p:cNvSpPr>
          <p:nvPr/>
        </p:nvSpPr>
        <p:spPr bwMode="auto">
          <a:xfrm>
            <a:off x="8780463" y="47625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</a:t>
            </a:r>
          </a:p>
        </p:txBody>
      </p:sp>
      <p:graphicFrame>
        <p:nvGraphicFramePr>
          <p:cNvPr id="97372" name="Group 92"/>
          <p:cNvGraphicFramePr>
            <a:graphicFrameLocks noGrp="1"/>
          </p:cNvGraphicFramePr>
          <p:nvPr/>
        </p:nvGraphicFramePr>
        <p:xfrm>
          <a:off x="755650" y="1628775"/>
          <a:ext cx="7848600" cy="4227514"/>
        </p:xfrm>
        <a:graphic>
          <a:graphicData uri="http://schemas.openxmlformats.org/drawingml/2006/table">
            <a:tbl>
              <a:tblPr/>
              <a:tblGrid>
                <a:gridCol w="3395663"/>
                <a:gridCol w="2227262"/>
                <a:gridCol w="2225675"/>
              </a:tblGrid>
              <a:tr h="115093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ﾒｰｶｰ名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生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普通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生以外</a:t>
                      </a:r>
                      <a:r>
                        <a:rPr kumimoji="1" lang="en-US" altLang="ja-JP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ＱＣ酒造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株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２８％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４０％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ﾀﾅｶﾋﾞｰﾙ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株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２５％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３２％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ﾏﾂﾓﾄ・ﾌﾞﾙﾜﾘｰ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株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２８％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２８％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ｻｯﾊﾟﾘ酒造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株</a:t>
                      </a:r>
                      <a:r>
                        <a:rPr kumimoji="1" lang="en-US" altLang="ja-JP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１９％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－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ChangeArrowheads="1"/>
          </p:cNvSpPr>
          <p:nvPr/>
        </p:nvSpPr>
        <p:spPr bwMode="auto">
          <a:xfrm>
            <a:off x="423350" y="307975"/>
            <a:ext cx="207588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TW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【</a:t>
            </a:r>
            <a:r>
              <a:rPr lang="zh-TW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事前情報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２</a:t>
            </a:r>
            <a:r>
              <a:rPr lang="en-US" altLang="zh-TW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】</a:t>
            </a:r>
            <a:endParaRPr lang="en-US" altLang="ja-JP" sz="28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37923" name="Rectangle 3"/>
          <p:cNvSpPr>
            <a:spLocks noChangeArrowheads="1"/>
          </p:cNvSpPr>
          <p:nvPr/>
        </p:nvSpPr>
        <p:spPr bwMode="auto">
          <a:xfrm>
            <a:off x="1314450" y="826056"/>
            <a:ext cx="527548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ja-JP" altLang="en-US" sz="2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●江ノ島海水浴場における</a:t>
            </a:r>
          </a:p>
          <a:p>
            <a:pPr eaLnBrk="1" hangingPunct="1">
              <a:defRPr/>
            </a:pPr>
            <a:r>
              <a:rPr lang="ja-JP" altLang="en-US" sz="2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     　</a:t>
            </a:r>
            <a:r>
              <a:rPr lang="en-US" altLang="ja-JP" sz="2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QC</a:t>
            </a:r>
            <a:r>
              <a:rPr lang="ja-JP" altLang="en-US" sz="2400" dirty="0" smtClean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酒造の売上高推移（</a:t>
            </a:r>
            <a:r>
              <a:rPr lang="en-US" altLang="ja-JP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7</a:t>
            </a: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月度比較）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944688" y="1855788"/>
            <a:ext cx="0" cy="3406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1908175" y="5589588"/>
            <a:ext cx="5573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1944688" y="4892675"/>
            <a:ext cx="714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944688" y="4157663"/>
            <a:ext cx="714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1944688" y="2687638"/>
            <a:ext cx="714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944688" y="3422650"/>
            <a:ext cx="714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1944688" y="1954213"/>
            <a:ext cx="714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1571625" y="1843316"/>
            <a:ext cx="29335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115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1571625" y="2573566"/>
            <a:ext cx="29335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110</a:t>
            </a: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1571625" y="3306991"/>
            <a:ext cx="29335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105</a:t>
            </a: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1571625" y="4037241"/>
            <a:ext cx="29335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100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1668463" y="4770666"/>
            <a:ext cx="19556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95</a:t>
            </a: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1763713" y="5521325"/>
            <a:ext cx="1111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</a:p>
        </p:txBody>
      </p:sp>
      <p:grpSp>
        <p:nvGrpSpPr>
          <p:cNvPr id="18449" name="Group 17"/>
          <p:cNvGrpSpPr>
            <a:grpSpLocks/>
          </p:cNvGrpSpPr>
          <p:nvPr/>
        </p:nvGrpSpPr>
        <p:grpSpPr bwMode="auto">
          <a:xfrm>
            <a:off x="1801813" y="5237163"/>
            <a:ext cx="273050" cy="131762"/>
            <a:chOff x="1412" y="3889"/>
            <a:chExt cx="150" cy="47"/>
          </a:xfrm>
        </p:grpSpPr>
        <p:sp>
          <p:nvSpPr>
            <p:cNvPr id="18484" name="Freeform 18"/>
            <p:cNvSpPr>
              <a:spLocks/>
            </p:cNvSpPr>
            <p:nvPr/>
          </p:nvSpPr>
          <p:spPr bwMode="auto">
            <a:xfrm>
              <a:off x="1412" y="3889"/>
              <a:ext cx="150" cy="18"/>
            </a:xfrm>
            <a:custGeom>
              <a:avLst/>
              <a:gdLst>
                <a:gd name="T0" fmla="*/ 0 w 126"/>
                <a:gd name="T1" fmla="*/ 0 h 41"/>
                <a:gd name="T2" fmla="*/ 850 w 126"/>
                <a:gd name="T3" fmla="*/ 0 h 41"/>
                <a:gd name="T4" fmla="*/ 1632 w 126"/>
                <a:gd name="T5" fmla="*/ 0 h 41"/>
                <a:gd name="T6" fmla="*/ 2454 w 126"/>
                <a:gd name="T7" fmla="*/ 0 h 41"/>
                <a:gd name="T8" fmla="*/ 3242 w 126"/>
                <a:gd name="T9" fmla="*/ 0 h 41"/>
                <a:gd name="T10" fmla="*/ 4090 w 126"/>
                <a:gd name="T11" fmla="*/ 0 h 41"/>
                <a:gd name="T12" fmla="*/ 4927 w 1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6" h="41">
                  <a:moveTo>
                    <a:pt x="0" y="21"/>
                  </a:moveTo>
                  <a:cubicBezTo>
                    <a:pt x="7" y="13"/>
                    <a:pt x="14" y="6"/>
                    <a:pt x="21" y="3"/>
                  </a:cubicBezTo>
                  <a:cubicBezTo>
                    <a:pt x="28" y="0"/>
                    <a:pt x="35" y="0"/>
                    <a:pt x="42" y="3"/>
                  </a:cubicBezTo>
                  <a:cubicBezTo>
                    <a:pt x="49" y="6"/>
                    <a:pt x="56" y="15"/>
                    <a:pt x="63" y="21"/>
                  </a:cubicBezTo>
                  <a:cubicBezTo>
                    <a:pt x="70" y="27"/>
                    <a:pt x="76" y="35"/>
                    <a:pt x="83" y="38"/>
                  </a:cubicBezTo>
                  <a:cubicBezTo>
                    <a:pt x="90" y="41"/>
                    <a:pt x="98" y="41"/>
                    <a:pt x="105" y="38"/>
                  </a:cubicBezTo>
                  <a:cubicBezTo>
                    <a:pt x="112" y="35"/>
                    <a:pt x="119" y="28"/>
                    <a:pt x="126" y="2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19"/>
            <p:cNvSpPr>
              <a:spLocks/>
            </p:cNvSpPr>
            <p:nvPr/>
          </p:nvSpPr>
          <p:spPr bwMode="auto">
            <a:xfrm>
              <a:off x="1412" y="3918"/>
              <a:ext cx="150" cy="18"/>
            </a:xfrm>
            <a:custGeom>
              <a:avLst/>
              <a:gdLst>
                <a:gd name="T0" fmla="*/ 0 w 126"/>
                <a:gd name="T1" fmla="*/ 0 h 41"/>
                <a:gd name="T2" fmla="*/ 850 w 126"/>
                <a:gd name="T3" fmla="*/ 0 h 41"/>
                <a:gd name="T4" fmla="*/ 1632 w 126"/>
                <a:gd name="T5" fmla="*/ 0 h 41"/>
                <a:gd name="T6" fmla="*/ 2454 w 126"/>
                <a:gd name="T7" fmla="*/ 0 h 41"/>
                <a:gd name="T8" fmla="*/ 3242 w 126"/>
                <a:gd name="T9" fmla="*/ 0 h 41"/>
                <a:gd name="T10" fmla="*/ 4090 w 126"/>
                <a:gd name="T11" fmla="*/ 0 h 41"/>
                <a:gd name="T12" fmla="*/ 4927 w 1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6" h="41">
                  <a:moveTo>
                    <a:pt x="0" y="21"/>
                  </a:moveTo>
                  <a:cubicBezTo>
                    <a:pt x="7" y="13"/>
                    <a:pt x="14" y="6"/>
                    <a:pt x="21" y="3"/>
                  </a:cubicBezTo>
                  <a:cubicBezTo>
                    <a:pt x="28" y="0"/>
                    <a:pt x="35" y="0"/>
                    <a:pt x="42" y="3"/>
                  </a:cubicBezTo>
                  <a:cubicBezTo>
                    <a:pt x="49" y="6"/>
                    <a:pt x="56" y="15"/>
                    <a:pt x="63" y="21"/>
                  </a:cubicBezTo>
                  <a:cubicBezTo>
                    <a:pt x="70" y="27"/>
                    <a:pt x="76" y="35"/>
                    <a:pt x="83" y="38"/>
                  </a:cubicBezTo>
                  <a:cubicBezTo>
                    <a:pt x="90" y="41"/>
                    <a:pt x="98" y="41"/>
                    <a:pt x="105" y="38"/>
                  </a:cubicBezTo>
                  <a:cubicBezTo>
                    <a:pt x="112" y="35"/>
                    <a:pt x="119" y="28"/>
                    <a:pt x="126" y="2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8450" name="Line 20"/>
          <p:cNvSpPr>
            <a:spLocks noChangeShapeType="1"/>
          </p:cNvSpPr>
          <p:nvPr/>
        </p:nvSpPr>
        <p:spPr bwMode="auto">
          <a:xfrm flipV="1">
            <a:off x="1944688" y="5362575"/>
            <a:ext cx="0" cy="2619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1" name="Line 21"/>
          <p:cNvSpPr>
            <a:spLocks noChangeShapeType="1"/>
          </p:cNvSpPr>
          <p:nvPr/>
        </p:nvSpPr>
        <p:spPr bwMode="auto">
          <a:xfrm flipV="1">
            <a:off x="2667000" y="5540375"/>
            <a:ext cx="0" cy="65088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2" name="Line 22"/>
          <p:cNvSpPr>
            <a:spLocks noChangeShapeType="1"/>
          </p:cNvSpPr>
          <p:nvPr/>
        </p:nvSpPr>
        <p:spPr bwMode="auto">
          <a:xfrm flipV="1">
            <a:off x="3681413" y="5540375"/>
            <a:ext cx="0" cy="65088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3" name="Line 23"/>
          <p:cNvSpPr>
            <a:spLocks noChangeShapeType="1"/>
          </p:cNvSpPr>
          <p:nvPr/>
        </p:nvSpPr>
        <p:spPr bwMode="auto">
          <a:xfrm flipV="1">
            <a:off x="4694238" y="5540375"/>
            <a:ext cx="0" cy="65088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4" name="Line 24"/>
          <p:cNvSpPr>
            <a:spLocks noChangeShapeType="1"/>
          </p:cNvSpPr>
          <p:nvPr/>
        </p:nvSpPr>
        <p:spPr bwMode="auto">
          <a:xfrm flipV="1">
            <a:off x="5708650" y="5540375"/>
            <a:ext cx="0" cy="65088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5" name="Line 25"/>
          <p:cNvSpPr>
            <a:spLocks noChangeShapeType="1"/>
          </p:cNvSpPr>
          <p:nvPr/>
        </p:nvSpPr>
        <p:spPr bwMode="auto">
          <a:xfrm flipV="1">
            <a:off x="6894537" y="5540375"/>
            <a:ext cx="0" cy="65088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6" name="Line 26"/>
          <p:cNvSpPr>
            <a:spLocks noChangeShapeType="1"/>
          </p:cNvSpPr>
          <p:nvPr/>
        </p:nvSpPr>
        <p:spPr bwMode="auto">
          <a:xfrm flipV="1">
            <a:off x="2700338" y="4017963"/>
            <a:ext cx="1008062" cy="160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7" name="Line 27"/>
          <p:cNvSpPr>
            <a:spLocks noChangeShapeType="1"/>
          </p:cNvSpPr>
          <p:nvPr/>
        </p:nvSpPr>
        <p:spPr bwMode="auto">
          <a:xfrm flipV="1">
            <a:off x="3662363" y="3957638"/>
            <a:ext cx="1050925" cy="66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8" name="Line 28"/>
          <p:cNvSpPr>
            <a:spLocks noChangeShapeType="1"/>
          </p:cNvSpPr>
          <p:nvPr/>
        </p:nvSpPr>
        <p:spPr bwMode="auto">
          <a:xfrm>
            <a:off x="4694238" y="3957638"/>
            <a:ext cx="1123950" cy="349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59" name="Line 29"/>
          <p:cNvSpPr>
            <a:spLocks noChangeShapeType="1"/>
          </p:cNvSpPr>
          <p:nvPr/>
        </p:nvSpPr>
        <p:spPr bwMode="auto">
          <a:xfrm>
            <a:off x="5826125" y="4321175"/>
            <a:ext cx="977900" cy="23971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18460" name="Rectangle 30"/>
          <p:cNvSpPr>
            <a:spLocks noChangeArrowheads="1"/>
          </p:cNvSpPr>
          <p:nvPr/>
        </p:nvSpPr>
        <p:spPr bwMode="auto">
          <a:xfrm>
            <a:off x="6569099" y="5676027"/>
            <a:ext cx="6540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2019</a:t>
            </a:r>
            <a:r>
              <a:rPr lang="ja-JP" altLang="en-US" sz="1600" dirty="0" smtClean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endParaRPr lang="ja-JP" altLang="en-US" sz="1600" dirty="0">
              <a:solidFill>
                <a:srgbClr val="00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8461" name="Rectangle 31"/>
          <p:cNvSpPr>
            <a:spLocks noChangeArrowheads="1"/>
          </p:cNvSpPr>
          <p:nvPr/>
        </p:nvSpPr>
        <p:spPr bwMode="auto">
          <a:xfrm>
            <a:off x="5453062" y="5676027"/>
            <a:ext cx="6540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2018</a:t>
            </a:r>
            <a:r>
              <a:rPr lang="ja-JP" altLang="en-US" sz="1600" dirty="0" smtClean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endParaRPr lang="ja-JP" altLang="en-US" sz="1600" dirty="0">
              <a:solidFill>
                <a:srgbClr val="00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8462" name="Rectangle 32"/>
          <p:cNvSpPr>
            <a:spLocks noChangeArrowheads="1"/>
          </p:cNvSpPr>
          <p:nvPr/>
        </p:nvSpPr>
        <p:spPr bwMode="auto">
          <a:xfrm>
            <a:off x="4445000" y="5676027"/>
            <a:ext cx="6540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2017</a:t>
            </a:r>
            <a:r>
              <a:rPr lang="ja-JP" altLang="en-US" sz="1600" dirty="0" smtClean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endParaRPr lang="ja-JP" altLang="en-US" sz="1600" dirty="0">
              <a:solidFill>
                <a:srgbClr val="00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8463" name="Rectangle 33"/>
          <p:cNvSpPr>
            <a:spLocks noChangeArrowheads="1"/>
          </p:cNvSpPr>
          <p:nvPr/>
        </p:nvSpPr>
        <p:spPr bwMode="auto">
          <a:xfrm>
            <a:off x="3416300" y="5676027"/>
            <a:ext cx="6540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2016</a:t>
            </a:r>
            <a:r>
              <a:rPr lang="ja-JP" altLang="en-US" sz="1600" dirty="0" smtClean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endParaRPr lang="ja-JP" altLang="en-US" sz="1600" dirty="0">
              <a:solidFill>
                <a:srgbClr val="00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8464" name="Rectangle 34"/>
          <p:cNvSpPr>
            <a:spLocks noChangeArrowheads="1"/>
          </p:cNvSpPr>
          <p:nvPr/>
        </p:nvSpPr>
        <p:spPr bwMode="auto">
          <a:xfrm>
            <a:off x="2292350" y="5660152"/>
            <a:ext cx="65402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2015</a:t>
            </a:r>
            <a:r>
              <a:rPr lang="ja-JP" altLang="en-US" sz="1600" dirty="0" smtClean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endParaRPr lang="ja-JP" altLang="en-US" sz="1600" dirty="0">
              <a:solidFill>
                <a:srgbClr val="00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8465" name="Rectangle 35"/>
          <p:cNvSpPr>
            <a:spLocks noChangeArrowheads="1"/>
          </p:cNvSpPr>
          <p:nvPr/>
        </p:nvSpPr>
        <p:spPr bwMode="auto">
          <a:xfrm>
            <a:off x="1403350" y="1555979"/>
            <a:ext cx="66684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lang="ja-JP" altLang="en-US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指数％</a:t>
            </a:r>
            <a:r>
              <a:rPr lang="en-US" altLang="ja-JP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18466" name="Text Box 36"/>
          <p:cNvSpPr txBox="1">
            <a:spLocks noChangeArrowheads="1"/>
          </p:cNvSpPr>
          <p:nvPr/>
        </p:nvSpPr>
        <p:spPr bwMode="auto">
          <a:xfrm>
            <a:off x="2486025" y="3984625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t>●</a:t>
            </a:r>
          </a:p>
        </p:txBody>
      </p:sp>
      <p:sp>
        <p:nvSpPr>
          <p:cNvPr id="18467" name="Text Box 37"/>
          <p:cNvSpPr txBox="1">
            <a:spLocks noChangeArrowheads="1"/>
          </p:cNvSpPr>
          <p:nvPr/>
        </p:nvSpPr>
        <p:spPr bwMode="auto">
          <a:xfrm>
            <a:off x="3502025" y="3841750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t>●</a:t>
            </a:r>
          </a:p>
        </p:txBody>
      </p:sp>
      <p:sp>
        <p:nvSpPr>
          <p:cNvPr id="18468" name="Text Box 38"/>
          <p:cNvSpPr txBox="1">
            <a:spLocks noChangeArrowheads="1"/>
          </p:cNvSpPr>
          <p:nvPr/>
        </p:nvSpPr>
        <p:spPr bwMode="auto">
          <a:xfrm>
            <a:off x="4500563" y="3789363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t>●</a:t>
            </a:r>
          </a:p>
        </p:txBody>
      </p:sp>
      <p:sp>
        <p:nvSpPr>
          <p:cNvPr id="18469" name="Text Box 39"/>
          <p:cNvSpPr txBox="1">
            <a:spLocks noChangeArrowheads="1"/>
          </p:cNvSpPr>
          <p:nvPr/>
        </p:nvSpPr>
        <p:spPr bwMode="auto">
          <a:xfrm>
            <a:off x="5624513" y="4138613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t>●</a:t>
            </a:r>
          </a:p>
        </p:txBody>
      </p:sp>
      <p:sp>
        <p:nvSpPr>
          <p:cNvPr id="18470" name="Text Box 40"/>
          <p:cNvSpPr txBox="1">
            <a:spLocks noChangeArrowheads="1"/>
          </p:cNvSpPr>
          <p:nvPr/>
        </p:nvSpPr>
        <p:spPr bwMode="auto">
          <a:xfrm>
            <a:off x="6634163" y="4416425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latin typeface="Times New Roman" panose="02020603050405020304" pitchFamily="18" charset="0"/>
                <a:ea typeface="HG正楷書体-PRO" panose="03000600000000000000" pitchFamily="66" charset="-128"/>
              </a:rPr>
              <a:t>●</a:t>
            </a:r>
          </a:p>
        </p:txBody>
      </p:sp>
      <p:sp>
        <p:nvSpPr>
          <p:cNvPr id="337961" name="Text Box 41"/>
          <p:cNvSpPr txBox="1">
            <a:spLocks noChangeArrowheads="1"/>
          </p:cNvSpPr>
          <p:nvPr/>
        </p:nvSpPr>
        <p:spPr bwMode="auto">
          <a:xfrm>
            <a:off x="1908175" y="6181725"/>
            <a:ext cx="5964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ja-JP" altLang="en-US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図</a:t>
            </a: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-(3)  QC</a:t>
            </a:r>
            <a:r>
              <a:rPr lang="ja-JP" altLang="en-US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酒造の売上高推移</a:t>
            </a:r>
          </a:p>
        </p:txBody>
      </p:sp>
      <p:sp>
        <p:nvSpPr>
          <p:cNvPr id="18472" name="Text Box 43"/>
          <p:cNvSpPr txBox="1">
            <a:spLocks noChangeArrowheads="1"/>
          </p:cNvSpPr>
          <p:nvPr/>
        </p:nvSpPr>
        <p:spPr bwMode="auto">
          <a:xfrm>
            <a:off x="8780463" y="47625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８</a:t>
            </a:r>
          </a:p>
        </p:txBody>
      </p:sp>
      <p:sp>
        <p:nvSpPr>
          <p:cNvPr id="18473" name="Rectangle 45"/>
          <p:cNvSpPr>
            <a:spLocks noChangeArrowheads="1"/>
          </p:cNvSpPr>
          <p:nvPr/>
        </p:nvSpPr>
        <p:spPr bwMode="auto">
          <a:xfrm>
            <a:off x="6697687" y="5932716"/>
            <a:ext cx="5386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Ｎ年）</a:t>
            </a:r>
          </a:p>
        </p:txBody>
      </p:sp>
      <p:sp>
        <p:nvSpPr>
          <p:cNvPr id="18474" name="Rectangle 46"/>
          <p:cNvSpPr>
            <a:spLocks noChangeArrowheads="1"/>
          </p:cNvSpPr>
          <p:nvPr/>
        </p:nvSpPr>
        <p:spPr bwMode="auto">
          <a:xfrm>
            <a:off x="5403850" y="5932716"/>
            <a:ext cx="7181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Ｎ－１年</a:t>
            </a:r>
          </a:p>
        </p:txBody>
      </p:sp>
      <p:sp>
        <p:nvSpPr>
          <p:cNvPr id="18475" name="Rectangle 47"/>
          <p:cNvSpPr>
            <a:spLocks noChangeArrowheads="1"/>
          </p:cNvSpPr>
          <p:nvPr/>
        </p:nvSpPr>
        <p:spPr bwMode="auto">
          <a:xfrm>
            <a:off x="4357688" y="5932716"/>
            <a:ext cx="7181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Ｎ－２年</a:t>
            </a:r>
          </a:p>
        </p:txBody>
      </p:sp>
      <p:sp>
        <p:nvSpPr>
          <p:cNvPr id="18476" name="Rectangle 48"/>
          <p:cNvSpPr>
            <a:spLocks noChangeArrowheads="1"/>
          </p:cNvSpPr>
          <p:nvPr/>
        </p:nvSpPr>
        <p:spPr bwMode="auto">
          <a:xfrm>
            <a:off x="3352800" y="5932716"/>
            <a:ext cx="7181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Ｎ－３年</a:t>
            </a:r>
          </a:p>
        </p:txBody>
      </p:sp>
      <p:sp>
        <p:nvSpPr>
          <p:cNvPr id="18477" name="Rectangle 49"/>
          <p:cNvSpPr>
            <a:spLocks noChangeArrowheads="1"/>
          </p:cNvSpPr>
          <p:nvPr/>
        </p:nvSpPr>
        <p:spPr bwMode="auto">
          <a:xfrm>
            <a:off x="2219325" y="5948591"/>
            <a:ext cx="89768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（Ｎ－４年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762375" y="4550847"/>
            <a:ext cx="10820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ＱＣ酒造</a:t>
            </a:r>
          </a:p>
        </p:txBody>
      </p:sp>
      <p:sp>
        <p:nvSpPr>
          <p:cNvPr id="18480" name="Line 62"/>
          <p:cNvSpPr>
            <a:spLocks noChangeShapeType="1"/>
          </p:cNvSpPr>
          <p:nvPr/>
        </p:nvSpPr>
        <p:spPr bwMode="auto">
          <a:xfrm flipV="1">
            <a:off x="4254500" y="4095750"/>
            <a:ext cx="88900" cy="330200"/>
          </a:xfrm>
          <a:prstGeom prst="line">
            <a:avLst/>
          </a:prstGeom>
          <a:noFill/>
          <a:ln w="25400">
            <a:solidFill>
              <a:schemeClr val="bg1">
                <a:lumMod val="6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18481" name="Text Box 63"/>
          <p:cNvSpPr txBox="1">
            <a:spLocks noChangeArrowheads="1"/>
          </p:cNvSpPr>
          <p:nvPr/>
        </p:nvSpPr>
        <p:spPr bwMode="auto">
          <a:xfrm>
            <a:off x="5853113" y="1878013"/>
            <a:ext cx="2927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＊Ｎ年はここまでの売り上げからの推定</a:t>
            </a:r>
          </a:p>
        </p:txBody>
      </p:sp>
      <p:sp>
        <p:nvSpPr>
          <p:cNvPr id="18482" name="テキスト ボックス 64"/>
          <p:cNvSpPr txBox="1">
            <a:spLocks noChangeArrowheads="1"/>
          </p:cNvSpPr>
          <p:nvPr/>
        </p:nvSpPr>
        <p:spPr bwMode="auto">
          <a:xfrm>
            <a:off x="2411413" y="1989138"/>
            <a:ext cx="2282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QC</a:t>
            </a:r>
            <a:r>
              <a:rPr lang="ja-JP" altLang="en-US" sz="18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酒造の</a:t>
            </a:r>
            <a:r>
              <a:rPr lang="en-US" altLang="ja-JP" sz="18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N-4</a:t>
            </a:r>
            <a:r>
              <a:rPr lang="ja-JP" altLang="en-US" sz="18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年の</a:t>
            </a:r>
            <a:endParaRPr lang="en-US" altLang="ja-JP" sz="18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売上を</a:t>
            </a:r>
            <a:r>
              <a:rPr lang="en-US" altLang="ja-JP" sz="18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100</a:t>
            </a:r>
            <a:r>
              <a:rPr lang="ja-JP" altLang="en-US" sz="18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とする</a:t>
            </a:r>
          </a:p>
        </p:txBody>
      </p:sp>
      <p:sp>
        <p:nvSpPr>
          <p:cNvPr id="18483" name="AutoShape 68"/>
          <p:cNvSpPr>
            <a:spLocks noChangeArrowheads="1"/>
          </p:cNvSpPr>
          <p:nvPr/>
        </p:nvSpPr>
        <p:spPr bwMode="auto">
          <a:xfrm>
            <a:off x="2268537" y="1916113"/>
            <a:ext cx="2619375" cy="720725"/>
          </a:xfrm>
          <a:prstGeom prst="bracketPair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65"/>
          <p:cNvSpPr>
            <a:spLocks noChangeArrowheads="1"/>
          </p:cNvSpPr>
          <p:nvPr/>
        </p:nvSpPr>
        <p:spPr bwMode="auto">
          <a:xfrm>
            <a:off x="25400" y="1539875"/>
            <a:ext cx="9093200" cy="1892300"/>
          </a:xfrm>
          <a:prstGeom prst="rect">
            <a:avLst/>
          </a:prstGeom>
          <a:solidFill>
            <a:srgbClr val="EAEAEA">
              <a:alpha val="9882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3" name="Rectangle 864"/>
          <p:cNvSpPr>
            <a:spLocks noChangeArrowheads="1"/>
          </p:cNvSpPr>
          <p:nvPr/>
        </p:nvSpPr>
        <p:spPr bwMode="auto">
          <a:xfrm>
            <a:off x="25400" y="3417888"/>
            <a:ext cx="9093200" cy="1270000"/>
          </a:xfrm>
          <a:prstGeom prst="rect">
            <a:avLst/>
          </a:prstGeom>
          <a:solidFill>
            <a:srgbClr val="CCCC00">
              <a:alpha val="9803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4" name="Rectangle 863"/>
          <p:cNvSpPr>
            <a:spLocks noChangeArrowheads="1"/>
          </p:cNvSpPr>
          <p:nvPr/>
        </p:nvSpPr>
        <p:spPr bwMode="auto">
          <a:xfrm>
            <a:off x="25400" y="4660900"/>
            <a:ext cx="9093200" cy="2184400"/>
          </a:xfrm>
          <a:prstGeom prst="rect">
            <a:avLst/>
          </a:prstGeom>
          <a:gradFill rotWithShape="1">
            <a:gsLst>
              <a:gs pos="0">
                <a:srgbClr val="CCCC00"/>
              </a:gs>
              <a:gs pos="100000">
                <a:srgbClr val="00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5" name="Rectangle 855"/>
          <p:cNvSpPr>
            <a:spLocks noChangeArrowheads="1"/>
          </p:cNvSpPr>
          <p:nvPr/>
        </p:nvSpPr>
        <p:spPr bwMode="auto">
          <a:xfrm>
            <a:off x="5448300" y="2616200"/>
            <a:ext cx="2997200" cy="4064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5F5F5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6" name="Rectangle 862"/>
          <p:cNvSpPr>
            <a:spLocks noChangeArrowheads="1"/>
          </p:cNvSpPr>
          <p:nvPr/>
        </p:nvSpPr>
        <p:spPr bwMode="auto">
          <a:xfrm>
            <a:off x="1730375" y="2670175"/>
            <a:ext cx="1155700" cy="3683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5F5F5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7" name="Rectangle 861"/>
          <p:cNvSpPr>
            <a:spLocks noChangeArrowheads="1"/>
          </p:cNvSpPr>
          <p:nvPr/>
        </p:nvSpPr>
        <p:spPr bwMode="auto">
          <a:xfrm>
            <a:off x="1706563" y="3421063"/>
            <a:ext cx="1155700" cy="368300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8" name="Rectangle 860"/>
          <p:cNvSpPr>
            <a:spLocks noChangeArrowheads="1"/>
          </p:cNvSpPr>
          <p:nvPr/>
        </p:nvSpPr>
        <p:spPr bwMode="auto">
          <a:xfrm>
            <a:off x="7281863" y="3421063"/>
            <a:ext cx="1155700" cy="368300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9" name="Rectangle 859"/>
          <p:cNvSpPr>
            <a:spLocks noChangeArrowheads="1"/>
          </p:cNvSpPr>
          <p:nvPr/>
        </p:nvSpPr>
        <p:spPr bwMode="auto">
          <a:xfrm>
            <a:off x="5414963" y="3421063"/>
            <a:ext cx="1155700" cy="368300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90" name="Rectangle 858"/>
          <p:cNvSpPr>
            <a:spLocks noChangeArrowheads="1"/>
          </p:cNvSpPr>
          <p:nvPr/>
        </p:nvSpPr>
        <p:spPr bwMode="auto">
          <a:xfrm>
            <a:off x="3597275" y="3432175"/>
            <a:ext cx="1155700" cy="368300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91" name="Rectangle 857"/>
          <p:cNvSpPr>
            <a:spLocks noChangeArrowheads="1"/>
          </p:cNvSpPr>
          <p:nvPr/>
        </p:nvSpPr>
        <p:spPr bwMode="auto">
          <a:xfrm>
            <a:off x="3582988" y="2655888"/>
            <a:ext cx="1155700" cy="3683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5F5F5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99010" name="Rectangle 2"/>
          <p:cNvSpPr>
            <a:spLocks noChangeArrowheads="1"/>
          </p:cNvSpPr>
          <p:nvPr/>
        </p:nvSpPr>
        <p:spPr bwMode="auto">
          <a:xfrm>
            <a:off x="280475" y="203200"/>
            <a:ext cx="207588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TW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【</a:t>
            </a:r>
            <a:r>
              <a:rPr lang="zh-TW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事前情報</a:t>
            </a:r>
            <a:r>
              <a:rPr lang="ja-JP" altLang="en-US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３</a:t>
            </a:r>
            <a:r>
              <a:rPr lang="en-US" altLang="zh-TW" sz="28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】</a:t>
            </a:r>
            <a:endParaRPr lang="en-US" altLang="ja-JP" sz="2800" dirty="0">
              <a:solidFill>
                <a:prstClr val="black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99011" name="Rectangle 3"/>
          <p:cNvSpPr>
            <a:spLocks noChangeArrowheads="1"/>
          </p:cNvSpPr>
          <p:nvPr/>
        </p:nvSpPr>
        <p:spPr bwMode="auto">
          <a:xfrm>
            <a:off x="2959100" y="396360"/>
            <a:ext cx="44037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ja-JP" altLang="en-US" sz="2400" dirty="0">
                <a:solidFill>
                  <a:prstClr val="black"/>
                </a:solidFill>
                <a:latin typeface="HGP創英角ﾎﾟｯﾌﾟ体" pitchFamily="50" charset="-128"/>
                <a:ea typeface="HGP創英角ﾎﾟｯﾌﾟ体" pitchFamily="50" charset="-128"/>
              </a:rPr>
              <a:t>●江ノ島海水浴場レイアウト図</a:t>
            </a:r>
          </a:p>
        </p:txBody>
      </p:sp>
      <p:sp>
        <p:nvSpPr>
          <p:cNvPr id="20494" name="Rectangle 4"/>
          <p:cNvSpPr>
            <a:spLocks noChangeArrowheads="1"/>
          </p:cNvSpPr>
          <p:nvPr/>
        </p:nvSpPr>
        <p:spPr bwMode="auto">
          <a:xfrm>
            <a:off x="38100" y="806450"/>
            <a:ext cx="3019425" cy="1050269"/>
          </a:xfrm>
          <a:prstGeom prst="rect">
            <a:avLst/>
          </a:prstGeom>
          <a:gradFill rotWithShape="0">
            <a:gsLst>
              <a:gs pos="0">
                <a:srgbClr val="FF99CC"/>
              </a:gs>
              <a:gs pos="50000">
                <a:srgbClr val="FFFFFF"/>
              </a:gs>
              <a:gs pos="100000">
                <a:srgbClr val="FF99CC"/>
              </a:gs>
            </a:gsLst>
            <a:lin ang="5400000" scaled="1"/>
          </a:gradFill>
          <a:ln w="38100" cmpd="dbl">
            <a:solidFill>
              <a:schemeClr val="bg2"/>
            </a:solidFill>
            <a:miter lim="800000"/>
            <a:headEnd/>
            <a:tailEnd/>
          </a:ln>
        </p:spPr>
        <p:txBody>
          <a:bodyPr wrap="square" lIns="36000" tIns="72000" rIns="36000" bIns="72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□　自動販売機設置場所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◎　クズカゴ設置場所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  </a:t>
            </a:r>
            <a:r>
              <a:rPr lang="ja-JP" altLang="en-US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空缶･空瓶の本数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（調査日</a:t>
            </a:r>
            <a:r>
              <a:rPr lang="ja-JP" altLang="en-US" sz="1200" b="1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2019</a:t>
            </a:r>
            <a:r>
              <a:rPr lang="ja-JP" altLang="en-US" sz="1200" b="1" dirty="0" smtClean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en-US" altLang="ja-JP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7/11</a:t>
            </a:r>
            <a:r>
              <a:rPr lang="ja-JP" altLang="en-US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7/13</a:t>
            </a:r>
            <a:r>
              <a:rPr lang="ja-JP" altLang="en-US" sz="12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grpSp>
        <p:nvGrpSpPr>
          <p:cNvPr id="20495" name="Group 7"/>
          <p:cNvGrpSpPr>
            <a:grpSpLocks/>
          </p:cNvGrpSpPr>
          <p:nvPr/>
        </p:nvGrpSpPr>
        <p:grpSpPr bwMode="auto">
          <a:xfrm>
            <a:off x="1725613" y="3402013"/>
            <a:ext cx="1168400" cy="404812"/>
            <a:chOff x="1037" y="2018"/>
            <a:chExt cx="766" cy="255"/>
          </a:xfrm>
        </p:grpSpPr>
        <p:sp>
          <p:nvSpPr>
            <p:cNvPr id="21305" name="Line 8"/>
            <p:cNvSpPr>
              <a:spLocks noChangeShapeType="1"/>
            </p:cNvSpPr>
            <p:nvPr/>
          </p:nvSpPr>
          <p:spPr bwMode="auto">
            <a:xfrm>
              <a:off x="1037" y="2018"/>
              <a:ext cx="766" cy="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306" name="Line 9"/>
            <p:cNvSpPr>
              <a:spLocks noChangeShapeType="1"/>
            </p:cNvSpPr>
            <p:nvPr/>
          </p:nvSpPr>
          <p:spPr bwMode="auto">
            <a:xfrm>
              <a:off x="1803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20496" name="Group 10"/>
          <p:cNvGrpSpPr>
            <a:grpSpLocks/>
          </p:cNvGrpSpPr>
          <p:nvPr/>
        </p:nvGrpSpPr>
        <p:grpSpPr bwMode="auto">
          <a:xfrm>
            <a:off x="3570288" y="3402013"/>
            <a:ext cx="1168400" cy="404812"/>
            <a:chOff x="2171" y="2018"/>
            <a:chExt cx="766" cy="255"/>
          </a:xfrm>
        </p:grpSpPr>
        <p:sp>
          <p:nvSpPr>
            <p:cNvPr id="21302" name="Line 11"/>
            <p:cNvSpPr>
              <a:spLocks noChangeShapeType="1"/>
            </p:cNvSpPr>
            <p:nvPr/>
          </p:nvSpPr>
          <p:spPr bwMode="auto">
            <a:xfrm>
              <a:off x="2171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303" name="Line 12"/>
            <p:cNvSpPr>
              <a:spLocks noChangeShapeType="1"/>
            </p:cNvSpPr>
            <p:nvPr/>
          </p:nvSpPr>
          <p:spPr bwMode="auto">
            <a:xfrm>
              <a:off x="2171" y="2018"/>
              <a:ext cx="766" cy="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304" name="Line 13"/>
            <p:cNvSpPr>
              <a:spLocks noChangeShapeType="1"/>
            </p:cNvSpPr>
            <p:nvPr/>
          </p:nvSpPr>
          <p:spPr bwMode="auto">
            <a:xfrm>
              <a:off x="2937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20497" name="Group 14"/>
          <p:cNvGrpSpPr>
            <a:grpSpLocks/>
          </p:cNvGrpSpPr>
          <p:nvPr/>
        </p:nvGrpSpPr>
        <p:grpSpPr bwMode="auto">
          <a:xfrm>
            <a:off x="5416550" y="3402013"/>
            <a:ext cx="1168400" cy="404812"/>
            <a:chOff x="2171" y="2018"/>
            <a:chExt cx="766" cy="255"/>
          </a:xfrm>
        </p:grpSpPr>
        <p:sp>
          <p:nvSpPr>
            <p:cNvPr id="21299" name="Line 15"/>
            <p:cNvSpPr>
              <a:spLocks noChangeShapeType="1"/>
            </p:cNvSpPr>
            <p:nvPr/>
          </p:nvSpPr>
          <p:spPr bwMode="auto">
            <a:xfrm>
              <a:off x="2171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300" name="Line 16"/>
            <p:cNvSpPr>
              <a:spLocks noChangeShapeType="1"/>
            </p:cNvSpPr>
            <p:nvPr/>
          </p:nvSpPr>
          <p:spPr bwMode="auto">
            <a:xfrm>
              <a:off x="2171" y="2018"/>
              <a:ext cx="766" cy="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301" name="Line 17"/>
            <p:cNvSpPr>
              <a:spLocks noChangeShapeType="1"/>
            </p:cNvSpPr>
            <p:nvPr/>
          </p:nvSpPr>
          <p:spPr bwMode="auto">
            <a:xfrm>
              <a:off x="2937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20498" name="Group 18"/>
          <p:cNvGrpSpPr>
            <a:grpSpLocks/>
          </p:cNvGrpSpPr>
          <p:nvPr/>
        </p:nvGrpSpPr>
        <p:grpSpPr bwMode="auto">
          <a:xfrm flipH="1">
            <a:off x="7262813" y="3400425"/>
            <a:ext cx="1168400" cy="404813"/>
            <a:chOff x="1037" y="2018"/>
            <a:chExt cx="766" cy="255"/>
          </a:xfrm>
        </p:grpSpPr>
        <p:sp>
          <p:nvSpPr>
            <p:cNvPr id="21297" name="Line 19"/>
            <p:cNvSpPr>
              <a:spLocks noChangeShapeType="1"/>
            </p:cNvSpPr>
            <p:nvPr/>
          </p:nvSpPr>
          <p:spPr bwMode="auto">
            <a:xfrm>
              <a:off x="1037" y="2018"/>
              <a:ext cx="766" cy="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298" name="Line 20"/>
            <p:cNvSpPr>
              <a:spLocks noChangeShapeType="1"/>
            </p:cNvSpPr>
            <p:nvPr/>
          </p:nvSpPr>
          <p:spPr bwMode="auto">
            <a:xfrm>
              <a:off x="1803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20499" name="Line 21"/>
          <p:cNvSpPr>
            <a:spLocks noChangeShapeType="1"/>
          </p:cNvSpPr>
          <p:nvPr/>
        </p:nvSpPr>
        <p:spPr bwMode="auto">
          <a:xfrm rot="10800000">
            <a:off x="5416550" y="3041650"/>
            <a:ext cx="3011488" cy="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0500" name="Line 22"/>
          <p:cNvSpPr>
            <a:spLocks noChangeShapeType="1"/>
          </p:cNvSpPr>
          <p:nvPr/>
        </p:nvSpPr>
        <p:spPr bwMode="auto">
          <a:xfrm rot="10800000" flipH="1">
            <a:off x="5416550" y="2408238"/>
            <a:ext cx="0" cy="633412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grpSp>
        <p:nvGrpSpPr>
          <p:cNvPr id="20501" name="Group 23"/>
          <p:cNvGrpSpPr>
            <a:grpSpLocks/>
          </p:cNvGrpSpPr>
          <p:nvPr/>
        </p:nvGrpSpPr>
        <p:grpSpPr bwMode="auto">
          <a:xfrm rot="10800000">
            <a:off x="3571875" y="2484438"/>
            <a:ext cx="1168400" cy="557212"/>
            <a:chOff x="2171" y="2018"/>
            <a:chExt cx="766" cy="255"/>
          </a:xfrm>
        </p:grpSpPr>
        <p:sp>
          <p:nvSpPr>
            <p:cNvPr id="21294" name="Line 24"/>
            <p:cNvSpPr>
              <a:spLocks noChangeShapeType="1"/>
            </p:cNvSpPr>
            <p:nvPr/>
          </p:nvSpPr>
          <p:spPr bwMode="auto">
            <a:xfrm>
              <a:off x="2171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295" name="Line 25"/>
            <p:cNvSpPr>
              <a:spLocks noChangeShapeType="1"/>
            </p:cNvSpPr>
            <p:nvPr/>
          </p:nvSpPr>
          <p:spPr bwMode="auto">
            <a:xfrm>
              <a:off x="2171" y="2018"/>
              <a:ext cx="766" cy="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296" name="Line 26"/>
            <p:cNvSpPr>
              <a:spLocks noChangeShapeType="1"/>
            </p:cNvSpPr>
            <p:nvPr/>
          </p:nvSpPr>
          <p:spPr bwMode="auto">
            <a:xfrm>
              <a:off x="2937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20502" name="Group 27"/>
          <p:cNvGrpSpPr>
            <a:grpSpLocks/>
          </p:cNvGrpSpPr>
          <p:nvPr/>
        </p:nvGrpSpPr>
        <p:grpSpPr bwMode="auto">
          <a:xfrm rot="10800000" flipH="1">
            <a:off x="1725613" y="2636838"/>
            <a:ext cx="1168400" cy="404812"/>
            <a:chOff x="1037" y="2018"/>
            <a:chExt cx="766" cy="255"/>
          </a:xfrm>
        </p:grpSpPr>
        <p:sp>
          <p:nvSpPr>
            <p:cNvPr id="21292" name="Line 28"/>
            <p:cNvSpPr>
              <a:spLocks noChangeShapeType="1"/>
            </p:cNvSpPr>
            <p:nvPr/>
          </p:nvSpPr>
          <p:spPr bwMode="auto">
            <a:xfrm>
              <a:off x="1037" y="2018"/>
              <a:ext cx="766" cy="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1293" name="Line 29"/>
            <p:cNvSpPr>
              <a:spLocks noChangeShapeType="1"/>
            </p:cNvSpPr>
            <p:nvPr/>
          </p:nvSpPr>
          <p:spPr bwMode="auto">
            <a:xfrm>
              <a:off x="1803" y="2018"/>
              <a:ext cx="0" cy="255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20503" name="Rectangle 30"/>
          <p:cNvSpPr>
            <a:spLocks noChangeArrowheads="1"/>
          </p:cNvSpPr>
          <p:nvPr/>
        </p:nvSpPr>
        <p:spPr bwMode="auto">
          <a:xfrm>
            <a:off x="3757613" y="1716088"/>
            <a:ext cx="2803525" cy="768350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50000">
                <a:srgbClr val="FFFFFF"/>
              </a:gs>
              <a:gs pos="100000">
                <a:srgbClr val="00FFFF"/>
              </a:gs>
            </a:gsLst>
            <a:lin ang="5400000" scaled="1"/>
          </a:gradFill>
          <a:ln w="254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504" name="Rectangle 31"/>
          <p:cNvSpPr>
            <a:spLocks noChangeArrowheads="1"/>
          </p:cNvSpPr>
          <p:nvPr/>
        </p:nvSpPr>
        <p:spPr bwMode="auto">
          <a:xfrm>
            <a:off x="4741863" y="1987550"/>
            <a:ext cx="8794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水　族　館</a:t>
            </a:r>
            <a:endParaRPr lang="ja-JP" altLang="en-US" sz="1600" dirty="0">
              <a:solidFill>
                <a:srgbClr val="00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20505" name="Group 32"/>
          <p:cNvGrpSpPr>
            <a:grpSpLocks/>
          </p:cNvGrpSpPr>
          <p:nvPr/>
        </p:nvGrpSpPr>
        <p:grpSpPr bwMode="auto">
          <a:xfrm>
            <a:off x="3660775" y="4121150"/>
            <a:ext cx="1035050" cy="1260475"/>
            <a:chOff x="2058" y="2472"/>
            <a:chExt cx="680" cy="794"/>
          </a:xfrm>
        </p:grpSpPr>
        <p:sp>
          <p:nvSpPr>
            <p:cNvPr id="21289" name="Rectangle 33"/>
            <p:cNvSpPr>
              <a:spLocks noChangeArrowheads="1"/>
            </p:cNvSpPr>
            <p:nvPr/>
          </p:nvSpPr>
          <p:spPr bwMode="auto">
            <a:xfrm>
              <a:off x="2058" y="2472"/>
              <a:ext cx="227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1290" name="Rectangle 34"/>
            <p:cNvSpPr>
              <a:spLocks noChangeArrowheads="1"/>
            </p:cNvSpPr>
            <p:nvPr/>
          </p:nvSpPr>
          <p:spPr bwMode="auto">
            <a:xfrm>
              <a:off x="2285" y="2472"/>
              <a:ext cx="227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1291" name="Rectangle 35"/>
            <p:cNvSpPr>
              <a:spLocks noChangeArrowheads="1"/>
            </p:cNvSpPr>
            <p:nvPr/>
          </p:nvSpPr>
          <p:spPr bwMode="auto">
            <a:xfrm>
              <a:off x="2511" y="2472"/>
              <a:ext cx="227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20506" name="Group 36"/>
          <p:cNvGrpSpPr>
            <a:grpSpLocks/>
          </p:cNvGrpSpPr>
          <p:nvPr/>
        </p:nvGrpSpPr>
        <p:grpSpPr bwMode="auto">
          <a:xfrm>
            <a:off x="1512888" y="4121150"/>
            <a:ext cx="1395412" cy="1260475"/>
            <a:chOff x="621" y="2585"/>
            <a:chExt cx="983" cy="794"/>
          </a:xfrm>
        </p:grpSpPr>
        <p:sp>
          <p:nvSpPr>
            <p:cNvPr id="21284" name="Rectangle 37"/>
            <p:cNvSpPr>
              <a:spLocks noChangeArrowheads="1"/>
            </p:cNvSpPr>
            <p:nvPr/>
          </p:nvSpPr>
          <p:spPr bwMode="auto">
            <a:xfrm>
              <a:off x="867" y="2585"/>
              <a:ext cx="246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1285" name="Rectangle 38"/>
            <p:cNvSpPr>
              <a:spLocks noChangeArrowheads="1"/>
            </p:cNvSpPr>
            <p:nvPr/>
          </p:nvSpPr>
          <p:spPr bwMode="auto">
            <a:xfrm>
              <a:off x="1358" y="2585"/>
              <a:ext cx="246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grpSp>
          <p:nvGrpSpPr>
            <p:cNvPr id="21286" name="Group 39"/>
            <p:cNvGrpSpPr>
              <a:grpSpLocks/>
            </p:cNvGrpSpPr>
            <p:nvPr/>
          </p:nvGrpSpPr>
          <p:grpSpPr bwMode="auto">
            <a:xfrm>
              <a:off x="621" y="2585"/>
              <a:ext cx="738" cy="794"/>
              <a:chOff x="621" y="2500"/>
              <a:chExt cx="738" cy="794"/>
            </a:xfrm>
          </p:grpSpPr>
          <p:sp>
            <p:nvSpPr>
              <p:cNvPr id="21287" name="Rectangle 40"/>
              <p:cNvSpPr>
                <a:spLocks noChangeArrowheads="1"/>
              </p:cNvSpPr>
              <p:nvPr/>
            </p:nvSpPr>
            <p:spPr bwMode="auto">
              <a:xfrm>
                <a:off x="1113" y="2500"/>
                <a:ext cx="246" cy="794"/>
              </a:xfrm>
              <a:prstGeom prst="rect">
                <a:avLst/>
              </a:prstGeom>
              <a:solidFill>
                <a:srgbClr val="FFCCFF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endParaRPr lang="ja-JP" altLang="en-US" sz="1800">
                  <a:solidFill>
                    <a:srgbClr val="EEECE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21288" name="Rectangle 41"/>
              <p:cNvSpPr>
                <a:spLocks noChangeArrowheads="1"/>
              </p:cNvSpPr>
              <p:nvPr/>
            </p:nvSpPr>
            <p:spPr bwMode="auto">
              <a:xfrm>
                <a:off x="621" y="2500"/>
                <a:ext cx="246" cy="794"/>
              </a:xfrm>
              <a:prstGeom prst="rect">
                <a:avLst/>
              </a:prstGeom>
              <a:solidFill>
                <a:srgbClr val="FFCCFF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endParaRPr lang="ja-JP" altLang="en-US" sz="1800">
                  <a:solidFill>
                    <a:srgbClr val="EEECE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</p:grpSp>
      </p:grpSp>
      <p:grpSp>
        <p:nvGrpSpPr>
          <p:cNvPr id="20507" name="Group 46"/>
          <p:cNvGrpSpPr>
            <a:grpSpLocks/>
          </p:cNvGrpSpPr>
          <p:nvPr/>
        </p:nvGrpSpPr>
        <p:grpSpPr bwMode="auto">
          <a:xfrm>
            <a:off x="5507038" y="4121150"/>
            <a:ext cx="1035050" cy="1260475"/>
            <a:chOff x="2058" y="2472"/>
            <a:chExt cx="680" cy="794"/>
          </a:xfrm>
        </p:grpSpPr>
        <p:sp>
          <p:nvSpPr>
            <p:cNvPr id="21281" name="Rectangle 47"/>
            <p:cNvSpPr>
              <a:spLocks noChangeArrowheads="1"/>
            </p:cNvSpPr>
            <p:nvPr/>
          </p:nvSpPr>
          <p:spPr bwMode="auto">
            <a:xfrm>
              <a:off x="2058" y="2472"/>
              <a:ext cx="227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1282" name="Rectangle 48"/>
            <p:cNvSpPr>
              <a:spLocks noChangeArrowheads="1"/>
            </p:cNvSpPr>
            <p:nvPr/>
          </p:nvSpPr>
          <p:spPr bwMode="auto">
            <a:xfrm>
              <a:off x="2285" y="2472"/>
              <a:ext cx="227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1283" name="Rectangle 49"/>
            <p:cNvSpPr>
              <a:spLocks noChangeArrowheads="1"/>
            </p:cNvSpPr>
            <p:nvPr/>
          </p:nvSpPr>
          <p:spPr bwMode="auto">
            <a:xfrm>
              <a:off x="2511" y="2472"/>
              <a:ext cx="227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20508" name="Group 50"/>
          <p:cNvGrpSpPr>
            <a:grpSpLocks/>
          </p:cNvGrpSpPr>
          <p:nvPr/>
        </p:nvGrpSpPr>
        <p:grpSpPr bwMode="auto">
          <a:xfrm>
            <a:off x="7305675" y="4121150"/>
            <a:ext cx="1395413" cy="1260475"/>
            <a:chOff x="621" y="2585"/>
            <a:chExt cx="983" cy="794"/>
          </a:xfrm>
        </p:grpSpPr>
        <p:sp>
          <p:nvSpPr>
            <p:cNvPr id="21276" name="Rectangle 51"/>
            <p:cNvSpPr>
              <a:spLocks noChangeArrowheads="1"/>
            </p:cNvSpPr>
            <p:nvPr/>
          </p:nvSpPr>
          <p:spPr bwMode="auto">
            <a:xfrm>
              <a:off x="867" y="2585"/>
              <a:ext cx="246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1277" name="Rectangle 52"/>
            <p:cNvSpPr>
              <a:spLocks noChangeArrowheads="1"/>
            </p:cNvSpPr>
            <p:nvPr/>
          </p:nvSpPr>
          <p:spPr bwMode="auto">
            <a:xfrm>
              <a:off x="1358" y="2585"/>
              <a:ext cx="246" cy="794"/>
            </a:xfrm>
            <a:prstGeom prst="rect">
              <a:avLst/>
            </a:prstGeom>
            <a:solidFill>
              <a:srgbClr val="FFCCFF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grpSp>
          <p:nvGrpSpPr>
            <p:cNvPr id="21278" name="Group 53"/>
            <p:cNvGrpSpPr>
              <a:grpSpLocks/>
            </p:cNvGrpSpPr>
            <p:nvPr/>
          </p:nvGrpSpPr>
          <p:grpSpPr bwMode="auto">
            <a:xfrm>
              <a:off x="621" y="2585"/>
              <a:ext cx="738" cy="794"/>
              <a:chOff x="621" y="2500"/>
              <a:chExt cx="738" cy="794"/>
            </a:xfrm>
          </p:grpSpPr>
          <p:sp>
            <p:nvSpPr>
              <p:cNvPr id="21279" name="Rectangle 54"/>
              <p:cNvSpPr>
                <a:spLocks noChangeArrowheads="1"/>
              </p:cNvSpPr>
              <p:nvPr/>
            </p:nvSpPr>
            <p:spPr bwMode="auto">
              <a:xfrm>
                <a:off x="1113" y="2500"/>
                <a:ext cx="246" cy="794"/>
              </a:xfrm>
              <a:prstGeom prst="rect">
                <a:avLst/>
              </a:prstGeom>
              <a:solidFill>
                <a:srgbClr val="FFCCFF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endParaRPr lang="ja-JP" altLang="en-US" sz="1800">
                  <a:solidFill>
                    <a:srgbClr val="EEECE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21280" name="Rectangle 55"/>
              <p:cNvSpPr>
                <a:spLocks noChangeArrowheads="1"/>
              </p:cNvSpPr>
              <p:nvPr/>
            </p:nvSpPr>
            <p:spPr bwMode="auto">
              <a:xfrm>
                <a:off x="621" y="2500"/>
                <a:ext cx="246" cy="794"/>
              </a:xfrm>
              <a:prstGeom prst="rect">
                <a:avLst/>
              </a:prstGeom>
              <a:solidFill>
                <a:srgbClr val="FFCCFF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endParaRPr lang="ja-JP" altLang="en-US" sz="1800">
                  <a:solidFill>
                    <a:srgbClr val="EEECE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</p:grpSp>
      </p:grpSp>
      <p:sp>
        <p:nvSpPr>
          <p:cNvPr id="20509" name="Rectangle 78"/>
          <p:cNvSpPr>
            <a:spLocks noChangeArrowheads="1"/>
          </p:cNvSpPr>
          <p:nvPr/>
        </p:nvSpPr>
        <p:spPr bwMode="auto">
          <a:xfrm>
            <a:off x="1601788" y="5111750"/>
            <a:ext cx="1285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Ａ</a:t>
            </a:r>
          </a:p>
        </p:txBody>
      </p:sp>
      <p:sp>
        <p:nvSpPr>
          <p:cNvPr id="20510" name="Rectangle 79"/>
          <p:cNvSpPr>
            <a:spLocks noChangeArrowheads="1"/>
          </p:cNvSpPr>
          <p:nvPr/>
        </p:nvSpPr>
        <p:spPr bwMode="auto">
          <a:xfrm>
            <a:off x="1944688" y="5111750"/>
            <a:ext cx="1397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Ｂ</a:t>
            </a:r>
          </a:p>
        </p:txBody>
      </p:sp>
      <p:sp>
        <p:nvSpPr>
          <p:cNvPr id="20511" name="Rectangle 80"/>
          <p:cNvSpPr>
            <a:spLocks noChangeArrowheads="1"/>
          </p:cNvSpPr>
          <p:nvPr/>
        </p:nvSpPr>
        <p:spPr bwMode="auto">
          <a:xfrm>
            <a:off x="2297113" y="5111750"/>
            <a:ext cx="133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Ｃ</a:t>
            </a:r>
          </a:p>
        </p:txBody>
      </p:sp>
      <p:sp>
        <p:nvSpPr>
          <p:cNvPr id="20512" name="Rectangle 81"/>
          <p:cNvSpPr>
            <a:spLocks noChangeArrowheads="1"/>
          </p:cNvSpPr>
          <p:nvPr/>
        </p:nvSpPr>
        <p:spPr bwMode="auto">
          <a:xfrm>
            <a:off x="2646363" y="5111750"/>
            <a:ext cx="13493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Ｄ</a:t>
            </a:r>
          </a:p>
        </p:txBody>
      </p:sp>
      <p:sp>
        <p:nvSpPr>
          <p:cNvPr id="20513" name="Rectangle 82"/>
          <p:cNvSpPr>
            <a:spLocks noChangeArrowheads="1"/>
          </p:cNvSpPr>
          <p:nvPr/>
        </p:nvSpPr>
        <p:spPr bwMode="auto">
          <a:xfrm>
            <a:off x="7404100" y="5111750"/>
            <a:ext cx="13493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Ｋ</a:t>
            </a:r>
          </a:p>
        </p:txBody>
      </p:sp>
      <p:sp>
        <p:nvSpPr>
          <p:cNvPr id="20514" name="Rectangle 83"/>
          <p:cNvSpPr>
            <a:spLocks noChangeArrowheads="1"/>
          </p:cNvSpPr>
          <p:nvPr/>
        </p:nvSpPr>
        <p:spPr bwMode="auto">
          <a:xfrm>
            <a:off x="7767638" y="5111750"/>
            <a:ext cx="1127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Ｌ</a:t>
            </a:r>
          </a:p>
        </p:txBody>
      </p:sp>
      <p:sp>
        <p:nvSpPr>
          <p:cNvPr id="20515" name="Rectangle 84"/>
          <p:cNvSpPr>
            <a:spLocks noChangeArrowheads="1"/>
          </p:cNvSpPr>
          <p:nvPr/>
        </p:nvSpPr>
        <p:spPr bwMode="auto">
          <a:xfrm>
            <a:off x="8094663" y="5111750"/>
            <a:ext cx="1666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Ｍ</a:t>
            </a:r>
          </a:p>
        </p:txBody>
      </p:sp>
      <p:sp>
        <p:nvSpPr>
          <p:cNvPr id="20516" name="Rectangle 85"/>
          <p:cNvSpPr>
            <a:spLocks noChangeArrowheads="1"/>
          </p:cNvSpPr>
          <p:nvPr/>
        </p:nvSpPr>
        <p:spPr bwMode="auto">
          <a:xfrm>
            <a:off x="8462963" y="5111750"/>
            <a:ext cx="1381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Ｎ</a:t>
            </a:r>
          </a:p>
        </p:txBody>
      </p:sp>
      <p:sp>
        <p:nvSpPr>
          <p:cNvPr id="20517" name="Rectangle 86"/>
          <p:cNvSpPr>
            <a:spLocks noChangeArrowheads="1"/>
          </p:cNvSpPr>
          <p:nvPr/>
        </p:nvSpPr>
        <p:spPr bwMode="auto">
          <a:xfrm>
            <a:off x="5602288" y="5111750"/>
            <a:ext cx="1381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Ｈ</a:t>
            </a:r>
          </a:p>
        </p:txBody>
      </p:sp>
      <p:sp>
        <p:nvSpPr>
          <p:cNvPr id="20518" name="Rectangle 87"/>
          <p:cNvSpPr>
            <a:spLocks noChangeArrowheads="1"/>
          </p:cNvSpPr>
          <p:nvPr/>
        </p:nvSpPr>
        <p:spPr bwMode="auto">
          <a:xfrm>
            <a:off x="5995988" y="5111750"/>
            <a:ext cx="492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Ｉ</a:t>
            </a:r>
          </a:p>
        </p:txBody>
      </p:sp>
      <p:sp>
        <p:nvSpPr>
          <p:cNvPr id="20519" name="Rectangle 88"/>
          <p:cNvSpPr>
            <a:spLocks noChangeArrowheads="1"/>
          </p:cNvSpPr>
          <p:nvPr/>
        </p:nvSpPr>
        <p:spPr bwMode="auto">
          <a:xfrm>
            <a:off x="6316663" y="5111750"/>
            <a:ext cx="1079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Ｊ</a:t>
            </a:r>
          </a:p>
        </p:txBody>
      </p:sp>
      <p:sp>
        <p:nvSpPr>
          <p:cNvPr id="20520" name="Rectangle 89"/>
          <p:cNvSpPr>
            <a:spLocks noChangeArrowheads="1"/>
          </p:cNvSpPr>
          <p:nvPr/>
        </p:nvSpPr>
        <p:spPr bwMode="auto">
          <a:xfrm>
            <a:off x="3736975" y="5111750"/>
            <a:ext cx="1270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Ｅ</a:t>
            </a:r>
          </a:p>
        </p:txBody>
      </p:sp>
      <p:sp>
        <p:nvSpPr>
          <p:cNvPr id="20521" name="Rectangle 90"/>
          <p:cNvSpPr>
            <a:spLocks noChangeArrowheads="1"/>
          </p:cNvSpPr>
          <p:nvPr/>
        </p:nvSpPr>
        <p:spPr bwMode="auto">
          <a:xfrm>
            <a:off x="4092575" y="5111750"/>
            <a:ext cx="1127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Ｆ</a:t>
            </a:r>
          </a:p>
        </p:txBody>
      </p:sp>
      <p:sp>
        <p:nvSpPr>
          <p:cNvPr id="20522" name="Rectangle 91"/>
          <p:cNvSpPr>
            <a:spLocks noChangeArrowheads="1"/>
          </p:cNvSpPr>
          <p:nvPr/>
        </p:nvSpPr>
        <p:spPr bwMode="auto">
          <a:xfrm>
            <a:off x="4429125" y="5111750"/>
            <a:ext cx="1381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ＭＳ Ｐゴシック" panose="020B0600070205080204" pitchFamily="50" charset="-128"/>
              </a:rPr>
              <a:t>Ｇ</a:t>
            </a:r>
          </a:p>
        </p:txBody>
      </p:sp>
      <p:sp>
        <p:nvSpPr>
          <p:cNvPr id="20523" name="Rectangle 92"/>
          <p:cNvSpPr>
            <a:spLocks noChangeArrowheads="1"/>
          </p:cNvSpPr>
          <p:nvPr/>
        </p:nvSpPr>
        <p:spPr bwMode="auto">
          <a:xfrm>
            <a:off x="3590194" y="3861048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277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24" name="Rectangle 93"/>
          <p:cNvSpPr>
            <a:spLocks noChangeArrowheads="1"/>
          </p:cNvSpPr>
          <p:nvPr/>
        </p:nvSpPr>
        <p:spPr bwMode="auto">
          <a:xfrm>
            <a:off x="1432782" y="3861628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154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25" name="Rectangle 94"/>
          <p:cNvSpPr>
            <a:spLocks noChangeArrowheads="1"/>
          </p:cNvSpPr>
          <p:nvPr/>
        </p:nvSpPr>
        <p:spPr bwMode="auto">
          <a:xfrm>
            <a:off x="1391941" y="5410200"/>
            <a:ext cx="7181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99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26" name="Rectangle 95"/>
          <p:cNvSpPr>
            <a:spLocks noChangeArrowheads="1"/>
          </p:cNvSpPr>
          <p:nvPr/>
        </p:nvSpPr>
        <p:spPr bwMode="auto">
          <a:xfrm>
            <a:off x="2653569" y="5394325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135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27" name="Rectangle 96"/>
          <p:cNvSpPr>
            <a:spLocks noChangeArrowheads="1"/>
          </p:cNvSpPr>
          <p:nvPr/>
        </p:nvSpPr>
        <p:spPr bwMode="auto">
          <a:xfrm>
            <a:off x="4334732" y="5373688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340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28" name="Rectangle 97"/>
          <p:cNvSpPr>
            <a:spLocks noChangeArrowheads="1"/>
          </p:cNvSpPr>
          <p:nvPr/>
        </p:nvSpPr>
        <p:spPr bwMode="auto">
          <a:xfrm>
            <a:off x="4453794" y="3861048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368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29" name="Rectangle 98"/>
          <p:cNvSpPr>
            <a:spLocks noChangeArrowheads="1"/>
          </p:cNvSpPr>
          <p:nvPr/>
        </p:nvSpPr>
        <p:spPr bwMode="auto">
          <a:xfrm>
            <a:off x="5460703" y="5373688"/>
            <a:ext cx="71814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308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30" name="Rectangle 99"/>
          <p:cNvSpPr>
            <a:spLocks noChangeArrowheads="1"/>
          </p:cNvSpPr>
          <p:nvPr/>
        </p:nvSpPr>
        <p:spPr bwMode="auto">
          <a:xfrm>
            <a:off x="3542569" y="5373688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249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31" name="Rectangle 100"/>
          <p:cNvSpPr>
            <a:spLocks noChangeArrowheads="1"/>
          </p:cNvSpPr>
          <p:nvPr/>
        </p:nvSpPr>
        <p:spPr bwMode="auto">
          <a:xfrm>
            <a:off x="7366000" y="5387975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113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32" name="Rectangle 101"/>
          <p:cNvSpPr>
            <a:spLocks noChangeArrowheads="1"/>
          </p:cNvSpPr>
          <p:nvPr/>
        </p:nvSpPr>
        <p:spPr bwMode="auto">
          <a:xfrm>
            <a:off x="5847619" y="3861048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353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本）◎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33" name="Rectangle 102"/>
          <p:cNvSpPr>
            <a:spLocks noChangeArrowheads="1"/>
          </p:cNvSpPr>
          <p:nvPr/>
        </p:nvSpPr>
        <p:spPr bwMode="auto">
          <a:xfrm>
            <a:off x="7262082" y="3861048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256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34" name="Rectangle 103"/>
          <p:cNvSpPr>
            <a:spLocks noChangeArrowheads="1"/>
          </p:cNvSpPr>
          <p:nvPr/>
        </p:nvSpPr>
        <p:spPr bwMode="auto">
          <a:xfrm>
            <a:off x="2653569" y="3861048"/>
            <a:ext cx="8079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◎（</a:t>
            </a:r>
            <a:r>
              <a:rPr lang="en-US" altLang="ja-JP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172</a:t>
            </a:r>
            <a:r>
              <a:rPr lang="ja-JP" altLang="en-US" sz="1400" b="1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本）</a:t>
            </a:r>
            <a:endParaRPr lang="ja-JP" altLang="en-US" sz="14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0535" name="Text Box 105"/>
          <p:cNvSpPr txBox="1">
            <a:spLocks noChangeArrowheads="1"/>
          </p:cNvSpPr>
          <p:nvPr/>
        </p:nvSpPr>
        <p:spPr bwMode="auto">
          <a:xfrm>
            <a:off x="3133725" y="2735263"/>
            <a:ext cx="2127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EEECE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駐車場</a:t>
            </a:r>
          </a:p>
        </p:txBody>
      </p:sp>
      <p:grpSp>
        <p:nvGrpSpPr>
          <p:cNvPr id="20536" name="Group 106"/>
          <p:cNvGrpSpPr>
            <a:grpSpLocks/>
          </p:cNvGrpSpPr>
          <p:nvPr/>
        </p:nvGrpSpPr>
        <p:grpSpPr bwMode="auto">
          <a:xfrm>
            <a:off x="395288" y="6308725"/>
            <a:ext cx="8054975" cy="133350"/>
            <a:chOff x="329" y="3833"/>
            <a:chExt cx="5074" cy="84"/>
          </a:xfrm>
        </p:grpSpPr>
        <p:grpSp>
          <p:nvGrpSpPr>
            <p:cNvPr id="21228" name="Group 107"/>
            <p:cNvGrpSpPr>
              <a:grpSpLocks/>
            </p:cNvGrpSpPr>
            <p:nvPr/>
          </p:nvGrpSpPr>
          <p:grpSpPr bwMode="auto">
            <a:xfrm>
              <a:off x="329" y="3833"/>
              <a:ext cx="5074" cy="28"/>
              <a:chOff x="1210" y="795"/>
              <a:chExt cx="1048" cy="8"/>
            </a:xfrm>
          </p:grpSpPr>
          <p:grpSp>
            <p:nvGrpSpPr>
              <p:cNvPr id="21261" name="Group 108"/>
              <p:cNvGrpSpPr>
                <a:grpSpLocks/>
              </p:cNvGrpSpPr>
              <p:nvPr/>
            </p:nvGrpSpPr>
            <p:grpSpPr bwMode="auto">
              <a:xfrm>
                <a:off x="1210" y="795"/>
                <a:ext cx="209" cy="8"/>
                <a:chOff x="1210" y="795"/>
                <a:chExt cx="629" cy="67"/>
              </a:xfrm>
            </p:grpSpPr>
            <p:sp>
              <p:nvSpPr>
                <p:cNvPr id="21274" name="Freeform 109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75" name="Freeform 110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62" name="Group 111"/>
              <p:cNvGrpSpPr>
                <a:grpSpLocks/>
              </p:cNvGrpSpPr>
              <p:nvPr/>
            </p:nvGrpSpPr>
            <p:grpSpPr bwMode="auto">
              <a:xfrm>
                <a:off x="1419" y="795"/>
                <a:ext cx="209" cy="8"/>
                <a:chOff x="1210" y="795"/>
                <a:chExt cx="629" cy="67"/>
              </a:xfrm>
            </p:grpSpPr>
            <p:sp>
              <p:nvSpPr>
                <p:cNvPr id="21272" name="Freeform 112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73" name="Freeform 113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63" name="Group 114"/>
              <p:cNvGrpSpPr>
                <a:grpSpLocks/>
              </p:cNvGrpSpPr>
              <p:nvPr/>
            </p:nvGrpSpPr>
            <p:grpSpPr bwMode="auto">
              <a:xfrm>
                <a:off x="1629" y="795"/>
                <a:ext cx="209" cy="8"/>
                <a:chOff x="1210" y="795"/>
                <a:chExt cx="629" cy="67"/>
              </a:xfrm>
            </p:grpSpPr>
            <p:sp>
              <p:nvSpPr>
                <p:cNvPr id="21270" name="Freeform 115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71" name="Freeform 116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64" name="Group 117"/>
              <p:cNvGrpSpPr>
                <a:grpSpLocks/>
              </p:cNvGrpSpPr>
              <p:nvPr/>
            </p:nvGrpSpPr>
            <p:grpSpPr bwMode="auto">
              <a:xfrm>
                <a:off x="1839" y="795"/>
                <a:ext cx="209" cy="8"/>
                <a:chOff x="1210" y="795"/>
                <a:chExt cx="629" cy="67"/>
              </a:xfrm>
            </p:grpSpPr>
            <p:sp>
              <p:nvSpPr>
                <p:cNvPr id="21268" name="Freeform 118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69" name="Freeform 119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65" name="Group 120"/>
              <p:cNvGrpSpPr>
                <a:grpSpLocks/>
              </p:cNvGrpSpPr>
              <p:nvPr/>
            </p:nvGrpSpPr>
            <p:grpSpPr bwMode="auto">
              <a:xfrm>
                <a:off x="2049" y="795"/>
                <a:ext cx="209" cy="8"/>
                <a:chOff x="1210" y="795"/>
                <a:chExt cx="629" cy="67"/>
              </a:xfrm>
            </p:grpSpPr>
            <p:sp>
              <p:nvSpPr>
                <p:cNvPr id="21266" name="Freeform 121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67" name="Freeform 122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229" name="Group 123"/>
            <p:cNvGrpSpPr>
              <a:grpSpLocks/>
            </p:cNvGrpSpPr>
            <p:nvPr/>
          </p:nvGrpSpPr>
          <p:grpSpPr bwMode="auto">
            <a:xfrm>
              <a:off x="329" y="3861"/>
              <a:ext cx="5074" cy="28"/>
              <a:chOff x="1210" y="795"/>
              <a:chExt cx="1048" cy="8"/>
            </a:xfrm>
          </p:grpSpPr>
          <p:grpSp>
            <p:nvGrpSpPr>
              <p:cNvPr id="21246" name="Group 124"/>
              <p:cNvGrpSpPr>
                <a:grpSpLocks/>
              </p:cNvGrpSpPr>
              <p:nvPr/>
            </p:nvGrpSpPr>
            <p:grpSpPr bwMode="auto">
              <a:xfrm>
                <a:off x="1210" y="795"/>
                <a:ext cx="209" cy="8"/>
                <a:chOff x="1210" y="795"/>
                <a:chExt cx="629" cy="67"/>
              </a:xfrm>
            </p:grpSpPr>
            <p:sp>
              <p:nvSpPr>
                <p:cNvPr id="21259" name="Freeform 125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60" name="Freeform 126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47" name="Group 127"/>
              <p:cNvGrpSpPr>
                <a:grpSpLocks/>
              </p:cNvGrpSpPr>
              <p:nvPr/>
            </p:nvGrpSpPr>
            <p:grpSpPr bwMode="auto">
              <a:xfrm>
                <a:off x="1419" y="795"/>
                <a:ext cx="209" cy="8"/>
                <a:chOff x="1210" y="795"/>
                <a:chExt cx="629" cy="67"/>
              </a:xfrm>
            </p:grpSpPr>
            <p:sp>
              <p:nvSpPr>
                <p:cNvPr id="21257" name="Freeform 128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58" name="Freeform 129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48" name="Group 130"/>
              <p:cNvGrpSpPr>
                <a:grpSpLocks/>
              </p:cNvGrpSpPr>
              <p:nvPr/>
            </p:nvGrpSpPr>
            <p:grpSpPr bwMode="auto">
              <a:xfrm>
                <a:off x="1629" y="795"/>
                <a:ext cx="209" cy="8"/>
                <a:chOff x="1210" y="795"/>
                <a:chExt cx="629" cy="67"/>
              </a:xfrm>
            </p:grpSpPr>
            <p:sp>
              <p:nvSpPr>
                <p:cNvPr id="21255" name="Freeform 131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56" name="Freeform 132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49" name="Group 133"/>
              <p:cNvGrpSpPr>
                <a:grpSpLocks/>
              </p:cNvGrpSpPr>
              <p:nvPr/>
            </p:nvGrpSpPr>
            <p:grpSpPr bwMode="auto">
              <a:xfrm>
                <a:off x="1839" y="795"/>
                <a:ext cx="209" cy="8"/>
                <a:chOff x="1210" y="795"/>
                <a:chExt cx="629" cy="67"/>
              </a:xfrm>
            </p:grpSpPr>
            <p:sp>
              <p:nvSpPr>
                <p:cNvPr id="21253" name="Freeform 134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54" name="Freeform 135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50" name="Group 136"/>
              <p:cNvGrpSpPr>
                <a:grpSpLocks/>
              </p:cNvGrpSpPr>
              <p:nvPr/>
            </p:nvGrpSpPr>
            <p:grpSpPr bwMode="auto">
              <a:xfrm>
                <a:off x="2049" y="795"/>
                <a:ext cx="209" cy="8"/>
                <a:chOff x="1210" y="795"/>
                <a:chExt cx="629" cy="67"/>
              </a:xfrm>
            </p:grpSpPr>
            <p:sp>
              <p:nvSpPr>
                <p:cNvPr id="21251" name="Freeform 137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52" name="Freeform 138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230" name="Group 139"/>
            <p:cNvGrpSpPr>
              <a:grpSpLocks/>
            </p:cNvGrpSpPr>
            <p:nvPr/>
          </p:nvGrpSpPr>
          <p:grpSpPr bwMode="auto">
            <a:xfrm>
              <a:off x="329" y="3889"/>
              <a:ext cx="5074" cy="28"/>
              <a:chOff x="1210" y="795"/>
              <a:chExt cx="1048" cy="8"/>
            </a:xfrm>
          </p:grpSpPr>
          <p:grpSp>
            <p:nvGrpSpPr>
              <p:cNvPr id="21231" name="Group 140"/>
              <p:cNvGrpSpPr>
                <a:grpSpLocks/>
              </p:cNvGrpSpPr>
              <p:nvPr/>
            </p:nvGrpSpPr>
            <p:grpSpPr bwMode="auto">
              <a:xfrm>
                <a:off x="1210" y="795"/>
                <a:ext cx="209" cy="8"/>
                <a:chOff x="1210" y="795"/>
                <a:chExt cx="629" cy="67"/>
              </a:xfrm>
            </p:grpSpPr>
            <p:sp>
              <p:nvSpPr>
                <p:cNvPr id="21244" name="Freeform 141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45" name="Freeform 142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32" name="Group 143"/>
              <p:cNvGrpSpPr>
                <a:grpSpLocks/>
              </p:cNvGrpSpPr>
              <p:nvPr/>
            </p:nvGrpSpPr>
            <p:grpSpPr bwMode="auto">
              <a:xfrm>
                <a:off x="1419" y="795"/>
                <a:ext cx="209" cy="8"/>
                <a:chOff x="1210" y="795"/>
                <a:chExt cx="629" cy="67"/>
              </a:xfrm>
            </p:grpSpPr>
            <p:sp>
              <p:nvSpPr>
                <p:cNvPr id="21242" name="Freeform 144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43" name="Freeform 145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33" name="Group 146"/>
              <p:cNvGrpSpPr>
                <a:grpSpLocks/>
              </p:cNvGrpSpPr>
              <p:nvPr/>
            </p:nvGrpSpPr>
            <p:grpSpPr bwMode="auto">
              <a:xfrm>
                <a:off x="1629" y="795"/>
                <a:ext cx="209" cy="8"/>
                <a:chOff x="1210" y="795"/>
                <a:chExt cx="629" cy="67"/>
              </a:xfrm>
            </p:grpSpPr>
            <p:sp>
              <p:nvSpPr>
                <p:cNvPr id="21240" name="Freeform 147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41" name="Freeform 148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34" name="Group 149"/>
              <p:cNvGrpSpPr>
                <a:grpSpLocks/>
              </p:cNvGrpSpPr>
              <p:nvPr/>
            </p:nvGrpSpPr>
            <p:grpSpPr bwMode="auto">
              <a:xfrm>
                <a:off x="1839" y="795"/>
                <a:ext cx="209" cy="8"/>
                <a:chOff x="1210" y="795"/>
                <a:chExt cx="629" cy="67"/>
              </a:xfrm>
            </p:grpSpPr>
            <p:sp>
              <p:nvSpPr>
                <p:cNvPr id="21238" name="Freeform 150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39" name="Freeform 151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235" name="Group 152"/>
              <p:cNvGrpSpPr>
                <a:grpSpLocks/>
              </p:cNvGrpSpPr>
              <p:nvPr/>
            </p:nvGrpSpPr>
            <p:grpSpPr bwMode="auto">
              <a:xfrm>
                <a:off x="2049" y="795"/>
                <a:ext cx="209" cy="8"/>
                <a:chOff x="1210" y="795"/>
                <a:chExt cx="629" cy="67"/>
              </a:xfrm>
            </p:grpSpPr>
            <p:sp>
              <p:nvSpPr>
                <p:cNvPr id="21236" name="Freeform 153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37" name="Freeform 154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20537" name="Rectangle 155"/>
          <p:cNvSpPr>
            <a:spLocks noChangeArrowheads="1"/>
          </p:cNvSpPr>
          <p:nvPr/>
        </p:nvSpPr>
        <p:spPr bwMode="auto">
          <a:xfrm>
            <a:off x="3419475" y="5876925"/>
            <a:ext cx="1066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●貸しボート</a:t>
            </a:r>
          </a:p>
        </p:txBody>
      </p:sp>
      <p:grpSp>
        <p:nvGrpSpPr>
          <p:cNvPr id="20538" name="Group 162"/>
          <p:cNvGrpSpPr>
            <a:grpSpLocks/>
          </p:cNvGrpSpPr>
          <p:nvPr/>
        </p:nvGrpSpPr>
        <p:grpSpPr bwMode="auto">
          <a:xfrm>
            <a:off x="3940175" y="1976438"/>
            <a:ext cx="623888" cy="293687"/>
            <a:chOff x="2366" y="1329"/>
            <a:chExt cx="329" cy="137"/>
          </a:xfrm>
        </p:grpSpPr>
        <p:grpSp>
          <p:nvGrpSpPr>
            <p:cNvPr id="21010" name="Group 163"/>
            <p:cNvGrpSpPr>
              <a:grpSpLocks/>
            </p:cNvGrpSpPr>
            <p:nvPr/>
          </p:nvGrpSpPr>
          <p:grpSpPr bwMode="auto">
            <a:xfrm>
              <a:off x="2366" y="1329"/>
              <a:ext cx="329" cy="137"/>
              <a:chOff x="2366" y="1329"/>
              <a:chExt cx="329" cy="137"/>
            </a:xfrm>
          </p:grpSpPr>
          <p:sp>
            <p:nvSpPr>
              <p:cNvPr id="21028" name="Freeform 164"/>
              <p:cNvSpPr>
                <a:spLocks/>
              </p:cNvSpPr>
              <p:nvPr/>
            </p:nvSpPr>
            <p:spPr bwMode="auto">
              <a:xfrm>
                <a:off x="2407" y="1366"/>
                <a:ext cx="283" cy="96"/>
              </a:xfrm>
              <a:custGeom>
                <a:avLst/>
                <a:gdLst>
                  <a:gd name="T0" fmla="*/ 6 w 283"/>
                  <a:gd name="T1" fmla="*/ 27 h 96"/>
                  <a:gd name="T2" fmla="*/ 11 w 283"/>
                  <a:gd name="T3" fmla="*/ 27 h 96"/>
                  <a:gd name="T4" fmla="*/ 19 w 283"/>
                  <a:gd name="T5" fmla="*/ 27 h 96"/>
                  <a:gd name="T6" fmla="*/ 32 w 283"/>
                  <a:gd name="T7" fmla="*/ 26 h 96"/>
                  <a:gd name="T8" fmla="*/ 47 w 283"/>
                  <a:gd name="T9" fmla="*/ 24 h 96"/>
                  <a:gd name="T10" fmla="*/ 66 w 283"/>
                  <a:gd name="T11" fmla="*/ 21 h 96"/>
                  <a:gd name="T12" fmla="*/ 85 w 283"/>
                  <a:gd name="T13" fmla="*/ 17 h 96"/>
                  <a:gd name="T14" fmla="*/ 106 w 283"/>
                  <a:gd name="T15" fmla="*/ 11 h 96"/>
                  <a:gd name="T16" fmla="*/ 118 w 283"/>
                  <a:gd name="T17" fmla="*/ 8 h 96"/>
                  <a:gd name="T18" fmla="*/ 121 w 283"/>
                  <a:gd name="T19" fmla="*/ 7 h 96"/>
                  <a:gd name="T20" fmla="*/ 127 w 283"/>
                  <a:gd name="T21" fmla="*/ 6 h 96"/>
                  <a:gd name="T22" fmla="*/ 133 w 283"/>
                  <a:gd name="T23" fmla="*/ 4 h 96"/>
                  <a:gd name="T24" fmla="*/ 140 w 283"/>
                  <a:gd name="T25" fmla="*/ 3 h 96"/>
                  <a:gd name="T26" fmla="*/ 147 w 283"/>
                  <a:gd name="T27" fmla="*/ 1 h 96"/>
                  <a:gd name="T28" fmla="*/ 153 w 283"/>
                  <a:gd name="T29" fmla="*/ 0 h 96"/>
                  <a:gd name="T30" fmla="*/ 158 w 283"/>
                  <a:gd name="T31" fmla="*/ 0 h 96"/>
                  <a:gd name="T32" fmla="*/ 161 w 283"/>
                  <a:gd name="T33" fmla="*/ 0 h 96"/>
                  <a:gd name="T34" fmla="*/ 165 w 283"/>
                  <a:gd name="T35" fmla="*/ 0 h 96"/>
                  <a:gd name="T36" fmla="*/ 170 w 283"/>
                  <a:gd name="T37" fmla="*/ 0 h 96"/>
                  <a:gd name="T38" fmla="*/ 176 w 283"/>
                  <a:gd name="T39" fmla="*/ 0 h 96"/>
                  <a:gd name="T40" fmla="*/ 181 w 283"/>
                  <a:gd name="T41" fmla="*/ 0 h 96"/>
                  <a:gd name="T42" fmla="*/ 186 w 283"/>
                  <a:gd name="T43" fmla="*/ 0 h 96"/>
                  <a:gd name="T44" fmla="*/ 190 w 283"/>
                  <a:gd name="T45" fmla="*/ 0 h 96"/>
                  <a:gd name="T46" fmla="*/ 192 w 283"/>
                  <a:gd name="T47" fmla="*/ 0 h 96"/>
                  <a:gd name="T48" fmla="*/ 205 w 283"/>
                  <a:gd name="T49" fmla="*/ 0 h 96"/>
                  <a:gd name="T50" fmla="*/ 257 w 283"/>
                  <a:gd name="T51" fmla="*/ 17 h 96"/>
                  <a:gd name="T52" fmla="*/ 283 w 283"/>
                  <a:gd name="T53" fmla="*/ 33 h 96"/>
                  <a:gd name="T54" fmla="*/ 280 w 283"/>
                  <a:gd name="T55" fmla="*/ 47 h 96"/>
                  <a:gd name="T56" fmla="*/ 259 w 283"/>
                  <a:gd name="T57" fmla="*/ 54 h 96"/>
                  <a:gd name="T58" fmla="*/ 222 w 283"/>
                  <a:gd name="T59" fmla="*/ 66 h 96"/>
                  <a:gd name="T60" fmla="*/ 213 w 283"/>
                  <a:gd name="T61" fmla="*/ 96 h 96"/>
                  <a:gd name="T62" fmla="*/ 205 w 283"/>
                  <a:gd name="T63" fmla="*/ 81 h 96"/>
                  <a:gd name="T64" fmla="*/ 179 w 283"/>
                  <a:gd name="T65" fmla="*/ 68 h 96"/>
                  <a:gd name="T66" fmla="*/ 88 w 283"/>
                  <a:gd name="T67" fmla="*/ 58 h 96"/>
                  <a:gd name="T68" fmla="*/ 30 w 283"/>
                  <a:gd name="T69" fmla="*/ 43 h 96"/>
                  <a:gd name="T70" fmla="*/ 0 w 283"/>
                  <a:gd name="T71" fmla="*/ 36 h 9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83" h="96">
                    <a:moveTo>
                      <a:pt x="5" y="27"/>
                    </a:moveTo>
                    <a:lnTo>
                      <a:pt x="6" y="27"/>
                    </a:lnTo>
                    <a:lnTo>
                      <a:pt x="8" y="27"/>
                    </a:lnTo>
                    <a:lnTo>
                      <a:pt x="11" y="27"/>
                    </a:lnTo>
                    <a:lnTo>
                      <a:pt x="15" y="27"/>
                    </a:lnTo>
                    <a:lnTo>
                      <a:pt x="19" y="27"/>
                    </a:lnTo>
                    <a:lnTo>
                      <a:pt x="25" y="26"/>
                    </a:lnTo>
                    <a:lnTo>
                      <a:pt x="32" y="26"/>
                    </a:lnTo>
                    <a:lnTo>
                      <a:pt x="39" y="25"/>
                    </a:lnTo>
                    <a:lnTo>
                      <a:pt x="47" y="24"/>
                    </a:lnTo>
                    <a:lnTo>
                      <a:pt x="56" y="23"/>
                    </a:lnTo>
                    <a:lnTo>
                      <a:pt x="66" y="21"/>
                    </a:lnTo>
                    <a:lnTo>
                      <a:pt x="75" y="19"/>
                    </a:lnTo>
                    <a:lnTo>
                      <a:pt x="85" y="17"/>
                    </a:lnTo>
                    <a:lnTo>
                      <a:pt x="96" y="14"/>
                    </a:lnTo>
                    <a:lnTo>
                      <a:pt x="106" y="11"/>
                    </a:lnTo>
                    <a:lnTo>
                      <a:pt x="117" y="8"/>
                    </a:lnTo>
                    <a:lnTo>
                      <a:pt x="118" y="8"/>
                    </a:lnTo>
                    <a:lnTo>
                      <a:pt x="120" y="7"/>
                    </a:lnTo>
                    <a:lnTo>
                      <a:pt x="121" y="7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30" y="5"/>
                    </a:lnTo>
                    <a:lnTo>
                      <a:pt x="133" y="4"/>
                    </a:lnTo>
                    <a:lnTo>
                      <a:pt x="136" y="3"/>
                    </a:lnTo>
                    <a:lnTo>
                      <a:pt x="140" y="3"/>
                    </a:lnTo>
                    <a:lnTo>
                      <a:pt x="143" y="2"/>
                    </a:lnTo>
                    <a:lnTo>
                      <a:pt x="147" y="1"/>
                    </a:lnTo>
                    <a:lnTo>
                      <a:pt x="150" y="1"/>
                    </a:lnTo>
                    <a:lnTo>
                      <a:pt x="153" y="0"/>
                    </a:lnTo>
                    <a:lnTo>
                      <a:pt x="156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3" y="0"/>
                    </a:lnTo>
                    <a:lnTo>
                      <a:pt x="165" y="0"/>
                    </a:lnTo>
                    <a:lnTo>
                      <a:pt x="167" y="0"/>
                    </a:lnTo>
                    <a:lnTo>
                      <a:pt x="170" y="0"/>
                    </a:lnTo>
                    <a:lnTo>
                      <a:pt x="173" y="0"/>
                    </a:lnTo>
                    <a:lnTo>
                      <a:pt x="176" y="0"/>
                    </a:lnTo>
                    <a:lnTo>
                      <a:pt x="178" y="0"/>
                    </a:lnTo>
                    <a:lnTo>
                      <a:pt x="181" y="0"/>
                    </a:lnTo>
                    <a:lnTo>
                      <a:pt x="184" y="0"/>
                    </a:lnTo>
                    <a:lnTo>
                      <a:pt x="186" y="0"/>
                    </a:lnTo>
                    <a:lnTo>
                      <a:pt x="188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205" y="0"/>
                    </a:lnTo>
                    <a:lnTo>
                      <a:pt x="232" y="8"/>
                    </a:lnTo>
                    <a:lnTo>
                      <a:pt x="257" y="17"/>
                    </a:lnTo>
                    <a:lnTo>
                      <a:pt x="274" y="25"/>
                    </a:lnTo>
                    <a:lnTo>
                      <a:pt x="283" y="33"/>
                    </a:lnTo>
                    <a:lnTo>
                      <a:pt x="281" y="38"/>
                    </a:lnTo>
                    <a:lnTo>
                      <a:pt x="280" y="47"/>
                    </a:lnTo>
                    <a:lnTo>
                      <a:pt x="271" y="53"/>
                    </a:lnTo>
                    <a:lnTo>
                      <a:pt x="259" y="54"/>
                    </a:lnTo>
                    <a:lnTo>
                      <a:pt x="233" y="65"/>
                    </a:lnTo>
                    <a:lnTo>
                      <a:pt x="222" y="66"/>
                    </a:lnTo>
                    <a:lnTo>
                      <a:pt x="217" y="96"/>
                    </a:lnTo>
                    <a:lnTo>
                      <a:pt x="213" y="96"/>
                    </a:lnTo>
                    <a:lnTo>
                      <a:pt x="210" y="92"/>
                    </a:lnTo>
                    <a:lnTo>
                      <a:pt x="205" y="81"/>
                    </a:lnTo>
                    <a:lnTo>
                      <a:pt x="213" y="70"/>
                    </a:lnTo>
                    <a:lnTo>
                      <a:pt x="179" y="68"/>
                    </a:lnTo>
                    <a:lnTo>
                      <a:pt x="141" y="65"/>
                    </a:lnTo>
                    <a:lnTo>
                      <a:pt x="88" y="58"/>
                    </a:lnTo>
                    <a:lnTo>
                      <a:pt x="60" y="50"/>
                    </a:lnTo>
                    <a:lnTo>
                      <a:pt x="30" y="43"/>
                    </a:lnTo>
                    <a:lnTo>
                      <a:pt x="5" y="43"/>
                    </a:lnTo>
                    <a:lnTo>
                      <a:pt x="0" y="36"/>
                    </a:lnTo>
                    <a:lnTo>
                      <a:pt x="5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29" name="Freeform 165"/>
              <p:cNvSpPr>
                <a:spLocks/>
              </p:cNvSpPr>
              <p:nvPr/>
            </p:nvSpPr>
            <p:spPr bwMode="auto">
              <a:xfrm>
                <a:off x="2630" y="1385"/>
                <a:ext cx="31" cy="26"/>
              </a:xfrm>
              <a:custGeom>
                <a:avLst/>
                <a:gdLst>
                  <a:gd name="T0" fmla="*/ 18 w 31"/>
                  <a:gd name="T1" fmla="*/ 5 h 26"/>
                  <a:gd name="T2" fmla="*/ 16 w 31"/>
                  <a:gd name="T3" fmla="*/ 5 h 26"/>
                  <a:gd name="T4" fmla="*/ 14 w 31"/>
                  <a:gd name="T5" fmla="*/ 4 h 26"/>
                  <a:gd name="T6" fmla="*/ 12 w 31"/>
                  <a:gd name="T7" fmla="*/ 3 h 26"/>
                  <a:gd name="T8" fmla="*/ 11 w 31"/>
                  <a:gd name="T9" fmla="*/ 2 h 26"/>
                  <a:gd name="T10" fmla="*/ 9 w 31"/>
                  <a:gd name="T11" fmla="*/ 1 h 26"/>
                  <a:gd name="T12" fmla="*/ 8 w 31"/>
                  <a:gd name="T13" fmla="*/ 2 h 26"/>
                  <a:gd name="T14" fmla="*/ 6 w 31"/>
                  <a:gd name="T15" fmla="*/ 2 h 26"/>
                  <a:gd name="T16" fmla="*/ 5 w 31"/>
                  <a:gd name="T17" fmla="*/ 2 h 26"/>
                  <a:gd name="T18" fmla="*/ 3 w 31"/>
                  <a:gd name="T19" fmla="*/ 1 h 26"/>
                  <a:gd name="T20" fmla="*/ 2 w 31"/>
                  <a:gd name="T21" fmla="*/ 2 h 26"/>
                  <a:gd name="T22" fmla="*/ 0 w 31"/>
                  <a:gd name="T23" fmla="*/ 6 h 26"/>
                  <a:gd name="T24" fmla="*/ 0 w 31"/>
                  <a:gd name="T25" fmla="*/ 10 h 26"/>
                  <a:gd name="T26" fmla="*/ 0 w 31"/>
                  <a:gd name="T27" fmla="*/ 15 h 26"/>
                  <a:gd name="T28" fmla="*/ 0 w 31"/>
                  <a:gd name="T29" fmla="*/ 19 h 26"/>
                  <a:gd name="T30" fmla="*/ 2 w 31"/>
                  <a:gd name="T31" fmla="*/ 21 h 26"/>
                  <a:gd name="T32" fmla="*/ 4 w 31"/>
                  <a:gd name="T33" fmla="*/ 23 h 26"/>
                  <a:gd name="T34" fmla="*/ 6 w 31"/>
                  <a:gd name="T35" fmla="*/ 23 h 26"/>
                  <a:gd name="T36" fmla="*/ 8 w 31"/>
                  <a:gd name="T37" fmla="*/ 23 h 26"/>
                  <a:gd name="T38" fmla="*/ 9 w 31"/>
                  <a:gd name="T39" fmla="*/ 24 h 26"/>
                  <a:gd name="T40" fmla="*/ 10 w 31"/>
                  <a:gd name="T41" fmla="*/ 24 h 26"/>
                  <a:gd name="T42" fmla="*/ 10 w 31"/>
                  <a:gd name="T43" fmla="*/ 24 h 26"/>
                  <a:gd name="T44" fmla="*/ 13 w 31"/>
                  <a:gd name="T45" fmla="*/ 25 h 26"/>
                  <a:gd name="T46" fmla="*/ 18 w 31"/>
                  <a:gd name="T47" fmla="*/ 26 h 26"/>
                  <a:gd name="T48" fmla="*/ 23 w 31"/>
                  <a:gd name="T49" fmla="*/ 26 h 26"/>
                  <a:gd name="T50" fmla="*/ 27 w 31"/>
                  <a:gd name="T51" fmla="*/ 26 h 26"/>
                  <a:gd name="T52" fmla="*/ 31 w 31"/>
                  <a:gd name="T53" fmla="*/ 24 h 26"/>
                  <a:gd name="T54" fmla="*/ 31 w 31"/>
                  <a:gd name="T55" fmla="*/ 17 h 26"/>
                  <a:gd name="T56" fmla="*/ 29 w 31"/>
                  <a:gd name="T57" fmla="*/ 14 h 26"/>
                  <a:gd name="T58" fmla="*/ 27 w 31"/>
                  <a:gd name="T59" fmla="*/ 12 h 26"/>
                  <a:gd name="T60" fmla="*/ 24 w 31"/>
                  <a:gd name="T61" fmla="*/ 11 h 26"/>
                  <a:gd name="T62" fmla="*/ 22 w 31"/>
                  <a:gd name="T63" fmla="*/ 9 h 26"/>
                  <a:gd name="T64" fmla="*/ 21 w 31"/>
                  <a:gd name="T65" fmla="*/ 7 h 26"/>
                  <a:gd name="T66" fmla="*/ 20 w 31"/>
                  <a:gd name="T67" fmla="*/ 6 h 26"/>
                  <a:gd name="T68" fmla="*/ 20 w 31"/>
                  <a:gd name="T69" fmla="*/ 4 h 26"/>
                  <a:gd name="T70" fmla="*/ 19 w 31"/>
                  <a:gd name="T71" fmla="*/ 4 h 2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1" h="26">
                    <a:moveTo>
                      <a:pt x="18" y="4"/>
                    </a:moveTo>
                    <a:lnTo>
                      <a:pt x="18" y="5"/>
                    </a:lnTo>
                    <a:lnTo>
                      <a:pt x="17" y="5"/>
                    </a:lnTo>
                    <a:lnTo>
                      <a:pt x="16" y="5"/>
                    </a:lnTo>
                    <a:lnTo>
                      <a:pt x="15" y="5"/>
                    </a:lnTo>
                    <a:lnTo>
                      <a:pt x="14" y="4"/>
                    </a:lnTo>
                    <a:lnTo>
                      <a:pt x="13" y="4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21"/>
                    </a:lnTo>
                    <a:lnTo>
                      <a:pt x="3" y="22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6" y="23"/>
                    </a:lnTo>
                    <a:lnTo>
                      <a:pt x="8" y="22"/>
                    </a:lnTo>
                    <a:lnTo>
                      <a:pt x="8" y="23"/>
                    </a:lnTo>
                    <a:lnTo>
                      <a:pt x="8" y="24"/>
                    </a:lnTo>
                    <a:lnTo>
                      <a:pt x="9" y="24"/>
                    </a:lnTo>
                    <a:lnTo>
                      <a:pt x="10" y="24"/>
                    </a:lnTo>
                    <a:lnTo>
                      <a:pt x="11" y="24"/>
                    </a:lnTo>
                    <a:lnTo>
                      <a:pt x="13" y="25"/>
                    </a:lnTo>
                    <a:lnTo>
                      <a:pt x="15" y="26"/>
                    </a:lnTo>
                    <a:lnTo>
                      <a:pt x="18" y="26"/>
                    </a:lnTo>
                    <a:lnTo>
                      <a:pt x="20" y="26"/>
                    </a:lnTo>
                    <a:lnTo>
                      <a:pt x="23" y="26"/>
                    </a:lnTo>
                    <a:lnTo>
                      <a:pt x="25" y="26"/>
                    </a:lnTo>
                    <a:lnTo>
                      <a:pt x="27" y="26"/>
                    </a:lnTo>
                    <a:lnTo>
                      <a:pt x="30" y="26"/>
                    </a:lnTo>
                    <a:lnTo>
                      <a:pt x="31" y="24"/>
                    </a:lnTo>
                    <a:lnTo>
                      <a:pt x="31" y="20"/>
                    </a:lnTo>
                    <a:lnTo>
                      <a:pt x="31" y="17"/>
                    </a:lnTo>
                    <a:lnTo>
                      <a:pt x="30" y="15"/>
                    </a:lnTo>
                    <a:lnTo>
                      <a:pt x="29" y="14"/>
                    </a:lnTo>
                    <a:lnTo>
                      <a:pt x="28" y="13"/>
                    </a:lnTo>
                    <a:lnTo>
                      <a:pt x="27" y="12"/>
                    </a:lnTo>
                    <a:lnTo>
                      <a:pt x="26" y="11"/>
                    </a:lnTo>
                    <a:lnTo>
                      <a:pt x="24" y="11"/>
                    </a:lnTo>
                    <a:lnTo>
                      <a:pt x="23" y="10"/>
                    </a:lnTo>
                    <a:lnTo>
                      <a:pt x="22" y="9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20" y="4"/>
                    </a:lnTo>
                    <a:lnTo>
                      <a:pt x="19" y="4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C6E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0" name="Freeform 166"/>
              <p:cNvSpPr>
                <a:spLocks/>
              </p:cNvSpPr>
              <p:nvPr/>
            </p:nvSpPr>
            <p:spPr bwMode="auto">
              <a:xfrm>
                <a:off x="2424" y="1384"/>
                <a:ext cx="220" cy="39"/>
              </a:xfrm>
              <a:custGeom>
                <a:avLst/>
                <a:gdLst>
                  <a:gd name="T0" fmla="*/ 11 w 220"/>
                  <a:gd name="T1" fmla="*/ 24 h 39"/>
                  <a:gd name="T2" fmla="*/ 22 w 220"/>
                  <a:gd name="T3" fmla="*/ 25 h 39"/>
                  <a:gd name="T4" fmla="*/ 33 w 220"/>
                  <a:gd name="T5" fmla="*/ 25 h 39"/>
                  <a:gd name="T6" fmla="*/ 43 w 220"/>
                  <a:gd name="T7" fmla="*/ 25 h 39"/>
                  <a:gd name="T8" fmla="*/ 48 w 220"/>
                  <a:gd name="T9" fmla="*/ 25 h 39"/>
                  <a:gd name="T10" fmla="*/ 52 w 220"/>
                  <a:gd name="T11" fmla="*/ 24 h 39"/>
                  <a:gd name="T12" fmla="*/ 55 w 220"/>
                  <a:gd name="T13" fmla="*/ 25 h 39"/>
                  <a:gd name="T14" fmla="*/ 55 w 220"/>
                  <a:gd name="T15" fmla="*/ 26 h 39"/>
                  <a:gd name="T16" fmla="*/ 56 w 220"/>
                  <a:gd name="T17" fmla="*/ 26 h 39"/>
                  <a:gd name="T18" fmla="*/ 66 w 220"/>
                  <a:gd name="T19" fmla="*/ 28 h 39"/>
                  <a:gd name="T20" fmla="*/ 79 w 220"/>
                  <a:gd name="T21" fmla="*/ 30 h 39"/>
                  <a:gd name="T22" fmla="*/ 92 w 220"/>
                  <a:gd name="T23" fmla="*/ 31 h 39"/>
                  <a:gd name="T24" fmla="*/ 105 w 220"/>
                  <a:gd name="T25" fmla="*/ 31 h 39"/>
                  <a:gd name="T26" fmla="*/ 116 w 220"/>
                  <a:gd name="T27" fmla="*/ 30 h 39"/>
                  <a:gd name="T28" fmla="*/ 125 w 220"/>
                  <a:gd name="T29" fmla="*/ 29 h 39"/>
                  <a:gd name="T30" fmla="*/ 135 w 220"/>
                  <a:gd name="T31" fmla="*/ 34 h 39"/>
                  <a:gd name="T32" fmla="*/ 145 w 220"/>
                  <a:gd name="T33" fmla="*/ 37 h 39"/>
                  <a:gd name="T34" fmla="*/ 156 w 220"/>
                  <a:gd name="T35" fmla="*/ 38 h 39"/>
                  <a:gd name="T36" fmla="*/ 167 w 220"/>
                  <a:gd name="T37" fmla="*/ 37 h 39"/>
                  <a:gd name="T38" fmla="*/ 179 w 220"/>
                  <a:gd name="T39" fmla="*/ 35 h 39"/>
                  <a:gd name="T40" fmla="*/ 192 w 220"/>
                  <a:gd name="T41" fmla="*/ 35 h 39"/>
                  <a:gd name="T42" fmla="*/ 200 w 220"/>
                  <a:gd name="T43" fmla="*/ 35 h 39"/>
                  <a:gd name="T44" fmla="*/ 209 w 220"/>
                  <a:gd name="T45" fmla="*/ 37 h 39"/>
                  <a:gd name="T46" fmla="*/ 217 w 220"/>
                  <a:gd name="T47" fmla="*/ 39 h 39"/>
                  <a:gd name="T48" fmla="*/ 220 w 220"/>
                  <a:gd name="T49" fmla="*/ 39 h 39"/>
                  <a:gd name="T50" fmla="*/ 206 w 220"/>
                  <a:gd name="T51" fmla="*/ 27 h 39"/>
                  <a:gd name="T52" fmla="*/ 200 w 220"/>
                  <a:gd name="T53" fmla="*/ 15 h 39"/>
                  <a:gd name="T54" fmla="*/ 204 w 220"/>
                  <a:gd name="T55" fmla="*/ 7 h 39"/>
                  <a:gd name="T56" fmla="*/ 208 w 220"/>
                  <a:gd name="T57" fmla="*/ 2 h 39"/>
                  <a:gd name="T58" fmla="*/ 197 w 220"/>
                  <a:gd name="T59" fmla="*/ 3 h 39"/>
                  <a:gd name="T60" fmla="*/ 184 w 220"/>
                  <a:gd name="T61" fmla="*/ 15 h 39"/>
                  <a:gd name="T62" fmla="*/ 174 w 220"/>
                  <a:gd name="T63" fmla="*/ 19 h 39"/>
                  <a:gd name="T64" fmla="*/ 164 w 220"/>
                  <a:gd name="T65" fmla="*/ 18 h 39"/>
                  <a:gd name="T66" fmla="*/ 155 w 220"/>
                  <a:gd name="T67" fmla="*/ 16 h 39"/>
                  <a:gd name="T68" fmla="*/ 146 w 220"/>
                  <a:gd name="T69" fmla="*/ 14 h 39"/>
                  <a:gd name="T70" fmla="*/ 139 w 220"/>
                  <a:gd name="T71" fmla="*/ 14 h 39"/>
                  <a:gd name="T72" fmla="*/ 133 w 220"/>
                  <a:gd name="T73" fmla="*/ 15 h 39"/>
                  <a:gd name="T74" fmla="*/ 126 w 220"/>
                  <a:gd name="T75" fmla="*/ 14 h 39"/>
                  <a:gd name="T76" fmla="*/ 118 w 220"/>
                  <a:gd name="T77" fmla="*/ 14 h 39"/>
                  <a:gd name="T78" fmla="*/ 113 w 220"/>
                  <a:gd name="T79" fmla="*/ 15 h 39"/>
                  <a:gd name="T80" fmla="*/ 107 w 220"/>
                  <a:gd name="T81" fmla="*/ 17 h 39"/>
                  <a:gd name="T82" fmla="*/ 105 w 220"/>
                  <a:gd name="T83" fmla="*/ 20 h 39"/>
                  <a:gd name="T84" fmla="*/ 99 w 220"/>
                  <a:gd name="T85" fmla="*/ 20 h 39"/>
                  <a:gd name="T86" fmla="*/ 91 w 220"/>
                  <a:gd name="T87" fmla="*/ 19 h 39"/>
                  <a:gd name="T88" fmla="*/ 82 w 220"/>
                  <a:gd name="T89" fmla="*/ 15 h 39"/>
                  <a:gd name="T90" fmla="*/ 73 w 220"/>
                  <a:gd name="T91" fmla="*/ 12 h 39"/>
                  <a:gd name="T92" fmla="*/ 66 w 220"/>
                  <a:gd name="T93" fmla="*/ 10 h 39"/>
                  <a:gd name="T94" fmla="*/ 59 w 220"/>
                  <a:gd name="T95" fmla="*/ 8 h 39"/>
                  <a:gd name="T96" fmla="*/ 52 w 220"/>
                  <a:gd name="T97" fmla="*/ 9 h 39"/>
                  <a:gd name="T98" fmla="*/ 44 w 220"/>
                  <a:gd name="T99" fmla="*/ 9 h 39"/>
                  <a:gd name="T100" fmla="*/ 41 w 220"/>
                  <a:gd name="T101" fmla="*/ 11 h 39"/>
                  <a:gd name="T102" fmla="*/ 34 w 220"/>
                  <a:gd name="T103" fmla="*/ 13 h 39"/>
                  <a:gd name="T104" fmla="*/ 26 w 220"/>
                  <a:gd name="T105" fmla="*/ 15 h 39"/>
                  <a:gd name="T106" fmla="*/ 17 w 220"/>
                  <a:gd name="T107" fmla="*/ 16 h 39"/>
                  <a:gd name="T108" fmla="*/ 8 w 220"/>
                  <a:gd name="T109" fmla="*/ 17 h 39"/>
                  <a:gd name="T110" fmla="*/ 5 w 220"/>
                  <a:gd name="T111" fmla="*/ 18 h 39"/>
                  <a:gd name="T112" fmla="*/ 3 w 220"/>
                  <a:gd name="T113" fmla="*/ 19 h 39"/>
                  <a:gd name="T114" fmla="*/ 0 w 220"/>
                  <a:gd name="T115" fmla="*/ 20 h 39"/>
                  <a:gd name="T116" fmla="*/ 0 w 220"/>
                  <a:gd name="T117" fmla="*/ 23 h 39"/>
                  <a:gd name="T118" fmla="*/ 2 w 220"/>
                  <a:gd name="T119" fmla="*/ 24 h 3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20" h="39">
                    <a:moveTo>
                      <a:pt x="3" y="24"/>
                    </a:moveTo>
                    <a:lnTo>
                      <a:pt x="6" y="24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9" y="24"/>
                    </a:lnTo>
                    <a:lnTo>
                      <a:pt x="22" y="25"/>
                    </a:lnTo>
                    <a:lnTo>
                      <a:pt x="24" y="25"/>
                    </a:lnTo>
                    <a:lnTo>
                      <a:pt x="27" y="25"/>
                    </a:lnTo>
                    <a:lnTo>
                      <a:pt x="30" y="25"/>
                    </a:lnTo>
                    <a:lnTo>
                      <a:pt x="33" y="25"/>
                    </a:lnTo>
                    <a:lnTo>
                      <a:pt x="35" y="25"/>
                    </a:lnTo>
                    <a:lnTo>
                      <a:pt x="38" y="25"/>
                    </a:lnTo>
                    <a:lnTo>
                      <a:pt x="40" y="25"/>
                    </a:lnTo>
                    <a:lnTo>
                      <a:pt x="43" y="25"/>
                    </a:lnTo>
                    <a:lnTo>
                      <a:pt x="46" y="25"/>
                    </a:lnTo>
                    <a:lnTo>
                      <a:pt x="47" y="25"/>
                    </a:lnTo>
                    <a:lnTo>
                      <a:pt x="48" y="25"/>
                    </a:lnTo>
                    <a:lnTo>
                      <a:pt x="49" y="25"/>
                    </a:lnTo>
                    <a:lnTo>
                      <a:pt x="50" y="24"/>
                    </a:lnTo>
                    <a:lnTo>
                      <a:pt x="51" y="24"/>
                    </a:lnTo>
                    <a:lnTo>
                      <a:pt x="52" y="24"/>
                    </a:lnTo>
                    <a:lnTo>
                      <a:pt x="53" y="24"/>
                    </a:lnTo>
                    <a:lnTo>
                      <a:pt x="54" y="25"/>
                    </a:lnTo>
                    <a:lnTo>
                      <a:pt x="55" y="25"/>
                    </a:lnTo>
                    <a:lnTo>
                      <a:pt x="55" y="26"/>
                    </a:lnTo>
                    <a:lnTo>
                      <a:pt x="56" y="26"/>
                    </a:lnTo>
                    <a:lnTo>
                      <a:pt x="55" y="26"/>
                    </a:lnTo>
                    <a:lnTo>
                      <a:pt x="59" y="27"/>
                    </a:lnTo>
                    <a:lnTo>
                      <a:pt x="62" y="27"/>
                    </a:lnTo>
                    <a:lnTo>
                      <a:pt x="66" y="28"/>
                    </a:lnTo>
                    <a:lnTo>
                      <a:pt x="69" y="28"/>
                    </a:lnTo>
                    <a:lnTo>
                      <a:pt x="72" y="29"/>
                    </a:lnTo>
                    <a:lnTo>
                      <a:pt x="76" y="29"/>
                    </a:lnTo>
                    <a:lnTo>
                      <a:pt x="79" y="30"/>
                    </a:lnTo>
                    <a:lnTo>
                      <a:pt x="82" y="30"/>
                    </a:lnTo>
                    <a:lnTo>
                      <a:pt x="85" y="30"/>
                    </a:lnTo>
                    <a:lnTo>
                      <a:pt x="89" y="31"/>
                    </a:lnTo>
                    <a:lnTo>
                      <a:pt x="92" y="31"/>
                    </a:lnTo>
                    <a:lnTo>
                      <a:pt x="95" y="31"/>
                    </a:lnTo>
                    <a:lnTo>
                      <a:pt x="99" y="31"/>
                    </a:lnTo>
                    <a:lnTo>
                      <a:pt x="102" y="31"/>
                    </a:lnTo>
                    <a:lnTo>
                      <a:pt x="105" y="31"/>
                    </a:lnTo>
                    <a:lnTo>
                      <a:pt x="109" y="31"/>
                    </a:lnTo>
                    <a:lnTo>
                      <a:pt x="111" y="30"/>
                    </a:lnTo>
                    <a:lnTo>
                      <a:pt x="114" y="30"/>
                    </a:lnTo>
                    <a:lnTo>
                      <a:pt x="116" y="30"/>
                    </a:lnTo>
                    <a:lnTo>
                      <a:pt x="118" y="29"/>
                    </a:lnTo>
                    <a:lnTo>
                      <a:pt x="121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7" y="30"/>
                    </a:lnTo>
                    <a:lnTo>
                      <a:pt x="129" y="31"/>
                    </a:lnTo>
                    <a:lnTo>
                      <a:pt x="132" y="33"/>
                    </a:lnTo>
                    <a:lnTo>
                      <a:pt x="135" y="34"/>
                    </a:lnTo>
                    <a:lnTo>
                      <a:pt x="137" y="35"/>
                    </a:lnTo>
                    <a:lnTo>
                      <a:pt x="140" y="36"/>
                    </a:lnTo>
                    <a:lnTo>
                      <a:pt x="143" y="36"/>
                    </a:lnTo>
                    <a:lnTo>
                      <a:pt x="145" y="37"/>
                    </a:lnTo>
                    <a:lnTo>
                      <a:pt x="148" y="37"/>
                    </a:lnTo>
                    <a:lnTo>
                      <a:pt x="151" y="38"/>
                    </a:lnTo>
                    <a:lnTo>
                      <a:pt x="154" y="38"/>
                    </a:lnTo>
                    <a:lnTo>
                      <a:pt x="156" y="38"/>
                    </a:lnTo>
                    <a:lnTo>
                      <a:pt x="159" y="38"/>
                    </a:lnTo>
                    <a:lnTo>
                      <a:pt x="162" y="38"/>
                    </a:lnTo>
                    <a:lnTo>
                      <a:pt x="164" y="38"/>
                    </a:lnTo>
                    <a:lnTo>
                      <a:pt x="167" y="37"/>
                    </a:lnTo>
                    <a:lnTo>
                      <a:pt x="170" y="37"/>
                    </a:lnTo>
                    <a:lnTo>
                      <a:pt x="173" y="36"/>
                    </a:lnTo>
                    <a:lnTo>
                      <a:pt x="176" y="35"/>
                    </a:lnTo>
                    <a:lnTo>
                      <a:pt x="179" y="35"/>
                    </a:lnTo>
                    <a:lnTo>
                      <a:pt x="182" y="35"/>
                    </a:lnTo>
                    <a:lnTo>
                      <a:pt x="185" y="35"/>
                    </a:lnTo>
                    <a:lnTo>
                      <a:pt x="189" y="35"/>
                    </a:lnTo>
                    <a:lnTo>
                      <a:pt x="192" y="35"/>
                    </a:lnTo>
                    <a:lnTo>
                      <a:pt x="195" y="35"/>
                    </a:lnTo>
                    <a:lnTo>
                      <a:pt x="196" y="34"/>
                    </a:lnTo>
                    <a:lnTo>
                      <a:pt x="198" y="35"/>
                    </a:lnTo>
                    <a:lnTo>
                      <a:pt x="200" y="35"/>
                    </a:lnTo>
                    <a:lnTo>
                      <a:pt x="202" y="35"/>
                    </a:lnTo>
                    <a:lnTo>
                      <a:pt x="204" y="36"/>
                    </a:lnTo>
                    <a:lnTo>
                      <a:pt x="206" y="36"/>
                    </a:lnTo>
                    <a:lnTo>
                      <a:pt x="209" y="37"/>
                    </a:lnTo>
                    <a:lnTo>
                      <a:pt x="211" y="37"/>
                    </a:lnTo>
                    <a:lnTo>
                      <a:pt x="213" y="38"/>
                    </a:lnTo>
                    <a:lnTo>
                      <a:pt x="215" y="38"/>
                    </a:lnTo>
                    <a:lnTo>
                      <a:pt x="217" y="39"/>
                    </a:lnTo>
                    <a:lnTo>
                      <a:pt x="218" y="39"/>
                    </a:lnTo>
                    <a:lnTo>
                      <a:pt x="219" y="39"/>
                    </a:lnTo>
                    <a:lnTo>
                      <a:pt x="220" y="39"/>
                    </a:lnTo>
                    <a:lnTo>
                      <a:pt x="214" y="34"/>
                    </a:lnTo>
                    <a:lnTo>
                      <a:pt x="209" y="31"/>
                    </a:lnTo>
                    <a:lnTo>
                      <a:pt x="206" y="27"/>
                    </a:lnTo>
                    <a:lnTo>
                      <a:pt x="203" y="24"/>
                    </a:lnTo>
                    <a:lnTo>
                      <a:pt x="201" y="20"/>
                    </a:lnTo>
                    <a:lnTo>
                      <a:pt x="201" y="18"/>
                    </a:lnTo>
                    <a:lnTo>
                      <a:pt x="200" y="15"/>
                    </a:lnTo>
                    <a:lnTo>
                      <a:pt x="201" y="13"/>
                    </a:lnTo>
                    <a:lnTo>
                      <a:pt x="202" y="11"/>
                    </a:lnTo>
                    <a:lnTo>
                      <a:pt x="203" y="9"/>
                    </a:lnTo>
                    <a:lnTo>
                      <a:pt x="204" y="7"/>
                    </a:lnTo>
                    <a:lnTo>
                      <a:pt x="205" y="6"/>
                    </a:lnTo>
                    <a:lnTo>
                      <a:pt x="206" y="5"/>
                    </a:lnTo>
                    <a:lnTo>
                      <a:pt x="207" y="3"/>
                    </a:lnTo>
                    <a:lnTo>
                      <a:pt x="208" y="2"/>
                    </a:lnTo>
                    <a:lnTo>
                      <a:pt x="208" y="1"/>
                    </a:lnTo>
                    <a:lnTo>
                      <a:pt x="204" y="0"/>
                    </a:lnTo>
                    <a:lnTo>
                      <a:pt x="201" y="1"/>
                    </a:lnTo>
                    <a:lnTo>
                      <a:pt x="197" y="3"/>
                    </a:lnTo>
                    <a:lnTo>
                      <a:pt x="194" y="5"/>
                    </a:lnTo>
                    <a:lnTo>
                      <a:pt x="190" y="8"/>
                    </a:lnTo>
                    <a:lnTo>
                      <a:pt x="187" y="12"/>
                    </a:lnTo>
                    <a:lnTo>
                      <a:pt x="184" y="15"/>
                    </a:lnTo>
                    <a:lnTo>
                      <a:pt x="181" y="19"/>
                    </a:lnTo>
                    <a:lnTo>
                      <a:pt x="179" y="19"/>
                    </a:lnTo>
                    <a:lnTo>
                      <a:pt x="176" y="19"/>
                    </a:lnTo>
                    <a:lnTo>
                      <a:pt x="174" y="19"/>
                    </a:lnTo>
                    <a:lnTo>
                      <a:pt x="171" y="18"/>
                    </a:lnTo>
                    <a:lnTo>
                      <a:pt x="169" y="18"/>
                    </a:lnTo>
                    <a:lnTo>
                      <a:pt x="167" y="18"/>
                    </a:lnTo>
                    <a:lnTo>
                      <a:pt x="164" y="18"/>
                    </a:lnTo>
                    <a:lnTo>
                      <a:pt x="162" y="17"/>
                    </a:lnTo>
                    <a:lnTo>
                      <a:pt x="160" y="17"/>
                    </a:lnTo>
                    <a:lnTo>
                      <a:pt x="157" y="16"/>
                    </a:lnTo>
                    <a:lnTo>
                      <a:pt x="155" y="16"/>
                    </a:lnTo>
                    <a:lnTo>
                      <a:pt x="153" y="16"/>
                    </a:lnTo>
                    <a:lnTo>
                      <a:pt x="150" y="15"/>
                    </a:lnTo>
                    <a:lnTo>
                      <a:pt x="148" y="15"/>
                    </a:lnTo>
                    <a:lnTo>
                      <a:pt x="146" y="14"/>
                    </a:lnTo>
                    <a:lnTo>
                      <a:pt x="143" y="14"/>
                    </a:lnTo>
                    <a:lnTo>
                      <a:pt x="142" y="14"/>
                    </a:lnTo>
                    <a:lnTo>
                      <a:pt x="140" y="14"/>
                    </a:lnTo>
                    <a:lnTo>
                      <a:pt x="139" y="14"/>
                    </a:lnTo>
                    <a:lnTo>
                      <a:pt x="137" y="15"/>
                    </a:lnTo>
                    <a:lnTo>
                      <a:pt x="136" y="15"/>
                    </a:lnTo>
                    <a:lnTo>
                      <a:pt x="135" y="15"/>
                    </a:lnTo>
                    <a:lnTo>
                      <a:pt x="133" y="15"/>
                    </a:lnTo>
                    <a:lnTo>
                      <a:pt x="132" y="15"/>
                    </a:lnTo>
                    <a:lnTo>
                      <a:pt x="130" y="14"/>
                    </a:lnTo>
                    <a:lnTo>
                      <a:pt x="128" y="14"/>
                    </a:lnTo>
                    <a:lnTo>
                      <a:pt x="126" y="14"/>
                    </a:lnTo>
                    <a:lnTo>
                      <a:pt x="124" y="13"/>
                    </a:lnTo>
                    <a:lnTo>
                      <a:pt x="122" y="13"/>
                    </a:lnTo>
                    <a:lnTo>
                      <a:pt x="120" y="13"/>
                    </a:lnTo>
                    <a:lnTo>
                      <a:pt x="118" y="14"/>
                    </a:lnTo>
                    <a:lnTo>
                      <a:pt x="117" y="14"/>
                    </a:lnTo>
                    <a:lnTo>
                      <a:pt x="115" y="14"/>
                    </a:lnTo>
                    <a:lnTo>
                      <a:pt x="114" y="15"/>
                    </a:lnTo>
                    <a:lnTo>
                      <a:pt x="113" y="15"/>
                    </a:lnTo>
                    <a:lnTo>
                      <a:pt x="111" y="16"/>
                    </a:lnTo>
                    <a:lnTo>
                      <a:pt x="110" y="16"/>
                    </a:lnTo>
                    <a:lnTo>
                      <a:pt x="109" y="17"/>
                    </a:lnTo>
                    <a:lnTo>
                      <a:pt x="107" y="17"/>
                    </a:lnTo>
                    <a:lnTo>
                      <a:pt x="106" y="18"/>
                    </a:lnTo>
                    <a:lnTo>
                      <a:pt x="105" y="19"/>
                    </a:lnTo>
                    <a:lnTo>
                      <a:pt x="105" y="20"/>
                    </a:lnTo>
                    <a:lnTo>
                      <a:pt x="103" y="20"/>
                    </a:lnTo>
                    <a:lnTo>
                      <a:pt x="101" y="20"/>
                    </a:lnTo>
                    <a:lnTo>
                      <a:pt x="99" y="20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3" y="19"/>
                    </a:lnTo>
                    <a:lnTo>
                      <a:pt x="91" y="19"/>
                    </a:lnTo>
                    <a:lnTo>
                      <a:pt x="89" y="18"/>
                    </a:lnTo>
                    <a:lnTo>
                      <a:pt x="86" y="17"/>
                    </a:lnTo>
                    <a:lnTo>
                      <a:pt x="84" y="16"/>
                    </a:lnTo>
                    <a:lnTo>
                      <a:pt x="82" y="15"/>
                    </a:lnTo>
                    <a:lnTo>
                      <a:pt x="80" y="14"/>
                    </a:lnTo>
                    <a:lnTo>
                      <a:pt x="78" y="14"/>
                    </a:lnTo>
                    <a:lnTo>
                      <a:pt x="75" y="13"/>
                    </a:lnTo>
                    <a:lnTo>
                      <a:pt x="73" y="12"/>
                    </a:lnTo>
                    <a:lnTo>
                      <a:pt x="71" y="12"/>
                    </a:lnTo>
                    <a:lnTo>
                      <a:pt x="70" y="11"/>
                    </a:lnTo>
                    <a:lnTo>
                      <a:pt x="68" y="10"/>
                    </a:lnTo>
                    <a:lnTo>
                      <a:pt x="66" y="10"/>
                    </a:lnTo>
                    <a:lnTo>
                      <a:pt x="64" y="9"/>
                    </a:lnTo>
                    <a:lnTo>
                      <a:pt x="63" y="9"/>
                    </a:lnTo>
                    <a:lnTo>
                      <a:pt x="61" y="9"/>
                    </a:lnTo>
                    <a:lnTo>
                      <a:pt x="59" y="8"/>
                    </a:lnTo>
                    <a:lnTo>
                      <a:pt x="57" y="8"/>
                    </a:lnTo>
                    <a:lnTo>
                      <a:pt x="55" y="8"/>
                    </a:lnTo>
                    <a:lnTo>
                      <a:pt x="53" y="8"/>
                    </a:lnTo>
                    <a:lnTo>
                      <a:pt x="52" y="9"/>
                    </a:lnTo>
                    <a:lnTo>
                      <a:pt x="50" y="9"/>
                    </a:lnTo>
                    <a:lnTo>
                      <a:pt x="48" y="9"/>
                    </a:lnTo>
                    <a:lnTo>
                      <a:pt x="46" y="9"/>
                    </a:lnTo>
                    <a:lnTo>
                      <a:pt x="44" y="9"/>
                    </a:lnTo>
                    <a:lnTo>
                      <a:pt x="42" y="10"/>
                    </a:lnTo>
                    <a:lnTo>
                      <a:pt x="42" y="11"/>
                    </a:lnTo>
                    <a:lnTo>
                      <a:pt x="41" y="11"/>
                    </a:lnTo>
                    <a:lnTo>
                      <a:pt x="39" y="12"/>
                    </a:lnTo>
                    <a:lnTo>
                      <a:pt x="36" y="13"/>
                    </a:lnTo>
                    <a:lnTo>
                      <a:pt x="34" y="13"/>
                    </a:lnTo>
                    <a:lnTo>
                      <a:pt x="32" y="14"/>
                    </a:lnTo>
                    <a:lnTo>
                      <a:pt x="30" y="14"/>
                    </a:lnTo>
                    <a:lnTo>
                      <a:pt x="28" y="14"/>
                    </a:lnTo>
                    <a:lnTo>
                      <a:pt x="26" y="15"/>
                    </a:lnTo>
                    <a:lnTo>
                      <a:pt x="24" y="15"/>
                    </a:lnTo>
                    <a:lnTo>
                      <a:pt x="21" y="15"/>
                    </a:lnTo>
                    <a:lnTo>
                      <a:pt x="19" y="16"/>
                    </a:lnTo>
                    <a:lnTo>
                      <a:pt x="17" y="16"/>
                    </a:lnTo>
                    <a:lnTo>
                      <a:pt x="15" y="16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6" y="17"/>
                    </a:lnTo>
                    <a:lnTo>
                      <a:pt x="6" y="18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close/>
                  </a:path>
                </a:pathLst>
              </a:custGeom>
              <a:solidFill>
                <a:srgbClr val="C6E2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1" name="Freeform 167"/>
              <p:cNvSpPr>
                <a:spLocks/>
              </p:cNvSpPr>
              <p:nvPr/>
            </p:nvSpPr>
            <p:spPr bwMode="auto">
              <a:xfrm>
                <a:off x="2418" y="1367"/>
                <a:ext cx="272" cy="42"/>
              </a:xfrm>
              <a:custGeom>
                <a:avLst/>
                <a:gdLst>
                  <a:gd name="T0" fmla="*/ 9 w 272"/>
                  <a:gd name="T1" fmla="*/ 27 h 42"/>
                  <a:gd name="T2" fmla="*/ 19 w 272"/>
                  <a:gd name="T3" fmla="*/ 26 h 42"/>
                  <a:gd name="T4" fmla="*/ 26 w 272"/>
                  <a:gd name="T5" fmla="*/ 23 h 42"/>
                  <a:gd name="T6" fmla="*/ 34 w 272"/>
                  <a:gd name="T7" fmla="*/ 20 h 42"/>
                  <a:gd name="T8" fmla="*/ 44 w 272"/>
                  <a:gd name="T9" fmla="*/ 19 h 42"/>
                  <a:gd name="T10" fmla="*/ 50 w 272"/>
                  <a:gd name="T11" fmla="*/ 19 h 42"/>
                  <a:gd name="T12" fmla="*/ 56 w 272"/>
                  <a:gd name="T13" fmla="*/ 17 h 42"/>
                  <a:gd name="T14" fmla="*/ 65 w 272"/>
                  <a:gd name="T15" fmla="*/ 17 h 42"/>
                  <a:gd name="T16" fmla="*/ 81 w 272"/>
                  <a:gd name="T17" fmla="*/ 11 h 42"/>
                  <a:gd name="T18" fmla="*/ 98 w 272"/>
                  <a:gd name="T19" fmla="*/ 6 h 42"/>
                  <a:gd name="T20" fmla="*/ 112 w 272"/>
                  <a:gd name="T21" fmla="*/ 5 h 42"/>
                  <a:gd name="T22" fmla="*/ 129 w 272"/>
                  <a:gd name="T23" fmla="*/ 3 h 42"/>
                  <a:gd name="T24" fmla="*/ 146 w 272"/>
                  <a:gd name="T25" fmla="*/ 3 h 42"/>
                  <a:gd name="T26" fmla="*/ 155 w 272"/>
                  <a:gd name="T27" fmla="*/ 0 h 42"/>
                  <a:gd name="T28" fmla="*/ 167 w 272"/>
                  <a:gd name="T29" fmla="*/ 0 h 42"/>
                  <a:gd name="T30" fmla="*/ 181 w 272"/>
                  <a:gd name="T31" fmla="*/ 0 h 42"/>
                  <a:gd name="T32" fmla="*/ 196 w 272"/>
                  <a:gd name="T33" fmla="*/ 1 h 42"/>
                  <a:gd name="T34" fmla="*/ 209 w 272"/>
                  <a:gd name="T35" fmla="*/ 2 h 42"/>
                  <a:gd name="T36" fmla="*/ 219 w 272"/>
                  <a:gd name="T37" fmla="*/ 4 h 42"/>
                  <a:gd name="T38" fmla="*/ 231 w 272"/>
                  <a:gd name="T39" fmla="*/ 12 h 42"/>
                  <a:gd name="T40" fmla="*/ 249 w 272"/>
                  <a:gd name="T41" fmla="*/ 19 h 42"/>
                  <a:gd name="T42" fmla="*/ 256 w 272"/>
                  <a:gd name="T43" fmla="*/ 22 h 42"/>
                  <a:gd name="T44" fmla="*/ 262 w 272"/>
                  <a:gd name="T45" fmla="*/ 24 h 42"/>
                  <a:gd name="T46" fmla="*/ 267 w 272"/>
                  <a:gd name="T47" fmla="*/ 27 h 42"/>
                  <a:gd name="T48" fmla="*/ 272 w 272"/>
                  <a:gd name="T49" fmla="*/ 32 h 42"/>
                  <a:gd name="T50" fmla="*/ 259 w 272"/>
                  <a:gd name="T51" fmla="*/ 35 h 42"/>
                  <a:gd name="T52" fmla="*/ 249 w 272"/>
                  <a:gd name="T53" fmla="*/ 35 h 42"/>
                  <a:gd name="T54" fmla="*/ 244 w 272"/>
                  <a:gd name="T55" fmla="*/ 36 h 42"/>
                  <a:gd name="T56" fmla="*/ 240 w 272"/>
                  <a:gd name="T57" fmla="*/ 35 h 42"/>
                  <a:gd name="T58" fmla="*/ 237 w 272"/>
                  <a:gd name="T59" fmla="*/ 35 h 42"/>
                  <a:gd name="T60" fmla="*/ 233 w 272"/>
                  <a:gd name="T61" fmla="*/ 32 h 42"/>
                  <a:gd name="T62" fmla="*/ 230 w 272"/>
                  <a:gd name="T63" fmla="*/ 26 h 42"/>
                  <a:gd name="T64" fmla="*/ 219 w 272"/>
                  <a:gd name="T65" fmla="*/ 21 h 42"/>
                  <a:gd name="T66" fmla="*/ 208 w 272"/>
                  <a:gd name="T67" fmla="*/ 22 h 42"/>
                  <a:gd name="T68" fmla="*/ 202 w 272"/>
                  <a:gd name="T69" fmla="*/ 30 h 42"/>
                  <a:gd name="T70" fmla="*/ 198 w 272"/>
                  <a:gd name="T71" fmla="*/ 36 h 42"/>
                  <a:gd name="T72" fmla="*/ 193 w 272"/>
                  <a:gd name="T73" fmla="*/ 40 h 42"/>
                  <a:gd name="T74" fmla="*/ 189 w 272"/>
                  <a:gd name="T75" fmla="*/ 40 h 42"/>
                  <a:gd name="T76" fmla="*/ 185 w 272"/>
                  <a:gd name="T77" fmla="*/ 37 h 42"/>
                  <a:gd name="T78" fmla="*/ 178 w 272"/>
                  <a:gd name="T79" fmla="*/ 35 h 42"/>
                  <a:gd name="T80" fmla="*/ 168 w 272"/>
                  <a:gd name="T81" fmla="*/ 33 h 42"/>
                  <a:gd name="T82" fmla="*/ 158 w 272"/>
                  <a:gd name="T83" fmla="*/ 32 h 42"/>
                  <a:gd name="T84" fmla="*/ 149 w 272"/>
                  <a:gd name="T85" fmla="*/ 35 h 42"/>
                  <a:gd name="T86" fmla="*/ 136 w 272"/>
                  <a:gd name="T87" fmla="*/ 36 h 42"/>
                  <a:gd name="T88" fmla="*/ 125 w 272"/>
                  <a:gd name="T89" fmla="*/ 37 h 42"/>
                  <a:gd name="T90" fmla="*/ 115 w 272"/>
                  <a:gd name="T91" fmla="*/ 40 h 42"/>
                  <a:gd name="T92" fmla="*/ 98 w 272"/>
                  <a:gd name="T93" fmla="*/ 42 h 42"/>
                  <a:gd name="T94" fmla="*/ 85 w 272"/>
                  <a:gd name="T95" fmla="*/ 39 h 42"/>
                  <a:gd name="T96" fmla="*/ 80 w 272"/>
                  <a:gd name="T97" fmla="*/ 33 h 42"/>
                  <a:gd name="T98" fmla="*/ 68 w 272"/>
                  <a:gd name="T99" fmla="*/ 28 h 42"/>
                  <a:gd name="T100" fmla="*/ 56 w 272"/>
                  <a:gd name="T101" fmla="*/ 31 h 42"/>
                  <a:gd name="T102" fmla="*/ 50 w 272"/>
                  <a:gd name="T103" fmla="*/ 30 h 42"/>
                  <a:gd name="T104" fmla="*/ 42 w 272"/>
                  <a:gd name="T105" fmla="*/ 31 h 42"/>
                  <a:gd name="T106" fmla="*/ 32 w 272"/>
                  <a:gd name="T107" fmla="*/ 31 h 42"/>
                  <a:gd name="T108" fmla="*/ 26 w 272"/>
                  <a:gd name="T109" fmla="*/ 33 h 42"/>
                  <a:gd name="T110" fmla="*/ 20 w 272"/>
                  <a:gd name="T111" fmla="*/ 32 h 42"/>
                  <a:gd name="T112" fmla="*/ 17 w 272"/>
                  <a:gd name="T113" fmla="*/ 33 h 42"/>
                  <a:gd name="T114" fmla="*/ 14 w 272"/>
                  <a:gd name="T115" fmla="*/ 33 h 42"/>
                  <a:gd name="T116" fmla="*/ 7 w 272"/>
                  <a:gd name="T117" fmla="*/ 34 h 42"/>
                  <a:gd name="T118" fmla="*/ 4 w 272"/>
                  <a:gd name="T119" fmla="*/ 32 h 42"/>
                  <a:gd name="T120" fmla="*/ 2 w 272"/>
                  <a:gd name="T121" fmla="*/ 31 h 42"/>
                  <a:gd name="T122" fmla="*/ 0 w 272"/>
                  <a:gd name="T123" fmla="*/ 27 h 4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272" h="42">
                    <a:moveTo>
                      <a:pt x="0" y="27"/>
                    </a:moveTo>
                    <a:lnTo>
                      <a:pt x="3" y="27"/>
                    </a:lnTo>
                    <a:lnTo>
                      <a:pt x="5" y="27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14" y="27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19" y="26"/>
                    </a:lnTo>
                    <a:lnTo>
                      <a:pt x="21" y="25"/>
                    </a:lnTo>
                    <a:lnTo>
                      <a:pt x="22" y="25"/>
                    </a:lnTo>
                    <a:lnTo>
                      <a:pt x="23" y="24"/>
                    </a:lnTo>
                    <a:lnTo>
                      <a:pt x="25" y="24"/>
                    </a:lnTo>
                    <a:lnTo>
                      <a:pt x="26" y="23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0" y="21"/>
                    </a:lnTo>
                    <a:lnTo>
                      <a:pt x="32" y="20"/>
                    </a:lnTo>
                    <a:lnTo>
                      <a:pt x="34" y="20"/>
                    </a:lnTo>
                    <a:lnTo>
                      <a:pt x="36" y="20"/>
                    </a:lnTo>
                    <a:lnTo>
                      <a:pt x="38" y="19"/>
                    </a:lnTo>
                    <a:lnTo>
                      <a:pt x="40" y="19"/>
                    </a:lnTo>
                    <a:lnTo>
                      <a:pt x="42" y="19"/>
                    </a:lnTo>
                    <a:lnTo>
                      <a:pt x="44" y="19"/>
                    </a:lnTo>
                    <a:lnTo>
                      <a:pt x="45" y="19"/>
                    </a:lnTo>
                    <a:lnTo>
                      <a:pt x="46" y="19"/>
                    </a:lnTo>
                    <a:lnTo>
                      <a:pt x="48" y="19"/>
                    </a:lnTo>
                    <a:lnTo>
                      <a:pt x="49" y="19"/>
                    </a:lnTo>
                    <a:lnTo>
                      <a:pt x="50" y="19"/>
                    </a:lnTo>
                    <a:lnTo>
                      <a:pt x="51" y="18"/>
                    </a:lnTo>
                    <a:lnTo>
                      <a:pt x="52" y="18"/>
                    </a:lnTo>
                    <a:lnTo>
                      <a:pt x="54" y="17"/>
                    </a:lnTo>
                    <a:lnTo>
                      <a:pt x="55" y="17"/>
                    </a:lnTo>
                    <a:lnTo>
                      <a:pt x="56" y="17"/>
                    </a:lnTo>
                    <a:lnTo>
                      <a:pt x="58" y="17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3" y="17"/>
                    </a:lnTo>
                    <a:lnTo>
                      <a:pt x="65" y="17"/>
                    </a:lnTo>
                    <a:lnTo>
                      <a:pt x="66" y="16"/>
                    </a:lnTo>
                    <a:lnTo>
                      <a:pt x="70" y="15"/>
                    </a:lnTo>
                    <a:lnTo>
                      <a:pt x="74" y="14"/>
                    </a:lnTo>
                    <a:lnTo>
                      <a:pt x="77" y="12"/>
                    </a:lnTo>
                    <a:lnTo>
                      <a:pt x="81" y="11"/>
                    </a:lnTo>
                    <a:lnTo>
                      <a:pt x="84" y="10"/>
                    </a:lnTo>
                    <a:lnTo>
                      <a:pt x="88" y="9"/>
                    </a:lnTo>
                    <a:lnTo>
                      <a:pt x="91" y="8"/>
                    </a:lnTo>
                    <a:lnTo>
                      <a:pt x="95" y="6"/>
                    </a:lnTo>
                    <a:lnTo>
                      <a:pt x="98" y="6"/>
                    </a:lnTo>
                    <a:lnTo>
                      <a:pt x="101" y="6"/>
                    </a:lnTo>
                    <a:lnTo>
                      <a:pt x="104" y="5"/>
                    </a:lnTo>
                    <a:lnTo>
                      <a:pt x="107" y="5"/>
                    </a:lnTo>
                    <a:lnTo>
                      <a:pt x="109" y="5"/>
                    </a:lnTo>
                    <a:lnTo>
                      <a:pt x="112" y="5"/>
                    </a:lnTo>
                    <a:lnTo>
                      <a:pt x="115" y="5"/>
                    </a:lnTo>
                    <a:lnTo>
                      <a:pt x="118" y="4"/>
                    </a:lnTo>
                    <a:lnTo>
                      <a:pt x="122" y="4"/>
                    </a:lnTo>
                    <a:lnTo>
                      <a:pt x="125" y="3"/>
                    </a:lnTo>
                    <a:lnTo>
                      <a:pt x="129" y="3"/>
                    </a:lnTo>
                    <a:lnTo>
                      <a:pt x="132" y="3"/>
                    </a:lnTo>
                    <a:lnTo>
                      <a:pt x="135" y="3"/>
                    </a:lnTo>
                    <a:lnTo>
                      <a:pt x="139" y="3"/>
                    </a:lnTo>
                    <a:lnTo>
                      <a:pt x="142" y="3"/>
                    </a:lnTo>
                    <a:lnTo>
                      <a:pt x="146" y="3"/>
                    </a:lnTo>
                    <a:lnTo>
                      <a:pt x="148" y="2"/>
                    </a:lnTo>
                    <a:lnTo>
                      <a:pt x="150" y="2"/>
                    </a:lnTo>
                    <a:lnTo>
                      <a:pt x="151" y="1"/>
                    </a:lnTo>
                    <a:lnTo>
                      <a:pt x="153" y="1"/>
                    </a:lnTo>
                    <a:lnTo>
                      <a:pt x="155" y="0"/>
                    </a:lnTo>
                    <a:lnTo>
                      <a:pt x="157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4" y="0"/>
                    </a:lnTo>
                    <a:lnTo>
                      <a:pt x="167" y="0"/>
                    </a:lnTo>
                    <a:lnTo>
                      <a:pt x="169" y="0"/>
                    </a:lnTo>
                    <a:lnTo>
                      <a:pt x="172" y="0"/>
                    </a:lnTo>
                    <a:lnTo>
                      <a:pt x="175" y="0"/>
                    </a:lnTo>
                    <a:lnTo>
                      <a:pt x="178" y="0"/>
                    </a:lnTo>
                    <a:lnTo>
                      <a:pt x="181" y="0"/>
                    </a:lnTo>
                    <a:lnTo>
                      <a:pt x="184" y="0"/>
                    </a:lnTo>
                    <a:lnTo>
                      <a:pt x="187" y="0"/>
                    </a:lnTo>
                    <a:lnTo>
                      <a:pt x="190" y="0"/>
                    </a:lnTo>
                    <a:lnTo>
                      <a:pt x="193" y="1"/>
                    </a:lnTo>
                    <a:lnTo>
                      <a:pt x="196" y="1"/>
                    </a:lnTo>
                    <a:lnTo>
                      <a:pt x="199" y="1"/>
                    </a:lnTo>
                    <a:lnTo>
                      <a:pt x="202" y="2"/>
                    </a:lnTo>
                    <a:lnTo>
                      <a:pt x="205" y="2"/>
                    </a:lnTo>
                    <a:lnTo>
                      <a:pt x="207" y="2"/>
                    </a:lnTo>
                    <a:lnTo>
                      <a:pt x="209" y="2"/>
                    </a:lnTo>
                    <a:lnTo>
                      <a:pt x="211" y="2"/>
                    </a:lnTo>
                    <a:lnTo>
                      <a:pt x="213" y="3"/>
                    </a:lnTo>
                    <a:lnTo>
                      <a:pt x="215" y="3"/>
                    </a:lnTo>
                    <a:lnTo>
                      <a:pt x="218" y="4"/>
                    </a:lnTo>
                    <a:lnTo>
                      <a:pt x="219" y="4"/>
                    </a:lnTo>
                    <a:lnTo>
                      <a:pt x="220" y="6"/>
                    </a:lnTo>
                    <a:lnTo>
                      <a:pt x="221" y="7"/>
                    </a:lnTo>
                    <a:lnTo>
                      <a:pt x="224" y="9"/>
                    </a:lnTo>
                    <a:lnTo>
                      <a:pt x="228" y="10"/>
                    </a:lnTo>
                    <a:lnTo>
                      <a:pt x="231" y="12"/>
                    </a:lnTo>
                    <a:lnTo>
                      <a:pt x="234" y="13"/>
                    </a:lnTo>
                    <a:lnTo>
                      <a:pt x="238" y="14"/>
                    </a:lnTo>
                    <a:lnTo>
                      <a:pt x="242" y="16"/>
                    </a:lnTo>
                    <a:lnTo>
                      <a:pt x="245" y="17"/>
                    </a:lnTo>
                    <a:lnTo>
                      <a:pt x="249" y="19"/>
                    </a:lnTo>
                    <a:lnTo>
                      <a:pt x="250" y="19"/>
                    </a:lnTo>
                    <a:lnTo>
                      <a:pt x="252" y="20"/>
                    </a:lnTo>
                    <a:lnTo>
                      <a:pt x="253" y="20"/>
                    </a:lnTo>
                    <a:lnTo>
                      <a:pt x="255" y="21"/>
                    </a:lnTo>
                    <a:lnTo>
                      <a:pt x="256" y="22"/>
                    </a:lnTo>
                    <a:lnTo>
                      <a:pt x="258" y="23"/>
                    </a:lnTo>
                    <a:lnTo>
                      <a:pt x="259" y="23"/>
                    </a:lnTo>
                    <a:lnTo>
                      <a:pt x="260" y="24"/>
                    </a:lnTo>
                    <a:lnTo>
                      <a:pt x="261" y="24"/>
                    </a:lnTo>
                    <a:lnTo>
                      <a:pt x="262" y="24"/>
                    </a:lnTo>
                    <a:lnTo>
                      <a:pt x="263" y="24"/>
                    </a:lnTo>
                    <a:lnTo>
                      <a:pt x="264" y="25"/>
                    </a:lnTo>
                    <a:lnTo>
                      <a:pt x="265" y="26"/>
                    </a:lnTo>
                    <a:lnTo>
                      <a:pt x="267" y="27"/>
                    </a:lnTo>
                    <a:lnTo>
                      <a:pt x="268" y="28"/>
                    </a:lnTo>
                    <a:lnTo>
                      <a:pt x="270" y="29"/>
                    </a:lnTo>
                    <a:lnTo>
                      <a:pt x="271" y="30"/>
                    </a:lnTo>
                    <a:lnTo>
                      <a:pt x="272" y="31"/>
                    </a:lnTo>
                    <a:lnTo>
                      <a:pt x="272" y="32"/>
                    </a:lnTo>
                    <a:lnTo>
                      <a:pt x="271" y="34"/>
                    </a:lnTo>
                    <a:lnTo>
                      <a:pt x="268" y="35"/>
                    </a:lnTo>
                    <a:lnTo>
                      <a:pt x="265" y="35"/>
                    </a:lnTo>
                    <a:lnTo>
                      <a:pt x="262" y="35"/>
                    </a:lnTo>
                    <a:lnTo>
                      <a:pt x="259" y="35"/>
                    </a:lnTo>
                    <a:lnTo>
                      <a:pt x="256" y="34"/>
                    </a:lnTo>
                    <a:lnTo>
                      <a:pt x="253" y="34"/>
                    </a:lnTo>
                    <a:lnTo>
                      <a:pt x="251" y="34"/>
                    </a:lnTo>
                    <a:lnTo>
                      <a:pt x="250" y="35"/>
                    </a:lnTo>
                    <a:lnTo>
                      <a:pt x="249" y="35"/>
                    </a:lnTo>
                    <a:lnTo>
                      <a:pt x="248" y="36"/>
                    </a:lnTo>
                    <a:lnTo>
                      <a:pt x="247" y="36"/>
                    </a:lnTo>
                    <a:lnTo>
                      <a:pt x="246" y="36"/>
                    </a:lnTo>
                    <a:lnTo>
                      <a:pt x="244" y="36"/>
                    </a:lnTo>
                    <a:lnTo>
                      <a:pt x="243" y="36"/>
                    </a:lnTo>
                    <a:lnTo>
                      <a:pt x="242" y="36"/>
                    </a:lnTo>
                    <a:lnTo>
                      <a:pt x="241" y="35"/>
                    </a:lnTo>
                    <a:lnTo>
                      <a:pt x="240" y="35"/>
                    </a:lnTo>
                    <a:lnTo>
                      <a:pt x="239" y="35"/>
                    </a:lnTo>
                    <a:lnTo>
                      <a:pt x="238" y="35"/>
                    </a:lnTo>
                    <a:lnTo>
                      <a:pt x="237" y="35"/>
                    </a:lnTo>
                    <a:lnTo>
                      <a:pt x="236" y="34"/>
                    </a:lnTo>
                    <a:lnTo>
                      <a:pt x="235" y="34"/>
                    </a:lnTo>
                    <a:lnTo>
                      <a:pt x="234" y="33"/>
                    </a:lnTo>
                    <a:lnTo>
                      <a:pt x="233" y="33"/>
                    </a:lnTo>
                    <a:lnTo>
                      <a:pt x="233" y="32"/>
                    </a:lnTo>
                    <a:lnTo>
                      <a:pt x="232" y="31"/>
                    </a:lnTo>
                    <a:lnTo>
                      <a:pt x="232" y="30"/>
                    </a:lnTo>
                    <a:lnTo>
                      <a:pt x="231" y="29"/>
                    </a:lnTo>
                    <a:lnTo>
                      <a:pt x="231" y="28"/>
                    </a:lnTo>
                    <a:lnTo>
                      <a:pt x="230" y="26"/>
                    </a:lnTo>
                    <a:lnTo>
                      <a:pt x="229" y="25"/>
                    </a:lnTo>
                    <a:lnTo>
                      <a:pt x="226" y="24"/>
                    </a:lnTo>
                    <a:lnTo>
                      <a:pt x="224" y="23"/>
                    </a:lnTo>
                    <a:lnTo>
                      <a:pt x="222" y="22"/>
                    </a:lnTo>
                    <a:lnTo>
                      <a:pt x="219" y="21"/>
                    </a:lnTo>
                    <a:lnTo>
                      <a:pt x="217" y="21"/>
                    </a:lnTo>
                    <a:lnTo>
                      <a:pt x="215" y="20"/>
                    </a:lnTo>
                    <a:lnTo>
                      <a:pt x="212" y="20"/>
                    </a:lnTo>
                    <a:lnTo>
                      <a:pt x="210" y="21"/>
                    </a:lnTo>
                    <a:lnTo>
                      <a:pt x="208" y="22"/>
                    </a:lnTo>
                    <a:lnTo>
                      <a:pt x="207" y="23"/>
                    </a:lnTo>
                    <a:lnTo>
                      <a:pt x="206" y="24"/>
                    </a:lnTo>
                    <a:lnTo>
                      <a:pt x="204" y="26"/>
                    </a:lnTo>
                    <a:lnTo>
                      <a:pt x="203" y="28"/>
                    </a:lnTo>
                    <a:lnTo>
                      <a:pt x="202" y="30"/>
                    </a:lnTo>
                    <a:lnTo>
                      <a:pt x="202" y="31"/>
                    </a:lnTo>
                    <a:lnTo>
                      <a:pt x="201" y="33"/>
                    </a:lnTo>
                    <a:lnTo>
                      <a:pt x="200" y="34"/>
                    </a:lnTo>
                    <a:lnTo>
                      <a:pt x="199" y="35"/>
                    </a:lnTo>
                    <a:lnTo>
                      <a:pt x="198" y="36"/>
                    </a:lnTo>
                    <a:lnTo>
                      <a:pt x="197" y="37"/>
                    </a:lnTo>
                    <a:lnTo>
                      <a:pt x="196" y="38"/>
                    </a:lnTo>
                    <a:lnTo>
                      <a:pt x="195" y="38"/>
                    </a:lnTo>
                    <a:lnTo>
                      <a:pt x="194" y="39"/>
                    </a:lnTo>
                    <a:lnTo>
                      <a:pt x="193" y="40"/>
                    </a:lnTo>
                    <a:lnTo>
                      <a:pt x="192" y="40"/>
                    </a:lnTo>
                    <a:lnTo>
                      <a:pt x="191" y="40"/>
                    </a:lnTo>
                    <a:lnTo>
                      <a:pt x="190" y="40"/>
                    </a:lnTo>
                    <a:lnTo>
                      <a:pt x="189" y="40"/>
                    </a:lnTo>
                    <a:lnTo>
                      <a:pt x="188" y="39"/>
                    </a:lnTo>
                    <a:lnTo>
                      <a:pt x="187" y="39"/>
                    </a:lnTo>
                    <a:lnTo>
                      <a:pt x="187" y="38"/>
                    </a:lnTo>
                    <a:lnTo>
                      <a:pt x="186" y="38"/>
                    </a:lnTo>
                    <a:lnTo>
                      <a:pt x="185" y="37"/>
                    </a:lnTo>
                    <a:lnTo>
                      <a:pt x="184" y="37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78" y="35"/>
                    </a:lnTo>
                    <a:lnTo>
                      <a:pt x="176" y="35"/>
                    </a:lnTo>
                    <a:lnTo>
                      <a:pt x="174" y="34"/>
                    </a:lnTo>
                    <a:lnTo>
                      <a:pt x="172" y="34"/>
                    </a:lnTo>
                    <a:lnTo>
                      <a:pt x="170" y="33"/>
                    </a:lnTo>
                    <a:lnTo>
                      <a:pt x="168" y="33"/>
                    </a:lnTo>
                    <a:lnTo>
                      <a:pt x="166" y="32"/>
                    </a:lnTo>
                    <a:lnTo>
                      <a:pt x="164" y="32"/>
                    </a:lnTo>
                    <a:lnTo>
                      <a:pt x="162" y="32"/>
                    </a:lnTo>
                    <a:lnTo>
                      <a:pt x="160" y="32"/>
                    </a:lnTo>
                    <a:lnTo>
                      <a:pt x="158" y="32"/>
                    </a:lnTo>
                    <a:lnTo>
                      <a:pt x="156" y="32"/>
                    </a:lnTo>
                    <a:lnTo>
                      <a:pt x="154" y="32"/>
                    </a:lnTo>
                    <a:lnTo>
                      <a:pt x="152" y="32"/>
                    </a:lnTo>
                    <a:lnTo>
                      <a:pt x="152" y="34"/>
                    </a:lnTo>
                    <a:lnTo>
                      <a:pt x="149" y="35"/>
                    </a:lnTo>
                    <a:lnTo>
                      <a:pt x="147" y="35"/>
                    </a:lnTo>
                    <a:lnTo>
                      <a:pt x="144" y="36"/>
                    </a:lnTo>
                    <a:lnTo>
                      <a:pt x="141" y="36"/>
                    </a:lnTo>
                    <a:lnTo>
                      <a:pt x="139" y="36"/>
                    </a:lnTo>
                    <a:lnTo>
                      <a:pt x="136" y="36"/>
                    </a:lnTo>
                    <a:lnTo>
                      <a:pt x="133" y="36"/>
                    </a:lnTo>
                    <a:lnTo>
                      <a:pt x="130" y="36"/>
                    </a:lnTo>
                    <a:lnTo>
                      <a:pt x="128" y="36"/>
                    </a:lnTo>
                    <a:lnTo>
                      <a:pt x="127" y="36"/>
                    </a:lnTo>
                    <a:lnTo>
                      <a:pt x="125" y="37"/>
                    </a:lnTo>
                    <a:lnTo>
                      <a:pt x="123" y="38"/>
                    </a:lnTo>
                    <a:lnTo>
                      <a:pt x="121" y="38"/>
                    </a:lnTo>
                    <a:lnTo>
                      <a:pt x="119" y="39"/>
                    </a:lnTo>
                    <a:lnTo>
                      <a:pt x="117" y="39"/>
                    </a:lnTo>
                    <a:lnTo>
                      <a:pt x="115" y="40"/>
                    </a:lnTo>
                    <a:lnTo>
                      <a:pt x="112" y="40"/>
                    </a:lnTo>
                    <a:lnTo>
                      <a:pt x="108" y="41"/>
                    </a:lnTo>
                    <a:lnTo>
                      <a:pt x="105" y="41"/>
                    </a:lnTo>
                    <a:lnTo>
                      <a:pt x="102" y="41"/>
                    </a:lnTo>
                    <a:lnTo>
                      <a:pt x="98" y="42"/>
                    </a:lnTo>
                    <a:lnTo>
                      <a:pt x="95" y="42"/>
                    </a:lnTo>
                    <a:lnTo>
                      <a:pt x="91" y="41"/>
                    </a:lnTo>
                    <a:lnTo>
                      <a:pt x="88" y="41"/>
                    </a:lnTo>
                    <a:lnTo>
                      <a:pt x="86" y="40"/>
                    </a:lnTo>
                    <a:lnTo>
                      <a:pt x="85" y="39"/>
                    </a:lnTo>
                    <a:lnTo>
                      <a:pt x="84" y="38"/>
                    </a:lnTo>
                    <a:lnTo>
                      <a:pt x="83" y="37"/>
                    </a:lnTo>
                    <a:lnTo>
                      <a:pt x="82" y="35"/>
                    </a:lnTo>
                    <a:lnTo>
                      <a:pt x="81" y="34"/>
                    </a:lnTo>
                    <a:lnTo>
                      <a:pt x="80" y="33"/>
                    </a:lnTo>
                    <a:lnTo>
                      <a:pt x="79" y="31"/>
                    </a:lnTo>
                    <a:lnTo>
                      <a:pt x="76" y="30"/>
                    </a:lnTo>
                    <a:lnTo>
                      <a:pt x="74" y="29"/>
                    </a:lnTo>
                    <a:lnTo>
                      <a:pt x="71" y="29"/>
                    </a:lnTo>
                    <a:lnTo>
                      <a:pt x="68" y="28"/>
                    </a:lnTo>
                    <a:lnTo>
                      <a:pt x="65" y="29"/>
                    </a:lnTo>
                    <a:lnTo>
                      <a:pt x="62" y="29"/>
                    </a:lnTo>
                    <a:lnTo>
                      <a:pt x="59" y="30"/>
                    </a:lnTo>
                    <a:lnTo>
                      <a:pt x="56" y="32"/>
                    </a:lnTo>
                    <a:lnTo>
                      <a:pt x="56" y="31"/>
                    </a:lnTo>
                    <a:lnTo>
                      <a:pt x="54" y="30"/>
                    </a:lnTo>
                    <a:lnTo>
                      <a:pt x="53" y="30"/>
                    </a:lnTo>
                    <a:lnTo>
                      <a:pt x="52" y="30"/>
                    </a:lnTo>
                    <a:lnTo>
                      <a:pt x="51" y="30"/>
                    </a:lnTo>
                    <a:lnTo>
                      <a:pt x="50" y="30"/>
                    </a:lnTo>
                    <a:lnTo>
                      <a:pt x="49" y="31"/>
                    </a:lnTo>
                    <a:lnTo>
                      <a:pt x="48" y="31"/>
                    </a:lnTo>
                    <a:lnTo>
                      <a:pt x="46" y="31"/>
                    </a:lnTo>
                    <a:lnTo>
                      <a:pt x="44" y="31"/>
                    </a:lnTo>
                    <a:lnTo>
                      <a:pt x="42" y="31"/>
                    </a:lnTo>
                    <a:lnTo>
                      <a:pt x="40" y="31"/>
                    </a:lnTo>
                    <a:lnTo>
                      <a:pt x="38" y="31"/>
                    </a:lnTo>
                    <a:lnTo>
                      <a:pt x="36" y="31"/>
                    </a:lnTo>
                    <a:lnTo>
                      <a:pt x="34" y="31"/>
                    </a:lnTo>
                    <a:lnTo>
                      <a:pt x="32" y="31"/>
                    </a:lnTo>
                    <a:lnTo>
                      <a:pt x="30" y="31"/>
                    </a:lnTo>
                    <a:lnTo>
                      <a:pt x="29" y="32"/>
                    </a:lnTo>
                    <a:lnTo>
                      <a:pt x="28" y="32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5" y="33"/>
                    </a:lnTo>
                    <a:lnTo>
                      <a:pt x="23" y="33"/>
                    </a:lnTo>
                    <a:lnTo>
                      <a:pt x="22" y="33"/>
                    </a:lnTo>
                    <a:lnTo>
                      <a:pt x="21" y="33"/>
                    </a:lnTo>
                    <a:lnTo>
                      <a:pt x="20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4" y="33"/>
                    </a:lnTo>
                    <a:lnTo>
                      <a:pt x="13" y="33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9" y="33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2" y="29"/>
                    </a:lnTo>
                    <a:lnTo>
                      <a:pt x="1" y="28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2" name="Freeform 168"/>
              <p:cNvSpPr>
                <a:spLocks/>
              </p:cNvSpPr>
              <p:nvPr/>
            </p:nvSpPr>
            <p:spPr bwMode="auto">
              <a:xfrm>
                <a:off x="2613" y="1421"/>
                <a:ext cx="26" cy="41"/>
              </a:xfrm>
              <a:custGeom>
                <a:avLst/>
                <a:gdLst>
                  <a:gd name="T0" fmla="*/ 15 w 26"/>
                  <a:gd name="T1" fmla="*/ 0 h 41"/>
                  <a:gd name="T2" fmla="*/ 14 w 26"/>
                  <a:gd name="T3" fmla="*/ 0 h 41"/>
                  <a:gd name="T4" fmla="*/ 12 w 26"/>
                  <a:gd name="T5" fmla="*/ 0 h 41"/>
                  <a:gd name="T6" fmla="*/ 11 w 26"/>
                  <a:gd name="T7" fmla="*/ 1 h 41"/>
                  <a:gd name="T8" fmla="*/ 10 w 26"/>
                  <a:gd name="T9" fmla="*/ 3 h 41"/>
                  <a:gd name="T10" fmla="*/ 9 w 26"/>
                  <a:gd name="T11" fmla="*/ 4 h 41"/>
                  <a:gd name="T12" fmla="*/ 9 w 26"/>
                  <a:gd name="T13" fmla="*/ 8 h 41"/>
                  <a:gd name="T14" fmla="*/ 6 w 26"/>
                  <a:gd name="T15" fmla="*/ 14 h 41"/>
                  <a:gd name="T16" fmla="*/ 5 w 26"/>
                  <a:gd name="T17" fmla="*/ 17 h 41"/>
                  <a:gd name="T18" fmla="*/ 4 w 26"/>
                  <a:gd name="T19" fmla="*/ 17 h 41"/>
                  <a:gd name="T20" fmla="*/ 3 w 26"/>
                  <a:gd name="T21" fmla="*/ 19 h 41"/>
                  <a:gd name="T22" fmla="*/ 1 w 26"/>
                  <a:gd name="T23" fmla="*/ 23 h 41"/>
                  <a:gd name="T24" fmla="*/ 0 w 26"/>
                  <a:gd name="T25" fmla="*/ 26 h 41"/>
                  <a:gd name="T26" fmla="*/ 1 w 26"/>
                  <a:gd name="T27" fmla="*/ 28 h 41"/>
                  <a:gd name="T28" fmla="*/ 3 w 26"/>
                  <a:gd name="T29" fmla="*/ 31 h 41"/>
                  <a:gd name="T30" fmla="*/ 3 w 26"/>
                  <a:gd name="T31" fmla="*/ 35 h 41"/>
                  <a:gd name="T32" fmla="*/ 5 w 26"/>
                  <a:gd name="T33" fmla="*/ 38 h 41"/>
                  <a:gd name="T34" fmla="*/ 5 w 26"/>
                  <a:gd name="T35" fmla="*/ 40 h 41"/>
                  <a:gd name="T36" fmla="*/ 8 w 26"/>
                  <a:gd name="T37" fmla="*/ 41 h 41"/>
                  <a:gd name="T38" fmla="*/ 11 w 26"/>
                  <a:gd name="T39" fmla="*/ 39 h 41"/>
                  <a:gd name="T40" fmla="*/ 13 w 26"/>
                  <a:gd name="T41" fmla="*/ 36 h 41"/>
                  <a:gd name="T42" fmla="*/ 14 w 26"/>
                  <a:gd name="T43" fmla="*/ 32 h 41"/>
                  <a:gd name="T44" fmla="*/ 16 w 26"/>
                  <a:gd name="T45" fmla="*/ 25 h 41"/>
                  <a:gd name="T46" fmla="*/ 16 w 26"/>
                  <a:gd name="T47" fmla="*/ 14 h 41"/>
                  <a:gd name="T48" fmla="*/ 18 w 26"/>
                  <a:gd name="T49" fmla="*/ 10 h 41"/>
                  <a:gd name="T50" fmla="*/ 21 w 26"/>
                  <a:gd name="T51" fmla="*/ 10 h 41"/>
                  <a:gd name="T52" fmla="*/ 23 w 26"/>
                  <a:gd name="T53" fmla="*/ 9 h 41"/>
                  <a:gd name="T54" fmla="*/ 25 w 26"/>
                  <a:gd name="T55" fmla="*/ 7 h 41"/>
                  <a:gd name="T56" fmla="*/ 26 w 26"/>
                  <a:gd name="T57" fmla="*/ 6 h 41"/>
                  <a:gd name="T58" fmla="*/ 26 w 26"/>
                  <a:gd name="T59" fmla="*/ 5 h 41"/>
                  <a:gd name="T60" fmla="*/ 25 w 26"/>
                  <a:gd name="T61" fmla="*/ 3 h 41"/>
                  <a:gd name="T62" fmla="*/ 23 w 26"/>
                  <a:gd name="T63" fmla="*/ 2 h 41"/>
                  <a:gd name="T64" fmla="*/ 20 w 26"/>
                  <a:gd name="T65" fmla="*/ 1 h 41"/>
                  <a:gd name="T66" fmla="*/ 18 w 26"/>
                  <a:gd name="T67" fmla="*/ 0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6" h="41">
                    <a:moveTo>
                      <a:pt x="16" y="0"/>
                    </a:moveTo>
                    <a:lnTo>
                      <a:pt x="15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9" y="4"/>
                    </a:lnTo>
                    <a:lnTo>
                      <a:pt x="9" y="5"/>
                    </a:lnTo>
                    <a:lnTo>
                      <a:pt x="9" y="8"/>
                    </a:lnTo>
                    <a:lnTo>
                      <a:pt x="7" y="11"/>
                    </a:lnTo>
                    <a:lnTo>
                      <a:pt x="6" y="14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3" y="19"/>
                    </a:lnTo>
                    <a:lnTo>
                      <a:pt x="2" y="21"/>
                    </a:lnTo>
                    <a:lnTo>
                      <a:pt x="1" y="23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1" y="28"/>
                    </a:lnTo>
                    <a:lnTo>
                      <a:pt x="2" y="29"/>
                    </a:lnTo>
                    <a:lnTo>
                      <a:pt x="3" y="31"/>
                    </a:lnTo>
                    <a:lnTo>
                      <a:pt x="3" y="33"/>
                    </a:lnTo>
                    <a:lnTo>
                      <a:pt x="3" y="35"/>
                    </a:lnTo>
                    <a:lnTo>
                      <a:pt x="4" y="37"/>
                    </a:lnTo>
                    <a:lnTo>
                      <a:pt x="5" y="38"/>
                    </a:lnTo>
                    <a:lnTo>
                      <a:pt x="5" y="39"/>
                    </a:lnTo>
                    <a:lnTo>
                      <a:pt x="5" y="40"/>
                    </a:lnTo>
                    <a:lnTo>
                      <a:pt x="6" y="40"/>
                    </a:lnTo>
                    <a:lnTo>
                      <a:pt x="8" y="41"/>
                    </a:lnTo>
                    <a:lnTo>
                      <a:pt x="9" y="40"/>
                    </a:lnTo>
                    <a:lnTo>
                      <a:pt x="11" y="39"/>
                    </a:lnTo>
                    <a:lnTo>
                      <a:pt x="12" y="37"/>
                    </a:lnTo>
                    <a:lnTo>
                      <a:pt x="13" y="36"/>
                    </a:lnTo>
                    <a:lnTo>
                      <a:pt x="14" y="34"/>
                    </a:lnTo>
                    <a:lnTo>
                      <a:pt x="14" y="32"/>
                    </a:lnTo>
                    <a:lnTo>
                      <a:pt x="15" y="30"/>
                    </a:lnTo>
                    <a:lnTo>
                      <a:pt x="16" y="25"/>
                    </a:lnTo>
                    <a:lnTo>
                      <a:pt x="16" y="20"/>
                    </a:lnTo>
                    <a:lnTo>
                      <a:pt x="16" y="14"/>
                    </a:lnTo>
                    <a:lnTo>
                      <a:pt x="17" y="10"/>
                    </a:lnTo>
                    <a:lnTo>
                      <a:pt x="18" y="10"/>
                    </a:lnTo>
                    <a:lnTo>
                      <a:pt x="19" y="10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3" y="9"/>
                    </a:lnTo>
                    <a:lnTo>
                      <a:pt x="24" y="8"/>
                    </a:lnTo>
                    <a:lnTo>
                      <a:pt x="25" y="7"/>
                    </a:lnTo>
                    <a:lnTo>
                      <a:pt x="26" y="6"/>
                    </a:lnTo>
                    <a:lnTo>
                      <a:pt x="26" y="5"/>
                    </a:lnTo>
                    <a:lnTo>
                      <a:pt x="26" y="4"/>
                    </a:lnTo>
                    <a:lnTo>
                      <a:pt x="25" y="3"/>
                    </a:lnTo>
                    <a:lnTo>
                      <a:pt x="24" y="3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3" name="Freeform 169"/>
              <p:cNvSpPr>
                <a:spLocks/>
              </p:cNvSpPr>
              <p:nvPr/>
            </p:nvSpPr>
            <p:spPr bwMode="auto">
              <a:xfrm>
                <a:off x="2571" y="1398"/>
                <a:ext cx="40" cy="15"/>
              </a:xfrm>
              <a:custGeom>
                <a:avLst/>
                <a:gdLst>
                  <a:gd name="T0" fmla="*/ 35 w 40"/>
                  <a:gd name="T1" fmla="*/ 8 h 15"/>
                  <a:gd name="T2" fmla="*/ 33 w 40"/>
                  <a:gd name="T3" fmla="*/ 6 h 15"/>
                  <a:gd name="T4" fmla="*/ 31 w 40"/>
                  <a:gd name="T5" fmla="*/ 4 h 15"/>
                  <a:gd name="T6" fmla="*/ 29 w 40"/>
                  <a:gd name="T7" fmla="*/ 3 h 15"/>
                  <a:gd name="T8" fmla="*/ 27 w 40"/>
                  <a:gd name="T9" fmla="*/ 2 h 15"/>
                  <a:gd name="T10" fmla="*/ 24 w 40"/>
                  <a:gd name="T11" fmla="*/ 1 h 15"/>
                  <a:gd name="T12" fmla="*/ 22 w 40"/>
                  <a:gd name="T13" fmla="*/ 0 h 15"/>
                  <a:gd name="T14" fmla="*/ 20 w 40"/>
                  <a:gd name="T15" fmla="*/ 0 h 15"/>
                  <a:gd name="T16" fmla="*/ 18 w 40"/>
                  <a:gd name="T17" fmla="*/ 0 h 15"/>
                  <a:gd name="T18" fmla="*/ 14 w 40"/>
                  <a:gd name="T19" fmla="*/ 0 h 15"/>
                  <a:gd name="T20" fmla="*/ 11 w 40"/>
                  <a:gd name="T21" fmla="*/ 0 h 15"/>
                  <a:gd name="T22" fmla="*/ 7 w 40"/>
                  <a:gd name="T23" fmla="*/ 0 h 15"/>
                  <a:gd name="T24" fmla="*/ 4 w 40"/>
                  <a:gd name="T25" fmla="*/ 0 h 15"/>
                  <a:gd name="T26" fmla="*/ 2 w 40"/>
                  <a:gd name="T27" fmla="*/ 1 h 15"/>
                  <a:gd name="T28" fmla="*/ 0 w 40"/>
                  <a:gd name="T29" fmla="*/ 2 h 15"/>
                  <a:gd name="T30" fmla="*/ 0 w 40"/>
                  <a:gd name="T31" fmla="*/ 3 h 15"/>
                  <a:gd name="T32" fmla="*/ 1 w 40"/>
                  <a:gd name="T33" fmla="*/ 3 h 15"/>
                  <a:gd name="T34" fmla="*/ 2 w 40"/>
                  <a:gd name="T35" fmla="*/ 4 h 15"/>
                  <a:gd name="T36" fmla="*/ 2 w 40"/>
                  <a:gd name="T37" fmla="*/ 4 h 15"/>
                  <a:gd name="T38" fmla="*/ 3 w 40"/>
                  <a:gd name="T39" fmla="*/ 6 h 15"/>
                  <a:gd name="T40" fmla="*/ 4 w 40"/>
                  <a:gd name="T41" fmla="*/ 7 h 15"/>
                  <a:gd name="T42" fmla="*/ 6 w 40"/>
                  <a:gd name="T43" fmla="*/ 8 h 15"/>
                  <a:gd name="T44" fmla="*/ 8 w 40"/>
                  <a:gd name="T45" fmla="*/ 8 h 15"/>
                  <a:gd name="T46" fmla="*/ 9 w 40"/>
                  <a:gd name="T47" fmla="*/ 11 h 15"/>
                  <a:gd name="T48" fmla="*/ 10 w 40"/>
                  <a:gd name="T49" fmla="*/ 12 h 15"/>
                  <a:gd name="T50" fmla="*/ 12 w 40"/>
                  <a:gd name="T51" fmla="*/ 12 h 15"/>
                  <a:gd name="T52" fmla="*/ 13 w 40"/>
                  <a:gd name="T53" fmla="*/ 14 h 15"/>
                  <a:gd name="T54" fmla="*/ 15 w 40"/>
                  <a:gd name="T55" fmla="*/ 15 h 15"/>
                  <a:gd name="T56" fmla="*/ 17 w 40"/>
                  <a:gd name="T57" fmla="*/ 15 h 15"/>
                  <a:gd name="T58" fmla="*/ 20 w 40"/>
                  <a:gd name="T59" fmla="*/ 15 h 15"/>
                  <a:gd name="T60" fmla="*/ 23 w 40"/>
                  <a:gd name="T61" fmla="*/ 15 h 15"/>
                  <a:gd name="T62" fmla="*/ 26 w 40"/>
                  <a:gd name="T63" fmla="*/ 14 h 15"/>
                  <a:gd name="T64" fmla="*/ 30 w 40"/>
                  <a:gd name="T65" fmla="*/ 14 h 15"/>
                  <a:gd name="T66" fmla="*/ 33 w 40"/>
                  <a:gd name="T67" fmla="*/ 13 h 15"/>
                  <a:gd name="T68" fmla="*/ 35 w 40"/>
                  <a:gd name="T69" fmla="*/ 13 h 15"/>
                  <a:gd name="T70" fmla="*/ 36 w 40"/>
                  <a:gd name="T71" fmla="*/ 13 h 15"/>
                  <a:gd name="T72" fmla="*/ 38 w 40"/>
                  <a:gd name="T73" fmla="*/ 12 h 15"/>
                  <a:gd name="T74" fmla="*/ 39 w 40"/>
                  <a:gd name="T75" fmla="*/ 12 h 15"/>
                  <a:gd name="T76" fmla="*/ 40 w 40"/>
                  <a:gd name="T77" fmla="*/ 11 h 15"/>
                  <a:gd name="T78" fmla="*/ 40 w 40"/>
                  <a:gd name="T79" fmla="*/ 10 h 15"/>
                  <a:gd name="T80" fmla="*/ 39 w 40"/>
                  <a:gd name="T81" fmla="*/ 9 h 15"/>
                  <a:gd name="T82" fmla="*/ 37 w 40"/>
                  <a:gd name="T83" fmla="*/ 9 h 1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40" h="15">
                    <a:moveTo>
                      <a:pt x="36" y="9"/>
                    </a:moveTo>
                    <a:lnTo>
                      <a:pt x="35" y="8"/>
                    </a:lnTo>
                    <a:lnTo>
                      <a:pt x="34" y="7"/>
                    </a:lnTo>
                    <a:lnTo>
                      <a:pt x="33" y="6"/>
                    </a:lnTo>
                    <a:lnTo>
                      <a:pt x="32" y="5"/>
                    </a:lnTo>
                    <a:lnTo>
                      <a:pt x="31" y="4"/>
                    </a:lnTo>
                    <a:lnTo>
                      <a:pt x="30" y="4"/>
                    </a:lnTo>
                    <a:lnTo>
                      <a:pt x="29" y="3"/>
                    </a:lnTo>
                    <a:lnTo>
                      <a:pt x="28" y="3"/>
                    </a:lnTo>
                    <a:lnTo>
                      <a:pt x="27" y="2"/>
                    </a:lnTo>
                    <a:lnTo>
                      <a:pt x="26" y="2"/>
                    </a:lnTo>
                    <a:lnTo>
                      <a:pt x="24" y="1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8" y="8"/>
                    </a:lnTo>
                    <a:lnTo>
                      <a:pt x="9" y="9"/>
                    </a:lnTo>
                    <a:lnTo>
                      <a:pt x="9" y="11"/>
                    </a:lnTo>
                    <a:lnTo>
                      <a:pt x="10" y="12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2" y="13"/>
                    </a:lnTo>
                    <a:lnTo>
                      <a:pt x="13" y="14"/>
                    </a:lnTo>
                    <a:lnTo>
                      <a:pt x="14" y="14"/>
                    </a:lnTo>
                    <a:lnTo>
                      <a:pt x="15" y="15"/>
                    </a:lnTo>
                    <a:lnTo>
                      <a:pt x="16" y="15"/>
                    </a:lnTo>
                    <a:lnTo>
                      <a:pt x="17" y="15"/>
                    </a:lnTo>
                    <a:lnTo>
                      <a:pt x="19" y="15"/>
                    </a:lnTo>
                    <a:lnTo>
                      <a:pt x="20" y="15"/>
                    </a:lnTo>
                    <a:lnTo>
                      <a:pt x="21" y="15"/>
                    </a:lnTo>
                    <a:lnTo>
                      <a:pt x="23" y="15"/>
                    </a:lnTo>
                    <a:lnTo>
                      <a:pt x="24" y="15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1" y="13"/>
                    </a:lnTo>
                    <a:lnTo>
                      <a:pt x="33" y="13"/>
                    </a:lnTo>
                    <a:lnTo>
                      <a:pt x="35" y="13"/>
                    </a:lnTo>
                    <a:lnTo>
                      <a:pt x="36" y="13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39" y="12"/>
                    </a:lnTo>
                    <a:lnTo>
                      <a:pt x="40" y="11"/>
                    </a:lnTo>
                    <a:lnTo>
                      <a:pt x="40" y="10"/>
                    </a:lnTo>
                    <a:lnTo>
                      <a:pt x="40" y="9"/>
                    </a:lnTo>
                    <a:lnTo>
                      <a:pt x="39" y="9"/>
                    </a:lnTo>
                    <a:lnTo>
                      <a:pt x="38" y="9"/>
                    </a:lnTo>
                    <a:lnTo>
                      <a:pt x="37" y="9"/>
                    </a:lnTo>
                    <a:lnTo>
                      <a:pt x="36" y="9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4" name="Freeform 170"/>
              <p:cNvSpPr>
                <a:spLocks/>
              </p:cNvSpPr>
              <p:nvPr/>
            </p:nvSpPr>
            <p:spPr bwMode="auto">
              <a:xfrm>
                <a:off x="2366" y="1329"/>
                <a:ext cx="329" cy="137"/>
              </a:xfrm>
              <a:custGeom>
                <a:avLst/>
                <a:gdLst>
                  <a:gd name="T0" fmla="*/ 272 w 329"/>
                  <a:gd name="T1" fmla="*/ 41 h 137"/>
                  <a:gd name="T2" fmla="*/ 211 w 329"/>
                  <a:gd name="T3" fmla="*/ 12 h 137"/>
                  <a:gd name="T4" fmla="*/ 189 w 329"/>
                  <a:gd name="T5" fmla="*/ 31 h 137"/>
                  <a:gd name="T6" fmla="*/ 151 w 329"/>
                  <a:gd name="T7" fmla="*/ 26 h 137"/>
                  <a:gd name="T8" fmla="*/ 129 w 329"/>
                  <a:gd name="T9" fmla="*/ 40 h 137"/>
                  <a:gd name="T10" fmla="*/ 105 w 329"/>
                  <a:gd name="T11" fmla="*/ 40 h 137"/>
                  <a:gd name="T12" fmla="*/ 71 w 329"/>
                  <a:gd name="T13" fmla="*/ 59 h 137"/>
                  <a:gd name="T14" fmla="*/ 8 w 329"/>
                  <a:gd name="T15" fmla="*/ 49 h 137"/>
                  <a:gd name="T16" fmla="*/ 3 w 329"/>
                  <a:gd name="T17" fmla="*/ 96 h 137"/>
                  <a:gd name="T18" fmla="*/ 54 w 329"/>
                  <a:gd name="T19" fmla="*/ 82 h 137"/>
                  <a:gd name="T20" fmla="*/ 96 w 329"/>
                  <a:gd name="T21" fmla="*/ 102 h 137"/>
                  <a:gd name="T22" fmla="*/ 138 w 329"/>
                  <a:gd name="T23" fmla="*/ 101 h 137"/>
                  <a:gd name="T24" fmla="*/ 164 w 329"/>
                  <a:gd name="T25" fmla="*/ 127 h 137"/>
                  <a:gd name="T26" fmla="*/ 203 w 329"/>
                  <a:gd name="T27" fmla="*/ 108 h 137"/>
                  <a:gd name="T28" fmla="*/ 157 w 329"/>
                  <a:gd name="T29" fmla="*/ 97 h 137"/>
                  <a:gd name="T30" fmla="*/ 93 w 329"/>
                  <a:gd name="T31" fmla="*/ 81 h 137"/>
                  <a:gd name="T32" fmla="*/ 80 w 329"/>
                  <a:gd name="T33" fmla="*/ 75 h 137"/>
                  <a:gd name="T34" fmla="*/ 59 w 329"/>
                  <a:gd name="T35" fmla="*/ 72 h 137"/>
                  <a:gd name="T36" fmla="*/ 54 w 329"/>
                  <a:gd name="T37" fmla="*/ 69 h 137"/>
                  <a:gd name="T38" fmla="*/ 98 w 329"/>
                  <a:gd name="T39" fmla="*/ 63 h 137"/>
                  <a:gd name="T40" fmla="*/ 108 w 329"/>
                  <a:gd name="T41" fmla="*/ 62 h 137"/>
                  <a:gd name="T42" fmla="*/ 116 w 329"/>
                  <a:gd name="T43" fmla="*/ 58 h 137"/>
                  <a:gd name="T44" fmla="*/ 124 w 329"/>
                  <a:gd name="T45" fmla="*/ 62 h 137"/>
                  <a:gd name="T46" fmla="*/ 128 w 329"/>
                  <a:gd name="T47" fmla="*/ 55 h 137"/>
                  <a:gd name="T48" fmla="*/ 131 w 329"/>
                  <a:gd name="T49" fmla="*/ 54 h 137"/>
                  <a:gd name="T50" fmla="*/ 140 w 329"/>
                  <a:gd name="T51" fmla="*/ 52 h 137"/>
                  <a:gd name="T52" fmla="*/ 149 w 329"/>
                  <a:gd name="T53" fmla="*/ 50 h 137"/>
                  <a:gd name="T54" fmla="*/ 150 w 329"/>
                  <a:gd name="T55" fmla="*/ 55 h 137"/>
                  <a:gd name="T56" fmla="*/ 167 w 329"/>
                  <a:gd name="T57" fmla="*/ 45 h 137"/>
                  <a:gd name="T58" fmla="*/ 172 w 329"/>
                  <a:gd name="T59" fmla="*/ 53 h 137"/>
                  <a:gd name="T60" fmla="*/ 175 w 329"/>
                  <a:gd name="T61" fmla="*/ 48 h 137"/>
                  <a:gd name="T62" fmla="*/ 183 w 329"/>
                  <a:gd name="T63" fmla="*/ 42 h 137"/>
                  <a:gd name="T64" fmla="*/ 186 w 329"/>
                  <a:gd name="T65" fmla="*/ 43 h 137"/>
                  <a:gd name="T66" fmla="*/ 193 w 329"/>
                  <a:gd name="T67" fmla="*/ 44 h 137"/>
                  <a:gd name="T68" fmla="*/ 201 w 329"/>
                  <a:gd name="T69" fmla="*/ 42 h 137"/>
                  <a:gd name="T70" fmla="*/ 210 w 329"/>
                  <a:gd name="T71" fmla="*/ 39 h 137"/>
                  <a:gd name="T72" fmla="*/ 222 w 329"/>
                  <a:gd name="T73" fmla="*/ 39 h 137"/>
                  <a:gd name="T74" fmla="*/ 233 w 329"/>
                  <a:gd name="T75" fmla="*/ 48 h 137"/>
                  <a:gd name="T76" fmla="*/ 243 w 329"/>
                  <a:gd name="T77" fmla="*/ 39 h 137"/>
                  <a:gd name="T78" fmla="*/ 252 w 329"/>
                  <a:gd name="T79" fmla="*/ 46 h 137"/>
                  <a:gd name="T80" fmla="*/ 261 w 329"/>
                  <a:gd name="T81" fmla="*/ 43 h 137"/>
                  <a:gd name="T82" fmla="*/ 268 w 329"/>
                  <a:gd name="T83" fmla="*/ 49 h 137"/>
                  <a:gd name="T84" fmla="*/ 273 w 329"/>
                  <a:gd name="T85" fmla="*/ 49 h 137"/>
                  <a:gd name="T86" fmla="*/ 291 w 329"/>
                  <a:gd name="T87" fmla="*/ 53 h 137"/>
                  <a:gd name="T88" fmla="*/ 296 w 329"/>
                  <a:gd name="T89" fmla="*/ 74 h 137"/>
                  <a:gd name="T90" fmla="*/ 311 w 329"/>
                  <a:gd name="T91" fmla="*/ 70 h 137"/>
                  <a:gd name="T92" fmla="*/ 310 w 329"/>
                  <a:gd name="T93" fmla="*/ 62 h 137"/>
                  <a:gd name="T94" fmla="*/ 307 w 329"/>
                  <a:gd name="T95" fmla="*/ 80 h 137"/>
                  <a:gd name="T96" fmla="*/ 319 w 329"/>
                  <a:gd name="T97" fmla="*/ 79 h 137"/>
                  <a:gd name="T98" fmla="*/ 285 w 329"/>
                  <a:gd name="T99" fmla="*/ 89 h 137"/>
                  <a:gd name="T100" fmla="*/ 273 w 329"/>
                  <a:gd name="T101" fmla="*/ 93 h 137"/>
                  <a:gd name="T102" fmla="*/ 264 w 329"/>
                  <a:gd name="T103" fmla="*/ 58 h 137"/>
                  <a:gd name="T104" fmla="*/ 252 w 329"/>
                  <a:gd name="T105" fmla="*/ 78 h 137"/>
                  <a:gd name="T106" fmla="*/ 247 w 329"/>
                  <a:gd name="T107" fmla="*/ 75 h 137"/>
                  <a:gd name="T108" fmla="*/ 265 w 329"/>
                  <a:gd name="T109" fmla="*/ 97 h 137"/>
                  <a:gd name="T110" fmla="*/ 257 w 329"/>
                  <a:gd name="T111" fmla="*/ 121 h 137"/>
                  <a:gd name="T112" fmla="*/ 253 w 329"/>
                  <a:gd name="T113" fmla="*/ 117 h 137"/>
                  <a:gd name="T114" fmla="*/ 262 w 329"/>
                  <a:gd name="T115" fmla="*/ 92 h 137"/>
                  <a:gd name="T116" fmla="*/ 235 w 329"/>
                  <a:gd name="T117" fmla="*/ 102 h 137"/>
                  <a:gd name="T118" fmla="*/ 247 w 329"/>
                  <a:gd name="T119" fmla="*/ 113 h 137"/>
                  <a:gd name="T120" fmla="*/ 263 w 329"/>
                  <a:gd name="T121" fmla="*/ 124 h 137"/>
                  <a:gd name="T122" fmla="*/ 322 w 329"/>
                  <a:gd name="T123" fmla="*/ 86 h 13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329" h="137">
                    <a:moveTo>
                      <a:pt x="329" y="71"/>
                    </a:moveTo>
                    <a:lnTo>
                      <a:pt x="328" y="70"/>
                    </a:lnTo>
                    <a:lnTo>
                      <a:pt x="327" y="68"/>
                    </a:lnTo>
                    <a:lnTo>
                      <a:pt x="326" y="67"/>
                    </a:lnTo>
                    <a:lnTo>
                      <a:pt x="324" y="66"/>
                    </a:lnTo>
                    <a:lnTo>
                      <a:pt x="323" y="65"/>
                    </a:lnTo>
                    <a:lnTo>
                      <a:pt x="321" y="64"/>
                    </a:lnTo>
                    <a:lnTo>
                      <a:pt x="320" y="63"/>
                    </a:lnTo>
                    <a:lnTo>
                      <a:pt x="319" y="62"/>
                    </a:lnTo>
                    <a:lnTo>
                      <a:pt x="316" y="60"/>
                    </a:lnTo>
                    <a:lnTo>
                      <a:pt x="313" y="59"/>
                    </a:lnTo>
                    <a:lnTo>
                      <a:pt x="310" y="57"/>
                    </a:lnTo>
                    <a:lnTo>
                      <a:pt x="307" y="56"/>
                    </a:lnTo>
                    <a:lnTo>
                      <a:pt x="304" y="54"/>
                    </a:lnTo>
                    <a:lnTo>
                      <a:pt x="300" y="53"/>
                    </a:lnTo>
                    <a:lnTo>
                      <a:pt x="297" y="51"/>
                    </a:lnTo>
                    <a:lnTo>
                      <a:pt x="294" y="50"/>
                    </a:lnTo>
                    <a:lnTo>
                      <a:pt x="291" y="49"/>
                    </a:lnTo>
                    <a:lnTo>
                      <a:pt x="288" y="47"/>
                    </a:lnTo>
                    <a:lnTo>
                      <a:pt x="285" y="46"/>
                    </a:lnTo>
                    <a:lnTo>
                      <a:pt x="282" y="44"/>
                    </a:lnTo>
                    <a:lnTo>
                      <a:pt x="279" y="43"/>
                    </a:lnTo>
                    <a:lnTo>
                      <a:pt x="275" y="42"/>
                    </a:lnTo>
                    <a:lnTo>
                      <a:pt x="272" y="41"/>
                    </a:lnTo>
                    <a:lnTo>
                      <a:pt x="269" y="40"/>
                    </a:lnTo>
                    <a:lnTo>
                      <a:pt x="265" y="39"/>
                    </a:lnTo>
                    <a:lnTo>
                      <a:pt x="262" y="38"/>
                    </a:lnTo>
                    <a:lnTo>
                      <a:pt x="259" y="37"/>
                    </a:lnTo>
                    <a:lnTo>
                      <a:pt x="256" y="36"/>
                    </a:lnTo>
                    <a:lnTo>
                      <a:pt x="253" y="36"/>
                    </a:lnTo>
                    <a:lnTo>
                      <a:pt x="250" y="35"/>
                    </a:lnTo>
                    <a:lnTo>
                      <a:pt x="246" y="34"/>
                    </a:lnTo>
                    <a:lnTo>
                      <a:pt x="243" y="34"/>
                    </a:lnTo>
                    <a:lnTo>
                      <a:pt x="243" y="33"/>
                    </a:lnTo>
                    <a:lnTo>
                      <a:pt x="241" y="28"/>
                    </a:lnTo>
                    <a:lnTo>
                      <a:pt x="239" y="23"/>
                    </a:lnTo>
                    <a:lnTo>
                      <a:pt x="236" y="18"/>
                    </a:lnTo>
                    <a:lnTo>
                      <a:pt x="233" y="14"/>
                    </a:lnTo>
                    <a:lnTo>
                      <a:pt x="228" y="10"/>
                    </a:lnTo>
                    <a:lnTo>
                      <a:pt x="224" y="7"/>
                    </a:lnTo>
                    <a:lnTo>
                      <a:pt x="220" y="3"/>
                    </a:lnTo>
                    <a:lnTo>
                      <a:pt x="215" y="0"/>
                    </a:lnTo>
                    <a:lnTo>
                      <a:pt x="216" y="2"/>
                    </a:lnTo>
                    <a:lnTo>
                      <a:pt x="215" y="4"/>
                    </a:lnTo>
                    <a:lnTo>
                      <a:pt x="213" y="5"/>
                    </a:lnTo>
                    <a:lnTo>
                      <a:pt x="212" y="7"/>
                    </a:lnTo>
                    <a:lnTo>
                      <a:pt x="212" y="11"/>
                    </a:lnTo>
                    <a:lnTo>
                      <a:pt x="211" y="12"/>
                    </a:lnTo>
                    <a:lnTo>
                      <a:pt x="210" y="13"/>
                    </a:lnTo>
                    <a:lnTo>
                      <a:pt x="209" y="14"/>
                    </a:lnTo>
                    <a:lnTo>
                      <a:pt x="208" y="15"/>
                    </a:lnTo>
                    <a:lnTo>
                      <a:pt x="208" y="16"/>
                    </a:lnTo>
                    <a:lnTo>
                      <a:pt x="207" y="17"/>
                    </a:lnTo>
                    <a:lnTo>
                      <a:pt x="207" y="18"/>
                    </a:lnTo>
                    <a:lnTo>
                      <a:pt x="207" y="20"/>
                    </a:lnTo>
                    <a:lnTo>
                      <a:pt x="206" y="22"/>
                    </a:lnTo>
                    <a:lnTo>
                      <a:pt x="204" y="23"/>
                    </a:lnTo>
                    <a:lnTo>
                      <a:pt x="203" y="25"/>
                    </a:lnTo>
                    <a:lnTo>
                      <a:pt x="202" y="27"/>
                    </a:lnTo>
                    <a:lnTo>
                      <a:pt x="202" y="29"/>
                    </a:lnTo>
                    <a:lnTo>
                      <a:pt x="202" y="31"/>
                    </a:lnTo>
                    <a:lnTo>
                      <a:pt x="203" y="33"/>
                    </a:lnTo>
                    <a:lnTo>
                      <a:pt x="204" y="35"/>
                    </a:lnTo>
                    <a:lnTo>
                      <a:pt x="203" y="35"/>
                    </a:lnTo>
                    <a:lnTo>
                      <a:pt x="201" y="35"/>
                    </a:lnTo>
                    <a:lnTo>
                      <a:pt x="199" y="35"/>
                    </a:lnTo>
                    <a:lnTo>
                      <a:pt x="198" y="36"/>
                    </a:lnTo>
                    <a:lnTo>
                      <a:pt x="196" y="36"/>
                    </a:lnTo>
                    <a:lnTo>
                      <a:pt x="195" y="36"/>
                    </a:lnTo>
                    <a:lnTo>
                      <a:pt x="193" y="36"/>
                    </a:lnTo>
                    <a:lnTo>
                      <a:pt x="191" y="36"/>
                    </a:lnTo>
                    <a:lnTo>
                      <a:pt x="189" y="31"/>
                    </a:lnTo>
                    <a:lnTo>
                      <a:pt x="187" y="27"/>
                    </a:lnTo>
                    <a:lnTo>
                      <a:pt x="184" y="24"/>
                    </a:lnTo>
                    <a:lnTo>
                      <a:pt x="181" y="20"/>
                    </a:lnTo>
                    <a:lnTo>
                      <a:pt x="177" y="17"/>
                    </a:lnTo>
                    <a:lnTo>
                      <a:pt x="173" y="14"/>
                    </a:lnTo>
                    <a:lnTo>
                      <a:pt x="169" y="12"/>
                    </a:lnTo>
                    <a:lnTo>
                      <a:pt x="165" y="10"/>
                    </a:lnTo>
                    <a:lnTo>
                      <a:pt x="165" y="11"/>
                    </a:lnTo>
                    <a:lnTo>
                      <a:pt x="164" y="12"/>
                    </a:lnTo>
                    <a:lnTo>
                      <a:pt x="163" y="13"/>
                    </a:lnTo>
                    <a:lnTo>
                      <a:pt x="161" y="13"/>
                    </a:lnTo>
                    <a:lnTo>
                      <a:pt x="160" y="14"/>
                    </a:lnTo>
                    <a:lnTo>
                      <a:pt x="159" y="15"/>
                    </a:lnTo>
                    <a:lnTo>
                      <a:pt x="159" y="16"/>
                    </a:lnTo>
                    <a:lnTo>
                      <a:pt x="158" y="17"/>
                    </a:lnTo>
                    <a:lnTo>
                      <a:pt x="158" y="18"/>
                    </a:lnTo>
                    <a:lnTo>
                      <a:pt x="157" y="20"/>
                    </a:lnTo>
                    <a:lnTo>
                      <a:pt x="156" y="20"/>
                    </a:lnTo>
                    <a:lnTo>
                      <a:pt x="154" y="21"/>
                    </a:lnTo>
                    <a:lnTo>
                      <a:pt x="153" y="22"/>
                    </a:lnTo>
                    <a:lnTo>
                      <a:pt x="152" y="22"/>
                    </a:lnTo>
                    <a:lnTo>
                      <a:pt x="151" y="23"/>
                    </a:lnTo>
                    <a:lnTo>
                      <a:pt x="151" y="24"/>
                    </a:lnTo>
                    <a:lnTo>
                      <a:pt x="151" y="26"/>
                    </a:lnTo>
                    <a:lnTo>
                      <a:pt x="150" y="26"/>
                    </a:lnTo>
                    <a:lnTo>
                      <a:pt x="150" y="27"/>
                    </a:lnTo>
                    <a:lnTo>
                      <a:pt x="149" y="28"/>
                    </a:lnTo>
                    <a:lnTo>
                      <a:pt x="148" y="28"/>
                    </a:lnTo>
                    <a:lnTo>
                      <a:pt x="147" y="29"/>
                    </a:lnTo>
                    <a:lnTo>
                      <a:pt x="146" y="29"/>
                    </a:lnTo>
                    <a:lnTo>
                      <a:pt x="145" y="30"/>
                    </a:lnTo>
                    <a:lnTo>
                      <a:pt x="145" y="31"/>
                    </a:lnTo>
                    <a:lnTo>
                      <a:pt x="144" y="33"/>
                    </a:lnTo>
                    <a:lnTo>
                      <a:pt x="144" y="34"/>
                    </a:lnTo>
                    <a:lnTo>
                      <a:pt x="143" y="34"/>
                    </a:lnTo>
                    <a:lnTo>
                      <a:pt x="142" y="35"/>
                    </a:lnTo>
                    <a:lnTo>
                      <a:pt x="140" y="35"/>
                    </a:lnTo>
                    <a:lnTo>
                      <a:pt x="139" y="36"/>
                    </a:lnTo>
                    <a:lnTo>
                      <a:pt x="138" y="36"/>
                    </a:lnTo>
                    <a:lnTo>
                      <a:pt x="137" y="38"/>
                    </a:lnTo>
                    <a:lnTo>
                      <a:pt x="136" y="38"/>
                    </a:lnTo>
                    <a:lnTo>
                      <a:pt x="135" y="39"/>
                    </a:lnTo>
                    <a:lnTo>
                      <a:pt x="134" y="40"/>
                    </a:lnTo>
                    <a:lnTo>
                      <a:pt x="133" y="41"/>
                    </a:lnTo>
                    <a:lnTo>
                      <a:pt x="131" y="41"/>
                    </a:lnTo>
                    <a:lnTo>
                      <a:pt x="130" y="40"/>
                    </a:lnTo>
                    <a:lnTo>
                      <a:pt x="129" y="40"/>
                    </a:lnTo>
                    <a:lnTo>
                      <a:pt x="130" y="41"/>
                    </a:lnTo>
                    <a:lnTo>
                      <a:pt x="131" y="42"/>
                    </a:lnTo>
                    <a:lnTo>
                      <a:pt x="132" y="43"/>
                    </a:lnTo>
                    <a:lnTo>
                      <a:pt x="133" y="44"/>
                    </a:lnTo>
                    <a:lnTo>
                      <a:pt x="133" y="45"/>
                    </a:lnTo>
                    <a:lnTo>
                      <a:pt x="133" y="46"/>
                    </a:lnTo>
                    <a:lnTo>
                      <a:pt x="132" y="47"/>
                    </a:lnTo>
                    <a:lnTo>
                      <a:pt x="132" y="48"/>
                    </a:lnTo>
                    <a:lnTo>
                      <a:pt x="131" y="49"/>
                    </a:lnTo>
                    <a:lnTo>
                      <a:pt x="130" y="49"/>
                    </a:lnTo>
                    <a:lnTo>
                      <a:pt x="129" y="49"/>
                    </a:lnTo>
                    <a:lnTo>
                      <a:pt x="128" y="49"/>
                    </a:lnTo>
                    <a:lnTo>
                      <a:pt x="127" y="50"/>
                    </a:lnTo>
                    <a:lnTo>
                      <a:pt x="126" y="50"/>
                    </a:lnTo>
                    <a:lnTo>
                      <a:pt x="125" y="50"/>
                    </a:lnTo>
                    <a:lnTo>
                      <a:pt x="124" y="50"/>
                    </a:lnTo>
                    <a:lnTo>
                      <a:pt x="123" y="50"/>
                    </a:lnTo>
                    <a:lnTo>
                      <a:pt x="114" y="44"/>
                    </a:lnTo>
                    <a:lnTo>
                      <a:pt x="111" y="43"/>
                    </a:lnTo>
                    <a:lnTo>
                      <a:pt x="108" y="42"/>
                    </a:lnTo>
                    <a:lnTo>
                      <a:pt x="105" y="40"/>
                    </a:lnTo>
                    <a:lnTo>
                      <a:pt x="102" y="39"/>
                    </a:lnTo>
                    <a:lnTo>
                      <a:pt x="99" y="38"/>
                    </a:lnTo>
                    <a:lnTo>
                      <a:pt x="96" y="37"/>
                    </a:lnTo>
                    <a:lnTo>
                      <a:pt x="94" y="35"/>
                    </a:lnTo>
                    <a:lnTo>
                      <a:pt x="91" y="33"/>
                    </a:lnTo>
                    <a:lnTo>
                      <a:pt x="91" y="35"/>
                    </a:lnTo>
                    <a:lnTo>
                      <a:pt x="90" y="36"/>
                    </a:lnTo>
                    <a:lnTo>
                      <a:pt x="89" y="38"/>
                    </a:lnTo>
                    <a:lnTo>
                      <a:pt x="88" y="39"/>
                    </a:lnTo>
                    <a:lnTo>
                      <a:pt x="87" y="40"/>
                    </a:lnTo>
                    <a:lnTo>
                      <a:pt x="85" y="41"/>
                    </a:lnTo>
                    <a:lnTo>
                      <a:pt x="84" y="42"/>
                    </a:lnTo>
                    <a:lnTo>
                      <a:pt x="83" y="43"/>
                    </a:lnTo>
                    <a:lnTo>
                      <a:pt x="81" y="44"/>
                    </a:lnTo>
                    <a:lnTo>
                      <a:pt x="80" y="45"/>
                    </a:lnTo>
                    <a:lnTo>
                      <a:pt x="79" y="47"/>
                    </a:lnTo>
                    <a:lnTo>
                      <a:pt x="79" y="48"/>
                    </a:lnTo>
                    <a:lnTo>
                      <a:pt x="78" y="50"/>
                    </a:lnTo>
                    <a:lnTo>
                      <a:pt x="77" y="51"/>
                    </a:lnTo>
                    <a:lnTo>
                      <a:pt x="76" y="53"/>
                    </a:lnTo>
                    <a:lnTo>
                      <a:pt x="74" y="54"/>
                    </a:lnTo>
                    <a:lnTo>
                      <a:pt x="73" y="55"/>
                    </a:lnTo>
                    <a:lnTo>
                      <a:pt x="72" y="57"/>
                    </a:lnTo>
                    <a:lnTo>
                      <a:pt x="71" y="59"/>
                    </a:lnTo>
                    <a:lnTo>
                      <a:pt x="70" y="60"/>
                    </a:lnTo>
                    <a:lnTo>
                      <a:pt x="72" y="60"/>
                    </a:lnTo>
                    <a:lnTo>
                      <a:pt x="73" y="61"/>
                    </a:lnTo>
                    <a:lnTo>
                      <a:pt x="74" y="61"/>
                    </a:lnTo>
                    <a:lnTo>
                      <a:pt x="75" y="62"/>
                    </a:lnTo>
                    <a:lnTo>
                      <a:pt x="73" y="62"/>
                    </a:lnTo>
                    <a:lnTo>
                      <a:pt x="71" y="63"/>
                    </a:lnTo>
                    <a:lnTo>
                      <a:pt x="69" y="63"/>
                    </a:lnTo>
                    <a:lnTo>
                      <a:pt x="66" y="63"/>
                    </a:lnTo>
                    <a:lnTo>
                      <a:pt x="64" y="63"/>
                    </a:lnTo>
                    <a:lnTo>
                      <a:pt x="62" y="63"/>
                    </a:lnTo>
                    <a:lnTo>
                      <a:pt x="59" y="63"/>
                    </a:lnTo>
                    <a:lnTo>
                      <a:pt x="57" y="62"/>
                    </a:lnTo>
                    <a:lnTo>
                      <a:pt x="55" y="62"/>
                    </a:lnTo>
                    <a:lnTo>
                      <a:pt x="52" y="62"/>
                    </a:lnTo>
                    <a:lnTo>
                      <a:pt x="50" y="62"/>
                    </a:lnTo>
                    <a:lnTo>
                      <a:pt x="48" y="61"/>
                    </a:lnTo>
                    <a:lnTo>
                      <a:pt x="46" y="61"/>
                    </a:lnTo>
                    <a:lnTo>
                      <a:pt x="43" y="60"/>
                    </a:lnTo>
                    <a:lnTo>
                      <a:pt x="41" y="60"/>
                    </a:lnTo>
                    <a:lnTo>
                      <a:pt x="39" y="59"/>
                    </a:lnTo>
                    <a:lnTo>
                      <a:pt x="11" y="50"/>
                    </a:lnTo>
                    <a:lnTo>
                      <a:pt x="10" y="49"/>
                    </a:lnTo>
                    <a:lnTo>
                      <a:pt x="8" y="49"/>
                    </a:lnTo>
                    <a:lnTo>
                      <a:pt x="7" y="49"/>
                    </a:lnTo>
                    <a:lnTo>
                      <a:pt x="5" y="48"/>
                    </a:lnTo>
                    <a:lnTo>
                      <a:pt x="4" y="48"/>
                    </a:lnTo>
                    <a:lnTo>
                      <a:pt x="3" y="48"/>
                    </a:lnTo>
                    <a:lnTo>
                      <a:pt x="1" y="48"/>
                    </a:lnTo>
                    <a:lnTo>
                      <a:pt x="0" y="48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5" y="58"/>
                    </a:lnTo>
                    <a:lnTo>
                      <a:pt x="6" y="63"/>
                    </a:lnTo>
                    <a:lnTo>
                      <a:pt x="7" y="67"/>
                    </a:lnTo>
                    <a:lnTo>
                      <a:pt x="9" y="71"/>
                    </a:lnTo>
                    <a:lnTo>
                      <a:pt x="10" y="74"/>
                    </a:lnTo>
                    <a:lnTo>
                      <a:pt x="9" y="77"/>
                    </a:lnTo>
                    <a:lnTo>
                      <a:pt x="8" y="79"/>
                    </a:lnTo>
                    <a:lnTo>
                      <a:pt x="6" y="81"/>
                    </a:lnTo>
                    <a:lnTo>
                      <a:pt x="5" y="84"/>
                    </a:lnTo>
                    <a:lnTo>
                      <a:pt x="4" y="87"/>
                    </a:lnTo>
                    <a:lnTo>
                      <a:pt x="4" y="91"/>
                    </a:lnTo>
                    <a:lnTo>
                      <a:pt x="4" y="94"/>
                    </a:lnTo>
                    <a:lnTo>
                      <a:pt x="3" y="95"/>
                    </a:lnTo>
                    <a:lnTo>
                      <a:pt x="3" y="96"/>
                    </a:lnTo>
                    <a:lnTo>
                      <a:pt x="2" y="97"/>
                    </a:lnTo>
                    <a:lnTo>
                      <a:pt x="2" y="99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9"/>
                    </a:lnTo>
                    <a:lnTo>
                      <a:pt x="10" y="99"/>
                    </a:lnTo>
                    <a:lnTo>
                      <a:pt x="11" y="99"/>
                    </a:lnTo>
                    <a:lnTo>
                      <a:pt x="12" y="99"/>
                    </a:lnTo>
                    <a:lnTo>
                      <a:pt x="16" y="97"/>
                    </a:lnTo>
                    <a:lnTo>
                      <a:pt x="20" y="96"/>
                    </a:lnTo>
                    <a:lnTo>
                      <a:pt x="23" y="95"/>
                    </a:lnTo>
                    <a:lnTo>
                      <a:pt x="27" y="93"/>
                    </a:lnTo>
                    <a:lnTo>
                      <a:pt x="30" y="91"/>
                    </a:lnTo>
                    <a:lnTo>
                      <a:pt x="34" y="89"/>
                    </a:lnTo>
                    <a:lnTo>
                      <a:pt x="37" y="87"/>
                    </a:lnTo>
                    <a:lnTo>
                      <a:pt x="40" y="86"/>
                    </a:lnTo>
                    <a:lnTo>
                      <a:pt x="43" y="85"/>
                    </a:lnTo>
                    <a:lnTo>
                      <a:pt x="45" y="84"/>
                    </a:lnTo>
                    <a:lnTo>
                      <a:pt x="47" y="83"/>
                    </a:lnTo>
                    <a:lnTo>
                      <a:pt x="50" y="82"/>
                    </a:lnTo>
                    <a:lnTo>
                      <a:pt x="52" y="82"/>
                    </a:lnTo>
                    <a:lnTo>
                      <a:pt x="54" y="82"/>
                    </a:lnTo>
                    <a:lnTo>
                      <a:pt x="57" y="81"/>
                    </a:lnTo>
                    <a:lnTo>
                      <a:pt x="59" y="81"/>
                    </a:lnTo>
                    <a:lnTo>
                      <a:pt x="62" y="81"/>
                    </a:lnTo>
                    <a:lnTo>
                      <a:pt x="64" y="81"/>
                    </a:lnTo>
                    <a:lnTo>
                      <a:pt x="67" y="81"/>
                    </a:lnTo>
                    <a:lnTo>
                      <a:pt x="69" y="81"/>
                    </a:lnTo>
                    <a:lnTo>
                      <a:pt x="72" y="82"/>
                    </a:lnTo>
                    <a:lnTo>
                      <a:pt x="74" y="82"/>
                    </a:lnTo>
                    <a:lnTo>
                      <a:pt x="77" y="82"/>
                    </a:lnTo>
                    <a:lnTo>
                      <a:pt x="79" y="83"/>
                    </a:lnTo>
                    <a:lnTo>
                      <a:pt x="78" y="83"/>
                    </a:lnTo>
                    <a:lnTo>
                      <a:pt x="78" y="84"/>
                    </a:lnTo>
                    <a:lnTo>
                      <a:pt x="77" y="84"/>
                    </a:lnTo>
                    <a:lnTo>
                      <a:pt x="76" y="85"/>
                    </a:lnTo>
                    <a:lnTo>
                      <a:pt x="79" y="86"/>
                    </a:lnTo>
                    <a:lnTo>
                      <a:pt x="80" y="88"/>
                    </a:lnTo>
                    <a:lnTo>
                      <a:pt x="83" y="90"/>
                    </a:lnTo>
                    <a:lnTo>
                      <a:pt x="85" y="92"/>
                    </a:lnTo>
                    <a:lnTo>
                      <a:pt x="87" y="94"/>
                    </a:lnTo>
                    <a:lnTo>
                      <a:pt x="89" y="96"/>
                    </a:lnTo>
                    <a:lnTo>
                      <a:pt x="91" y="98"/>
                    </a:lnTo>
                    <a:lnTo>
                      <a:pt x="93" y="100"/>
                    </a:lnTo>
                    <a:lnTo>
                      <a:pt x="95" y="102"/>
                    </a:lnTo>
                    <a:lnTo>
                      <a:pt x="96" y="102"/>
                    </a:lnTo>
                    <a:lnTo>
                      <a:pt x="98" y="103"/>
                    </a:lnTo>
                    <a:lnTo>
                      <a:pt x="100" y="104"/>
                    </a:lnTo>
                    <a:lnTo>
                      <a:pt x="101" y="106"/>
                    </a:lnTo>
                    <a:lnTo>
                      <a:pt x="102" y="107"/>
                    </a:lnTo>
                    <a:lnTo>
                      <a:pt x="104" y="108"/>
                    </a:lnTo>
                    <a:lnTo>
                      <a:pt x="106" y="108"/>
                    </a:lnTo>
                    <a:lnTo>
                      <a:pt x="107" y="108"/>
                    </a:lnTo>
                    <a:lnTo>
                      <a:pt x="110" y="107"/>
                    </a:lnTo>
                    <a:lnTo>
                      <a:pt x="112" y="106"/>
                    </a:lnTo>
                    <a:lnTo>
                      <a:pt x="114" y="105"/>
                    </a:lnTo>
                    <a:lnTo>
                      <a:pt x="117" y="103"/>
                    </a:lnTo>
                    <a:lnTo>
                      <a:pt x="119" y="102"/>
                    </a:lnTo>
                    <a:lnTo>
                      <a:pt x="121" y="100"/>
                    </a:lnTo>
                    <a:lnTo>
                      <a:pt x="122" y="98"/>
                    </a:lnTo>
                    <a:lnTo>
                      <a:pt x="124" y="96"/>
                    </a:lnTo>
                    <a:lnTo>
                      <a:pt x="126" y="97"/>
                    </a:lnTo>
                    <a:lnTo>
                      <a:pt x="128" y="97"/>
                    </a:lnTo>
                    <a:lnTo>
                      <a:pt x="130" y="97"/>
                    </a:lnTo>
                    <a:lnTo>
                      <a:pt x="132" y="98"/>
                    </a:lnTo>
                    <a:lnTo>
                      <a:pt x="133" y="98"/>
                    </a:lnTo>
                    <a:lnTo>
                      <a:pt x="135" y="99"/>
                    </a:lnTo>
                    <a:lnTo>
                      <a:pt x="137" y="99"/>
                    </a:lnTo>
                    <a:lnTo>
                      <a:pt x="139" y="100"/>
                    </a:lnTo>
                    <a:lnTo>
                      <a:pt x="138" y="101"/>
                    </a:lnTo>
                    <a:lnTo>
                      <a:pt x="137" y="102"/>
                    </a:lnTo>
                    <a:lnTo>
                      <a:pt x="135" y="103"/>
                    </a:lnTo>
                    <a:lnTo>
                      <a:pt x="135" y="104"/>
                    </a:lnTo>
                    <a:lnTo>
                      <a:pt x="136" y="105"/>
                    </a:lnTo>
                    <a:lnTo>
                      <a:pt x="137" y="106"/>
                    </a:lnTo>
                    <a:lnTo>
                      <a:pt x="139" y="107"/>
                    </a:lnTo>
                    <a:lnTo>
                      <a:pt x="140" y="108"/>
                    </a:lnTo>
                    <a:lnTo>
                      <a:pt x="141" y="110"/>
                    </a:lnTo>
                    <a:lnTo>
                      <a:pt x="142" y="111"/>
                    </a:lnTo>
                    <a:lnTo>
                      <a:pt x="143" y="112"/>
                    </a:lnTo>
                    <a:lnTo>
                      <a:pt x="145" y="113"/>
                    </a:lnTo>
                    <a:lnTo>
                      <a:pt x="146" y="115"/>
                    </a:lnTo>
                    <a:lnTo>
                      <a:pt x="148" y="115"/>
                    </a:lnTo>
                    <a:lnTo>
                      <a:pt x="150" y="116"/>
                    </a:lnTo>
                    <a:lnTo>
                      <a:pt x="152" y="117"/>
                    </a:lnTo>
                    <a:lnTo>
                      <a:pt x="154" y="117"/>
                    </a:lnTo>
                    <a:lnTo>
                      <a:pt x="156" y="118"/>
                    </a:lnTo>
                    <a:lnTo>
                      <a:pt x="158" y="120"/>
                    </a:lnTo>
                    <a:lnTo>
                      <a:pt x="159" y="121"/>
                    </a:lnTo>
                    <a:lnTo>
                      <a:pt x="160" y="123"/>
                    </a:lnTo>
                    <a:lnTo>
                      <a:pt x="160" y="124"/>
                    </a:lnTo>
                    <a:lnTo>
                      <a:pt x="161" y="125"/>
                    </a:lnTo>
                    <a:lnTo>
                      <a:pt x="163" y="126"/>
                    </a:lnTo>
                    <a:lnTo>
                      <a:pt x="164" y="127"/>
                    </a:lnTo>
                    <a:lnTo>
                      <a:pt x="165" y="128"/>
                    </a:lnTo>
                    <a:lnTo>
                      <a:pt x="166" y="128"/>
                    </a:lnTo>
                    <a:lnTo>
                      <a:pt x="167" y="129"/>
                    </a:lnTo>
                    <a:lnTo>
                      <a:pt x="169" y="129"/>
                    </a:lnTo>
                    <a:lnTo>
                      <a:pt x="170" y="129"/>
                    </a:lnTo>
                    <a:lnTo>
                      <a:pt x="172" y="128"/>
                    </a:lnTo>
                    <a:lnTo>
                      <a:pt x="173" y="128"/>
                    </a:lnTo>
                    <a:lnTo>
                      <a:pt x="174" y="127"/>
                    </a:lnTo>
                    <a:lnTo>
                      <a:pt x="175" y="126"/>
                    </a:lnTo>
                    <a:lnTo>
                      <a:pt x="177" y="126"/>
                    </a:lnTo>
                    <a:lnTo>
                      <a:pt x="178" y="125"/>
                    </a:lnTo>
                    <a:lnTo>
                      <a:pt x="180" y="123"/>
                    </a:lnTo>
                    <a:lnTo>
                      <a:pt x="182" y="120"/>
                    </a:lnTo>
                    <a:lnTo>
                      <a:pt x="184" y="118"/>
                    </a:lnTo>
                    <a:lnTo>
                      <a:pt x="186" y="116"/>
                    </a:lnTo>
                    <a:lnTo>
                      <a:pt x="188" y="114"/>
                    </a:lnTo>
                    <a:lnTo>
                      <a:pt x="190" y="113"/>
                    </a:lnTo>
                    <a:lnTo>
                      <a:pt x="192" y="111"/>
                    </a:lnTo>
                    <a:lnTo>
                      <a:pt x="195" y="110"/>
                    </a:lnTo>
                    <a:lnTo>
                      <a:pt x="196" y="109"/>
                    </a:lnTo>
                    <a:lnTo>
                      <a:pt x="198" y="109"/>
                    </a:lnTo>
                    <a:lnTo>
                      <a:pt x="200" y="109"/>
                    </a:lnTo>
                    <a:lnTo>
                      <a:pt x="201" y="108"/>
                    </a:lnTo>
                    <a:lnTo>
                      <a:pt x="203" y="108"/>
                    </a:lnTo>
                    <a:lnTo>
                      <a:pt x="205" y="108"/>
                    </a:lnTo>
                    <a:lnTo>
                      <a:pt x="206" y="108"/>
                    </a:lnTo>
                    <a:lnTo>
                      <a:pt x="208" y="108"/>
                    </a:lnTo>
                    <a:lnTo>
                      <a:pt x="208" y="103"/>
                    </a:lnTo>
                    <a:lnTo>
                      <a:pt x="206" y="103"/>
                    </a:lnTo>
                    <a:lnTo>
                      <a:pt x="203" y="103"/>
                    </a:lnTo>
                    <a:lnTo>
                      <a:pt x="200" y="103"/>
                    </a:lnTo>
                    <a:lnTo>
                      <a:pt x="198" y="103"/>
                    </a:lnTo>
                    <a:lnTo>
                      <a:pt x="195" y="102"/>
                    </a:lnTo>
                    <a:lnTo>
                      <a:pt x="193" y="102"/>
                    </a:lnTo>
                    <a:lnTo>
                      <a:pt x="190" y="102"/>
                    </a:lnTo>
                    <a:lnTo>
                      <a:pt x="188" y="102"/>
                    </a:lnTo>
                    <a:lnTo>
                      <a:pt x="185" y="101"/>
                    </a:lnTo>
                    <a:lnTo>
                      <a:pt x="183" y="101"/>
                    </a:lnTo>
                    <a:lnTo>
                      <a:pt x="180" y="100"/>
                    </a:lnTo>
                    <a:lnTo>
                      <a:pt x="178" y="100"/>
                    </a:lnTo>
                    <a:lnTo>
                      <a:pt x="175" y="100"/>
                    </a:lnTo>
                    <a:lnTo>
                      <a:pt x="173" y="99"/>
                    </a:lnTo>
                    <a:lnTo>
                      <a:pt x="170" y="99"/>
                    </a:lnTo>
                    <a:lnTo>
                      <a:pt x="168" y="99"/>
                    </a:lnTo>
                    <a:lnTo>
                      <a:pt x="165" y="98"/>
                    </a:lnTo>
                    <a:lnTo>
                      <a:pt x="162" y="98"/>
                    </a:lnTo>
                    <a:lnTo>
                      <a:pt x="160" y="98"/>
                    </a:lnTo>
                    <a:lnTo>
                      <a:pt x="157" y="97"/>
                    </a:lnTo>
                    <a:lnTo>
                      <a:pt x="155" y="97"/>
                    </a:lnTo>
                    <a:lnTo>
                      <a:pt x="152" y="97"/>
                    </a:lnTo>
                    <a:lnTo>
                      <a:pt x="149" y="96"/>
                    </a:lnTo>
                    <a:lnTo>
                      <a:pt x="147" y="96"/>
                    </a:lnTo>
                    <a:lnTo>
                      <a:pt x="144" y="95"/>
                    </a:lnTo>
                    <a:lnTo>
                      <a:pt x="142" y="95"/>
                    </a:lnTo>
                    <a:lnTo>
                      <a:pt x="139" y="94"/>
                    </a:lnTo>
                    <a:lnTo>
                      <a:pt x="137" y="94"/>
                    </a:lnTo>
                    <a:lnTo>
                      <a:pt x="134" y="93"/>
                    </a:lnTo>
                    <a:lnTo>
                      <a:pt x="132" y="93"/>
                    </a:lnTo>
                    <a:lnTo>
                      <a:pt x="129" y="93"/>
                    </a:lnTo>
                    <a:lnTo>
                      <a:pt x="126" y="92"/>
                    </a:lnTo>
                    <a:lnTo>
                      <a:pt x="124" y="91"/>
                    </a:lnTo>
                    <a:lnTo>
                      <a:pt x="121" y="90"/>
                    </a:lnTo>
                    <a:lnTo>
                      <a:pt x="118" y="89"/>
                    </a:lnTo>
                    <a:lnTo>
                      <a:pt x="115" y="88"/>
                    </a:lnTo>
                    <a:lnTo>
                      <a:pt x="113" y="87"/>
                    </a:lnTo>
                    <a:lnTo>
                      <a:pt x="110" y="86"/>
                    </a:lnTo>
                    <a:lnTo>
                      <a:pt x="107" y="86"/>
                    </a:lnTo>
                    <a:lnTo>
                      <a:pt x="104" y="85"/>
                    </a:lnTo>
                    <a:lnTo>
                      <a:pt x="101" y="84"/>
                    </a:lnTo>
                    <a:lnTo>
                      <a:pt x="99" y="83"/>
                    </a:lnTo>
                    <a:lnTo>
                      <a:pt x="96" y="82"/>
                    </a:lnTo>
                    <a:lnTo>
                      <a:pt x="93" y="81"/>
                    </a:lnTo>
                    <a:lnTo>
                      <a:pt x="90" y="81"/>
                    </a:lnTo>
                    <a:lnTo>
                      <a:pt x="87" y="80"/>
                    </a:lnTo>
                    <a:lnTo>
                      <a:pt x="84" y="80"/>
                    </a:lnTo>
                    <a:lnTo>
                      <a:pt x="81" y="79"/>
                    </a:lnTo>
                    <a:lnTo>
                      <a:pt x="78" y="78"/>
                    </a:lnTo>
                    <a:lnTo>
                      <a:pt x="75" y="78"/>
                    </a:lnTo>
                    <a:lnTo>
                      <a:pt x="72" y="78"/>
                    </a:lnTo>
                    <a:lnTo>
                      <a:pt x="69" y="78"/>
                    </a:lnTo>
                    <a:lnTo>
                      <a:pt x="66" y="78"/>
                    </a:lnTo>
                    <a:lnTo>
                      <a:pt x="63" y="78"/>
                    </a:lnTo>
                    <a:lnTo>
                      <a:pt x="60" y="78"/>
                    </a:lnTo>
                    <a:lnTo>
                      <a:pt x="57" y="77"/>
                    </a:lnTo>
                    <a:lnTo>
                      <a:pt x="59" y="77"/>
                    </a:lnTo>
                    <a:lnTo>
                      <a:pt x="62" y="77"/>
                    </a:lnTo>
                    <a:lnTo>
                      <a:pt x="65" y="76"/>
                    </a:lnTo>
                    <a:lnTo>
                      <a:pt x="67" y="76"/>
                    </a:lnTo>
                    <a:lnTo>
                      <a:pt x="70" y="75"/>
                    </a:lnTo>
                    <a:lnTo>
                      <a:pt x="72" y="75"/>
                    </a:lnTo>
                    <a:lnTo>
                      <a:pt x="75" y="75"/>
                    </a:lnTo>
                    <a:lnTo>
                      <a:pt x="78" y="75"/>
                    </a:lnTo>
                    <a:lnTo>
                      <a:pt x="86" y="76"/>
                    </a:lnTo>
                    <a:lnTo>
                      <a:pt x="84" y="75"/>
                    </a:lnTo>
                    <a:lnTo>
                      <a:pt x="82" y="75"/>
                    </a:lnTo>
                    <a:lnTo>
                      <a:pt x="80" y="75"/>
                    </a:lnTo>
                    <a:lnTo>
                      <a:pt x="77" y="74"/>
                    </a:lnTo>
                    <a:lnTo>
                      <a:pt x="75" y="74"/>
                    </a:lnTo>
                    <a:lnTo>
                      <a:pt x="72" y="74"/>
                    </a:lnTo>
                    <a:lnTo>
                      <a:pt x="70" y="74"/>
                    </a:lnTo>
                    <a:lnTo>
                      <a:pt x="68" y="74"/>
                    </a:lnTo>
                    <a:lnTo>
                      <a:pt x="65" y="74"/>
                    </a:lnTo>
                    <a:lnTo>
                      <a:pt x="62" y="74"/>
                    </a:lnTo>
                    <a:lnTo>
                      <a:pt x="59" y="74"/>
                    </a:lnTo>
                    <a:lnTo>
                      <a:pt x="57" y="75"/>
                    </a:lnTo>
                    <a:lnTo>
                      <a:pt x="54" y="75"/>
                    </a:lnTo>
                    <a:lnTo>
                      <a:pt x="51" y="75"/>
                    </a:lnTo>
                    <a:lnTo>
                      <a:pt x="48" y="74"/>
                    </a:lnTo>
                    <a:lnTo>
                      <a:pt x="45" y="74"/>
                    </a:lnTo>
                    <a:lnTo>
                      <a:pt x="48" y="74"/>
                    </a:lnTo>
                    <a:lnTo>
                      <a:pt x="50" y="73"/>
                    </a:lnTo>
                    <a:lnTo>
                      <a:pt x="53" y="73"/>
                    </a:lnTo>
                    <a:lnTo>
                      <a:pt x="55" y="73"/>
                    </a:lnTo>
                    <a:lnTo>
                      <a:pt x="57" y="73"/>
                    </a:lnTo>
                    <a:lnTo>
                      <a:pt x="60" y="73"/>
                    </a:lnTo>
                    <a:lnTo>
                      <a:pt x="62" y="73"/>
                    </a:lnTo>
                    <a:lnTo>
                      <a:pt x="65" y="73"/>
                    </a:lnTo>
                    <a:lnTo>
                      <a:pt x="63" y="72"/>
                    </a:lnTo>
                    <a:lnTo>
                      <a:pt x="61" y="72"/>
                    </a:lnTo>
                    <a:lnTo>
                      <a:pt x="59" y="72"/>
                    </a:lnTo>
                    <a:lnTo>
                      <a:pt x="56" y="71"/>
                    </a:lnTo>
                    <a:lnTo>
                      <a:pt x="54" y="71"/>
                    </a:lnTo>
                    <a:lnTo>
                      <a:pt x="52" y="71"/>
                    </a:lnTo>
                    <a:lnTo>
                      <a:pt x="50" y="71"/>
                    </a:lnTo>
                    <a:lnTo>
                      <a:pt x="47" y="71"/>
                    </a:lnTo>
                    <a:lnTo>
                      <a:pt x="49" y="71"/>
                    </a:lnTo>
                    <a:lnTo>
                      <a:pt x="51" y="71"/>
                    </a:lnTo>
                    <a:lnTo>
                      <a:pt x="53" y="71"/>
                    </a:lnTo>
                    <a:lnTo>
                      <a:pt x="55" y="70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1" y="70"/>
                    </a:lnTo>
                    <a:lnTo>
                      <a:pt x="63" y="70"/>
                    </a:lnTo>
                    <a:lnTo>
                      <a:pt x="63" y="69"/>
                    </a:lnTo>
                    <a:lnTo>
                      <a:pt x="64" y="69"/>
                    </a:lnTo>
                    <a:lnTo>
                      <a:pt x="62" y="69"/>
                    </a:lnTo>
                    <a:lnTo>
                      <a:pt x="61" y="69"/>
                    </a:lnTo>
                    <a:lnTo>
                      <a:pt x="59" y="69"/>
                    </a:lnTo>
                    <a:lnTo>
                      <a:pt x="58" y="69"/>
                    </a:lnTo>
                    <a:lnTo>
                      <a:pt x="56" y="69"/>
                    </a:lnTo>
                    <a:lnTo>
                      <a:pt x="55" y="69"/>
                    </a:lnTo>
                    <a:lnTo>
                      <a:pt x="54" y="69"/>
                    </a:lnTo>
                    <a:lnTo>
                      <a:pt x="52" y="69"/>
                    </a:lnTo>
                    <a:lnTo>
                      <a:pt x="55" y="68"/>
                    </a:lnTo>
                    <a:lnTo>
                      <a:pt x="57" y="68"/>
                    </a:lnTo>
                    <a:lnTo>
                      <a:pt x="60" y="67"/>
                    </a:lnTo>
                    <a:lnTo>
                      <a:pt x="63" y="67"/>
                    </a:lnTo>
                    <a:lnTo>
                      <a:pt x="66" y="67"/>
                    </a:lnTo>
                    <a:lnTo>
                      <a:pt x="68" y="67"/>
                    </a:lnTo>
                    <a:lnTo>
                      <a:pt x="71" y="67"/>
                    </a:lnTo>
                    <a:lnTo>
                      <a:pt x="74" y="67"/>
                    </a:lnTo>
                    <a:lnTo>
                      <a:pt x="77" y="67"/>
                    </a:lnTo>
                    <a:lnTo>
                      <a:pt x="79" y="66"/>
                    </a:lnTo>
                    <a:lnTo>
                      <a:pt x="82" y="66"/>
                    </a:lnTo>
                    <a:lnTo>
                      <a:pt x="85" y="66"/>
                    </a:lnTo>
                    <a:lnTo>
                      <a:pt x="87" y="65"/>
                    </a:lnTo>
                    <a:lnTo>
                      <a:pt x="90" y="64"/>
                    </a:lnTo>
                    <a:lnTo>
                      <a:pt x="93" y="64"/>
                    </a:lnTo>
                    <a:lnTo>
                      <a:pt x="95" y="63"/>
                    </a:lnTo>
                    <a:lnTo>
                      <a:pt x="96" y="64"/>
                    </a:lnTo>
                    <a:lnTo>
                      <a:pt x="96" y="65"/>
                    </a:lnTo>
                    <a:lnTo>
                      <a:pt x="97" y="65"/>
                    </a:lnTo>
                    <a:lnTo>
                      <a:pt x="98" y="65"/>
                    </a:lnTo>
                    <a:lnTo>
                      <a:pt x="98" y="64"/>
                    </a:lnTo>
                    <a:lnTo>
                      <a:pt x="98" y="63"/>
                    </a:lnTo>
                    <a:lnTo>
                      <a:pt x="99" y="62"/>
                    </a:lnTo>
                    <a:lnTo>
                      <a:pt x="100" y="62"/>
                    </a:lnTo>
                    <a:lnTo>
                      <a:pt x="101" y="62"/>
                    </a:lnTo>
                    <a:lnTo>
                      <a:pt x="103" y="62"/>
                    </a:lnTo>
                    <a:lnTo>
                      <a:pt x="103" y="61"/>
                    </a:lnTo>
                    <a:lnTo>
                      <a:pt x="104" y="61"/>
                    </a:lnTo>
                    <a:lnTo>
                      <a:pt x="105" y="61"/>
                    </a:lnTo>
                    <a:lnTo>
                      <a:pt x="106" y="60"/>
                    </a:lnTo>
                    <a:lnTo>
                      <a:pt x="106" y="61"/>
                    </a:lnTo>
                    <a:lnTo>
                      <a:pt x="105" y="62"/>
                    </a:lnTo>
                    <a:lnTo>
                      <a:pt x="104" y="63"/>
                    </a:lnTo>
                    <a:lnTo>
                      <a:pt x="103" y="64"/>
                    </a:lnTo>
                    <a:lnTo>
                      <a:pt x="103" y="65"/>
                    </a:lnTo>
                    <a:lnTo>
                      <a:pt x="102" y="66"/>
                    </a:lnTo>
                    <a:lnTo>
                      <a:pt x="103" y="67"/>
                    </a:lnTo>
                    <a:lnTo>
                      <a:pt x="104" y="68"/>
                    </a:lnTo>
                    <a:lnTo>
                      <a:pt x="105" y="68"/>
                    </a:lnTo>
                    <a:lnTo>
                      <a:pt x="106" y="67"/>
                    </a:lnTo>
                    <a:lnTo>
                      <a:pt x="107" y="67"/>
                    </a:lnTo>
                    <a:lnTo>
                      <a:pt x="107" y="66"/>
                    </a:lnTo>
                    <a:lnTo>
                      <a:pt x="108" y="64"/>
                    </a:lnTo>
                    <a:lnTo>
                      <a:pt x="108" y="63"/>
                    </a:lnTo>
                    <a:lnTo>
                      <a:pt x="108" y="62"/>
                    </a:lnTo>
                    <a:lnTo>
                      <a:pt x="110" y="61"/>
                    </a:lnTo>
                    <a:lnTo>
                      <a:pt x="110" y="60"/>
                    </a:lnTo>
                    <a:lnTo>
                      <a:pt x="110" y="59"/>
                    </a:lnTo>
                    <a:lnTo>
                      <a:pt x="112" y="59"/>
                    </a:lnTo>
                    <a:lnTo>
                      <a:pt x="111" y="60"/>
                    </a:lnTo>
                    <a:lnTo>
                      <a:pt x="110" y="62"/>
                    </a:lnTo>
                    <a:lnTo>
                      <a:pt x="110" y="64"/>
                    </a:lnTo>
                    <a:lnTo>
                      <a:pt x="110" y="66"/>
                    </a:lnTo>
                    <a:lnTo>
                      <a:pt x="111" y="66"/>
                    </a:lnTo>
                    <a:lnTo>
                      <a:pt x="112" y="65"/>
                    </a:lnTo>
                    <a:lnTo>
                      <a:pt x="113" y="65"/>
                    </a:lnTo>
                    <a:lnTo>
                      <a:pt x="113" y="64"/>
                    </a:lnTo>
                    <a:lnTo>
                      <a:pt x="114" y="63"/>
                    </a:lnTo>
                    <a:lnTo>
                      <a:pt x="114" y="62"/>
                    </a:lnTo>
                    <a:lnTo>
                      <a:pt x="114" y="61"/>
                    </a:lnTo>
                    <a:lnTo>
                      <a:pt x="114" y="60"/>
                    </a:lnTo>
                    <a:lnTo>
                      <a:pt x="114" y="59"/>
                    </a:lnTo>
                    <a:lnTo>
                      <a:pt x="115" y="58"/>
                    </a:lnTo>
                    <a:lnTo>
                      <a:pt x="116" y="58"/>
                    </a:lnTo>
                    <a:lnTo>
                      <a:pt x="117" y="58"/>
                    </a:lnTo>
                    <a:lnTo>
                      <a:pt x="119" y="57"/>
                    </a:lnTo>
                    <a:lnTo>
                      <a:pt x="119" y="58"/>
                    </a:lnTo>
                    <a:lnTo>
                      <a:pt x="118" y="58"/>
                    </a:lnTo>
                    <a:lnTo>
                      <a:pt x="118" y="59"/>
                    </a:lnTo>
                    <a:lnTo>
                      <a:pt x="119" y="59"/>
                    </a:lnTo>
                    <a:lnTo>
                      <a:pt x="120" y="59"/>
                    </a:lnTo>
                    <a:lnTo>
                      <a:pt x="120" y="60"/>
                    </a:lnTo>
                    <a:lnTo>
                      <a:pt x="120" y="61"/>
                    </a:lnTo>
                    <a:lnTo>
                      <a:pt x="119" y="62"/>
                    </a:lnTo>
                    <a:lnTo>
                      <a:pt x="119" y="63"/>
                    </a:lnTo>
                    <a:lnTo>
                      <a:pt x="120" y="64"/>
                    </a:lnTo>
                    <a:lnTo>
                      <a:pt x="120" y="65"/>
                    </a:lnTo>
                    <a:lnTo>
                      <a:pt x="121" y="65"/>
                    </a:lnTo>
                    <a:lnTo>
                      <a:pt x="122" y="65"/>
                    </a:lnTo>
                    <a:lnTo>
                      <a:pt x="122" y="64"/>
                    </a:lnTo>
                    <a:lnTo>
                      <a:pt x="122" y="63"/>
                    </a:lnTo>
                    <a:lnTo>
                      <a:pt x="123" y="62"/>
                    </a:lnTo>
                    <a:lnTo>
                      <a:pt x="124" y="62"/>
                    </a:lnTo>
                    <a:lnTo>
                      <a:pt x="125" y="61"/>
                    </a:lnTo>
                    <a:lnTo>
                      <a:pt x="125" y="60"/>
                    </a:lnTo>
                    <a:lnTo>
                      <a:pt x="125" y="59"/>
                    </a:lnTo>
                    <a:lnTo>
                      <a:pt x="124" y="58"/>
                    </a:lnTo>
                    <a:lnTo>
                      <a:pt x="123" y="58"/>
                    </a:lnTo>
                    <a:lnTo>
                      <a:pt x="122" y="58"/>
                    </a:lnTo>
                    <a:lnTo>
                      <a:pt x="121" y="58"/>
                    </a:lnTo>
                    <a:lnTo>
                      <a:pt x="121" y="59"/>
                    </a:lnTo>
                    <a:lnTo>
                      <a:pt x="121" y="58"/>
                    </a:lnTo>
                    <a:lnTo>
                      <a:pt x="120" y="58"/>
                    </a:lnTo>
                    <a:lnTo>
                      <a:pt x="120" y="57"/>
                    </a:lnTo>
                    <a:lnTo>
                      <a:pt x="121" y="57"/>
                    </a:lnTo>
                    <a:lnTo>
                      <a:pt x="122" y="57"/>
                    </a:lnTo>
                    <a:lnTo>
                      <a:pt x="123" y="56"/>
                    </a:lnTo>
                    <a:lnTo>
                      <a:pt x="124" y="56"/>
                    </a:lnTo>
                    <a:lnTo>
                      <a:pt x="126" y="56"/>
                    </a:lnTo>
                    <a:lnTo>
                      <a:pt x="127" y="55"/>
                    </a:lnTo>
                    <a:lnTo>
                      <a:pt x="128" y="55"/>
                    </a:lnTo>
                    <a:lnTo>
                      <a:pt x="129" y="55"/>
                    </a:lnTo>
                    <a:lnTo>
                      <a:pt x="128" y="55"/>
                    </a:lnTo>
                    <a:lnTo>
                      <a:pt x="127" y="56"/>
                    </a:lnTo>
                    <a:lnTo>
                      <a:pt x="128" y="57"/>
                    </a:lnTo>
                    <a:lnTo>
                      <a:pt x="128" y="58"/>
                    </a:lnTo>
                    <a:lnTo>
                      <a:pt x="127" y="59"/>
                    </a:lnTo>
                    <a:lnTo>
                      <a:pt x="127" y="60"/>
                    </a:lnTo>
                    <a:lnTo>
                      <a:pt x="127" y="61"/>
                    </a:lnTo>
                    <a:lnTo>
                      <a:pt x="127" y="62"/>
                    </a:lnTo>
                    <a:lnTo>
                      <a:pt x="127" y="63"/>
                    </a:lnTo>
                    <a:lnTo>
                      <a:pt x="128" y="64"/>
                    </a:lnTo>
                    <a:lnTo>
                      <a:pt x="129" y="64"/>
                    </a:lnTo>
                    <a:lnTo>
                      <a:pt x="129" y="63"/>
                    </a:lnTo>
                    <a:lnTo>
                      <a:pt x="130" y="63"/>
                    </a:lnTo>
                    <a:lnTo>
                      <a:pt x="131" y="54"/>
                    </a:lnTo>
                    <a:lnTo>
                      <a:pt x="134" y="54"/>
                    </a:lnTo>
                    <a:lnTo>
                      <a:pt x="133" y="55"/>
                    </a:lnTo>
                    <a:lnTo>
                      <a:pt x="133" y="56"/>
                    </a:lnTo>
                    <a:lnTo>
                      <a:pt x="132" y="57"/>
                    </a:lnTo>
                    <a:lnTo>
                      <a:pt x="132" y="59"/>
                    </a:lnTo>
                    <a:lnTo>
                      <a:pt x="132" y="62"/>
                    </a:lnTo>
                    <a:lnTo>
                      <a:pt x="132" y="64"/>
                    </a:lnTo>
                    <a:lnTo>
                      <a:pt x="133" y="66"/>
                    </a:lnTo>
                    <a:lnTo>
                      <a:pt x="134" y="65"/>
                    </a:lnTo>
                    <a:lnTo>
                      <a:pt x="135" y="65"/>
                    </a:lnTo>
                    <a:lnTo>
                      <a:pt x="135" y="64"/>
                    </a:lnTo>
                    <a:lnTo>
                      <a:pt x="136" y="64"/>
                    </a:lnTo>
                    <a:lnTo>
                      <a:pt x="136" y="62"/>
                    </a:lnTo>
                    <a:lnTo>
                      <a:pt x="135" y="61"/>
                    </a:lnTo>
                    <a:lnTo>
                      <a:pt x="135" y="60"/>
                    </a:lnTo>
                    <a:lnTo>
                      <a:pt x="134" y="58"/>
                    </a:lnTo>
                    <a:lnTo>
                      <a:pt x="134" y="57"/>
                    </a:lnTo>
                    <a:lnTo>
                      <a:pt x="135" y="56"/>
                    </a:lnTo>
                    <a:lnTo>
                      <a:pt x="137" y="55"/>
                    </a:lnTo>
                    <a:lnTo>
                      <a:pt x="137" y="53"/>
                    </a:lnTo>
                    <a:lnTo>
                      <a:pt x="140" y="52"/>
                    </a:lnTo>
                    <a:lnTo>
                      <a:pt x="138" y="55"/>
                    </a:lnTo>
                    <a:lnTo>
                      <a:pt x="138" y="57"/>
                    </a:lnTo>
                    <a:lnTo>
                      <a:pt x="138" y="59"/>
                    </a:lnTo>
                    <a:lnTo>
                      <a:pt x="138" y="61"/>
                    </a:lnTo>
                    <a:lnTo>
                      <a:pt x="140" y="63"/>
                    </a:lnTo>
                    <a:lnTo>
                      <a:pt x="141" y="62"/>
                    </a:lnTo>
                    <a:lnTo>
                      <a:pt x="141" y="61"/>
                    </a:lnTo>
                    <a:lnTo>
                      <a:pt x="141" y="59"/>
                    </a:lnTo>
                    <a:lnTo>
                      <a:pt x="141" y="58"/>
                    </a:lnTo>
                    <a:lnTo>
                      <a:pt x="142" y="58"/>
                    </a:lnTo>
                    <a:lnTo>
                      <a:pt x="142" y="57"/>
                    </a:lnTo>
                    <a:lnTo>
                      <a:pt x="143" y="56"/>
                    </a:lnTo>
                    <a:lnTo>
                      <a:pt x="143" y="55"/>
                    </a:lnTo>
                    <a:lnTo>
                      <a:pt x="144" y="55"/>
                    </a:lnTo>
                    <a:lnTo>
                      <a:pt x="143" y="54"/>
                    </a:lnTo>
                    <a:lnTo>
                      <a:pt x="143" y="53"/>
                    </a:lnTo>
                    <a:lnTo>
                      <a:pt x="142" y="52"/>
                    </a:lnTo>
                    <a:lnTo>
                      <a:pt x="143" y="51"/>
                    </a:lnTo>
                    <a:lnTo>
                      <a:pt x="144" y="51"/>
                    </a:lnTo>
                    <a:lnTo>
                      <a:pt x="145" y="51"/>
                    </a:lnTo>
                    <a:lnTo>
                      <a:pt x="146" y="50"/>
                    </a:lnTo>
                    <a:lnTo>
                      <a:pt x="147" y="51"/>
                    </a:lnTo>
                    <a:lnTo>
                      <a:pt x="148" y="51"/>
                    </a:lnTo>
                    <a:lnTo>
                      <a:pt x="149" y="50"/>
                    </a:lnTo>
                    <a:lnTo>
                      <a:pt x="149" y="49"/>
                    </a:lnTo>
                    <a:lnTo>
                      <a:pt x="150" y="49"/>
                    </a:lnTo>
                    <a:lnTo>
                      <a:pt x="150" y="50"/>
                    </a:lnTo>
                    <a:lnTo>
                      <a:pt x="151" y="51"/>
                    </a:lnTo>
                    <a:lnTo>
                      <a:pt x="151" y="52"/>
                    </a:lnTo>
                    <a:lnTo>
                      <a:pt x="150" y="52"/>
                    </a:lnTo>
                    <a:lnTo>
                      <a:pt x="150" y="53"/>
                    </a:lnTo>
                    <a:lnTo>
                      <a:pt x="148" y="51"/>
                    </a:lnTo>
                    <a:lnTo>
                      <a:pt x="148" y="52"/>
                    </a:lnTo>
                    <a:lnTo>
                      <a:pt x="148" y="53"/>
                    </a:lnTo>
                    <a:lnTo>
                      <a:pt x="147" y="55"/>
                    </a:lnTo>
                    <a:lnTo>
                      <a:pt x="146" y="56"/>
                    </a:lnTo>
                    <a:lnTo>
                      <a:pt x="145" y="58"/>
                    </a:lnTo>
                    <a:lnTo>
                      <a:pt x="145" y="59"/>
                    </a:lnTo>
                    <a:lnTo>
                      <a:pt x="146" y="60"/>
                    </a:lnTo>
                    <a:lnTo>
                      <a:pt x="147" y="59"/>
                    </a:lnTo>
                    <a:lnTo>
                      <a:pt x="148" y="58"/>
                    </a:lnTo>
                    <a:lnTo>
                      <a:pt x="149" y="57"/>
                    </a:lnTo>
                    <a:lnTo>
                      <a:pt x="150" y="55"/>
                    </a:lnTo>
                    <a:lnTo>
                      <a:pt x="152" y="55"/>
                    </a:lnTo>
                    <a:lnTo>
                      <a:pt x="153" y="55"/>
                    </a:lnTo>
                    <a:lnTo>
                      <a:pt x="154" y="54"/>
                    </a:lnTo>
                    <a:lnTo>
                      <a:pt x="155" y="53"/>
                    </a:lnTo>
                    <a:lnTo>
                      <a:pt x="156" y="51"/>
                    </a:lnTo>
                    <a:lnTo>
                      <a:pt x="156" y="49"/>
                    </a:lnTo>
                    <a:lnTo>
                      <a:pt x="157" y="47"/>
                    </a:lnTo>
                    <a:lnTo>
                      <a:pt x="159" y="47"/>
                    </a:lnTo>
                    <a:lnTo>
                      <a:pt x="159" y="48"/>
                    </a:lnTo>
                    <a:lnTo>
                      <a:pt x="160" y="49"/>
                    </a:lnTo>
                    <a:lnTo>
                      <a:pt x="160" y="50"/>
                    </a:lnTo>
                    <a:lnTo>
                      <a:pt x="160" y="51"/>
                    </a:lnTo>
                    <a:lnTo>
                      <a:pt x="161" y="51"/>
                    </a:lnTo>
                    <a:lnTo>
                      <a:pt x="162" y="51"/>
                    </a:lnTo>
                    <a:lnTo>
                      <a:pt x="163" y="51"/>
                    </a:lnTo>
                    <a:lnTo>
                      <a:pt x="163" y="49"/>
                    </a:lnTo>
                    <a:lnTo>
                      <a:pt x="164" y="48"/>
                    </a:lnTo>
                    <a:lnTo>
                      <a:pt x="164" y="47"/>
                    </a:lnTo>
                    <a:lnTo>
                      <a:pt x="164" y="46"/>
                    </a:lnTo>
                    <a:lnTo>
                      <a:pt x="165" y="46"/>
                    </a:lnTo>
                    <a:lnTo>
                      <a:pt x="166" y="45"/>
                    </a:lnTo>
                    <a:lnTo>
                      <a:pt x="167" y="45"/>
                    </a:lnTo>
                    <a:lnTo>
                      <a:pt x="167" y="46"/>
                    </a:lnTo>
                    <a:lnTo>
                      <a:pt x="166" y="46"/>
                    </a:lnTo>
                    <a:lnTo>
                      <a:pt x="165" y="47"/>
                    </a:lnTo>
                    <a:lnTo>
                      <a:pt x="166" y="49"/>
                    </a:lnTo>
                    <a:lnTo>
                      <a:pt x="166" y="50"/>
                    </a:lnTo>
                    <a:lnTo>
                      <a:pt x="165" y="52"/>
                    </a:lnTo>
                    <a:lnTo>
                      <a:pt x="166" y="53"/>
                    </a:lnTo>
                    <a:lnTo>
                      <a:pt x="167" y="53"/>
                    </a:lnTo>
                    <a:lnTo>
                      <a:pt x="167" y="52"/>
                    </a:lnTo>
                    <a:lnTo>
                      <a:pt x="166" y="51"/>
                    </a:lnTo>
                    <a:lnTo>
                      <a:pt x="167" y="51"/>
                    </a:lnTo>
                    <a:lnTo>
                      <a:pt x="168" y="51"/>
                    </a:lnTo>
                    <a:lnTo>
                      <a:pt x="169" y="50"/>
                    </a:lnTo>
                    <a:lnTo>
                      <a:pt x="170" y="49"/>
                    </a:lnTo>
                    <a:lnTo>
                      <a:pt x="171" y="50"/>
                    </a:lnTo>
                    <a:lnTo>
                      <a:pt x="171" y="52"/>
                    </a:lnTo>
                    <a:lnTo>
                      <a:pt x="172" y="53"/>
                    </a:lnTo>
                    <a:lnTo>
                      <a:pt x="173" y="53"/>
                    </a:lnTo>
                    <a:lnTo>
                      <a:pt x="173" y="52"/>
                    </a:lnTo>
                    <a:lnTo>
                      <a:pt x="174" y="52"/>
                    </a:lnTo>
                    <a:lnTo>
                      <a:pt x="175" y="47"/>
                    </a:lnTo>
                    <a:lnTo>
                      <a:pt x="174" y="47"/>
                    </a:lnTo>
                    <a:lnTo>
                      <a:pt x="173" y="47"/>
                    </a:lnTo>
                    <a:lnTo>
                      <a:pt x="172" y="47"/>
                    </a:lnTo>
                    <a:lnTo>
                      <a:pt x="171" y="47"/>
                    </a:lnTo>
                    <a:lnTo>
                      <a:pt x="171" y="48"/>
                    </a:lnTo>
                    <a:lnTo>
                      <a:pt x="172" y="47"/>
                    </a:lnTo>
                    <a:lnTo>
                      <a:pt x="172" y="46"/>
                    </a:lnTo>
                    <a:lnTo>
                      <a:pt x="173" y="45"/>
                    </a:lnTo>
                    <a:lnTo>
                      <a:pt x="174" y="44"/>
                    </a:lnTo>
                    <a:lnTo>
                      <a:pt x="175" y="44"/>
                    </a:lnTo>
                    <a:lnTo>
                      <a:pt x="176" y="43"/>
                    </a:lnTo>
                    <a:lnTo>
                      <a:pt x="177" y="43"/>
                    </a:lnTo>
                    <a:lnTo>
                      <a:pt x="179" y="42"/>
                    </a:lnTo>
                    <a:lnTo>
                      <a:pt x="177" y="43"/>
                    </a:lnTo>
                    <a:lnTo>
                      <a:pt x="177" y="45"/>
                    </a:lnTo>
                    <a:lnTo>
                      <a:pt x="176" y="46"/>
                    </a:lnTo>
                    <a:lnTo>
                      <a:pt x="175" y="48"/>
                    </a:lnTo>
                    <a:lnTo>
                      <a:pt x="176" y="49"/>
                    </a:lnTo>
                    <a:lnTo>
                      <a:pt x="176" y="50"/>
                    </a:lnTo>
                    <a:lnTo>
                      <a:pt x="177" y="51"/>
                    </a:lnTo>
                    <a:lnTo>
                      <a:pt x="178" y="51"/>
                    </a:lnTo>
                    <a:lnTo>
                      <a:pt x="178" y="52"/>
                    </a:lnTo>
                    <a:lnTo>
                      <a:pt x="179" y="52"/>
                    </a:lnTo>
                    <a:lnTo>
                      <a:pt x="180" y="51"/>
                    </a:lnTo>
                    <a:lnTo>
                      <a:pt x="181" y="51"/>
                    </a:lnTo>
                    <a:lnTo>
                      <a:pt x="181" y="50"/>
                    </a:lnTo>
                    <a:lnTo>
                      <a:pt x="181" y="49"/>
                    </a:lnTo>
                    <a:lnTo>
                      <a:pt x="182" y="48"/>
                    </a:lnTo>
                    <a:lnTo>
                      <a:pt x="182" y="47"/>
                    </a:lnTo>
                    <a:lnTo>
                      <a:pt x="183" y="47"/>
                    </a:lnTo>
                    <a:lnTo>
                      <a:pt x="183" y="46"/>
                    </a:lnTo>
                    <a:lnTo>
                      <a:pt x="183" y="45"/>
                    </a:lnTo>
                    <a:lnTo>
                      <a:pt x="182" y="44"/>
                    </a:lnTo>
                    <a:lnTo>
                      <a:pt x="182" y="43"/>
                    </a:lnTo>
                    <a:lnTo>
                      <a:pt x="183" y="42"/>
                    </a:lnTo>
                    <a:lnTo>
                      <a:pt x="183" y="43"/>
                    </a:lnTo>
                    <a:lnTo>
                      <a:pt x="183" y="44"/>
                    </a:lnTo>
                    <a:lnTo>
                      <a:pt x="184" y="44"/>
                    </a:lnTo>
                    <a:lnTo>
                      <a:pt x="185" y="44"/>
                    </a:lnTo>
                    <a:lnTo>
                      <a:pt x="186" y="44"/>
                    </a:lnTo>
                    <a:lnTo>
                      <a:pt x="186" y="43"/>
                    </a:lnTo>
                    <a:lnTo>
                      <a:pt x="186" y="42"/>
                    </a:lnTo>
                    <a:lnTo>
                      <a:pt x="185" y="42"/>
                    </a:lnTo>
                    <a:lnTo>
                      <a:pt x="185" y="41"/>
                    </a:lnTo>
                    <a:lnTo>
                      <a:pt x="186" y="41"/>
                    </a:lnTo>
                    <a:lnTo>
                      <a:pt x="187" y="41"/>
                    </a:lnTo>
                    <a:lnTo>
                      <a:pt x="188" y="41"/>
                    </a:lnTo>
                    <a:lnTo>
                      <a:pt x="189" y="42"/>
                    </a:lnTo>
                    <a:lnTo>
                      <a:pt x="190" y="42"/>
                    </a:lnTo>
                    <a:lnTo>
                      <a:pt x="189" y="42"/>
                    </a:lnTo>
                    <a:lnTo>
                      <a:pt x="188" y="42"/>
                    </a:lnTo>
                    <a:lnTo>
                      <a:pt x="187" y="43"/>
                    </a:lnTo>
                    <a:lnTo>
                      <a:pt x="186" y="43"/>
                    </a:lnTo>
                    <a:lnTo>
                      <a:pt x="187" y="45"/>
                    </a:lnTo>
                    <a:lnTo>
                      <a:pt x="188" y="46"/>
                    </a:lnTo>
                    <a:lnTo>
                      <a:pt x="189" y="47"/>
                    </a:lnTo>
                    <a:lnTo>
                      <a:pt x="191" y="47"/>
                    </a:lnTo>
                    <a:lnTo>
                      <a:pt x="192" y="47"/>
                    </a:lnTo>
                    <a:lnTo>
                      <a:pt x="192" y="46"/>
                    </a:lnTo>
                    <a:lnTo>
                      <a:pt x="191" y="45"/>
                    </a:lnTo>
                    <a:lnTo>
                      <a:pt x="192" y="44"/>
                    </a:lnTo>
                    <a:lnTo>
                      <a:pt x="191" y="43"/>
                    </a:lnTo>
                    <a:lnTo>
                      <a:pt x="191" y="42"/>
                    </a:lnTo>
                    <a:lnTo>
                      <a:pt x="192" y="42"/>
                    </a:lnTo>
                    <a:lnTo>
                      <a:pt x="193" y="42"/>
                    </a:lnTo>
                    <a:lnTo>
                      <a:pt x="194" y="42"/>
                    </a:lnTo>
                    <a:lnTo>
                      <a:pt x="194" y="43"/>
                    </a:lnTo>
                    <a:lnTo>
                      <a:pt x="195" y="43"/>
                    </a:lnTo>
                    <a:lnTo>
                      <a:pt x="194" y="44"/>
                    </a:lnTo>
                    <a:lnTo>
                      <a:pt x="193" y="44"/>
                    </a:lnTo>
                    <a:lnTo>
                      <a:pt x="193" y="45"/>
                    </a:lnTo>
                    <a:lnTo>
                      <a:pt x="194" y="46"/>
                    </a:lnTo>
                    <a:lnTo>
                      <a:pt x="194" y="47"/>
                    </a:lnTo>
                    <a:lnTo>
                      <a:pt x="195" y="46"/>
                    </a:lnTo>
                    <a:lnTo>
                      <a:pt x="196" y="46"/>
                    </a:lnTo>
                    <a:lnTo>
                      <a:pt x="197" y="45"/>
                    </a:lnTo>
                    <a:lnTo>
                      <a:pt x="198" y="44"/>
                    </a:lnTo>
                    <a:lnTo>
                      <a:pt x="198" y="43"/>
                    </a:lnTo>
                    <a:lnTo>
                      <a:pt x="198" y="42"/>
                    </a:lnTo>
                    <a:lnTo>
                      <a:pt x="198" y="41"/>
                    </a:lnTo>
                    <a:lnTo>
                      <a:pt x="198" y="40"/>
                    </a:lnTo>
                    <a:lnTo>
                      <a:pt x="199" y="40"/>
                    </a:lnTo>
                    <a:lnTo>
                      <a:pt x="199" y="41"/>
                    </a:lnTo>
                    <a:lnTo>
                      <a:pt x="200" y="42"/>
                    </a:lnTo>
                    <a:lnTo>
                      <a:pt x="200" y="43"/>
                    </a:lnTo>
                    <a:lnTo>
                      <a:pt x="200" y="42"/>
                    </a:lnTo>
                    <a:lnTo>
                      <a:pt x="201" y="42"/>
                    </a:lnTo>
                    <a:lnTo>
                      <a:pt x="201" y="43"/>
                    </a:lnTo>
                    <a:lnTo>
                      <a:pt x="201" y="44"/>
                    </a:lnTo>
                    <a:lnTo>
                      <a:pt x="200" y="44"/>
                    </a:lnTo>
                    <a:lnTo>
                      <a:pt x="201" y="45"/>
                    </a:lnTo>
                    <a:lnTo>
                      <a:pt x="200" y="46"/>
                    </a:lnTo>
                    <a:lnTo>
                      <a:pt x="200" y="47"/>
                    </a:lnTo>
                    <a:lnTo>
                      <a:pt x="200" y="48"/>
                    </a:lnTo>
                    <a:lnTo>
                      <a:pt x="202" y="50"/>
                    </a:lnTo>
                    <a:lnTo>
                      <a:pt x="203" y="49"/>
                    </a:lnTo>
                    <a:lnTo>
                      <a:pt x="204" y="48"/>
                    </a:lnTo>
                    <a:lnTo>
                      <a:pt x="205" y="47"/>
                    </a:lnTo>
                    <a:lnTo>
                      <a:pt x="206" y="46"/>
                    </a:lnTo>
                    <a:lnTo>
                      <a:pt x="206" y="44"/>
                    </a:lnTo>
                    <a:lnTo>
                      <a:pt x="205" y="42"/>
                    </a:lnTo>
                    <a:lnTo>
                      <a:pt x="205" y="41"/>
                    </a:lnTo>
                    <a:lnTo>
                      <a:pt x="206" y="39"/>
                    </a:lnTo>
                    <a:lnTo>
                      <a:pt x="207" y="39"/>
                    </a:lnTo>
                    <a:lnTo>
                      <a:pt x="208" y="39"/>
                    </a:lnTo>
                    <a:lnTo>
                      <a:pt x="209" y="39"/>
                    </a:lnTo>
                    <a:lnTo>
                      <a:pt x="210" y="39"/>
                    </a:lnTo>
                    <a:lnTo>
                      <a:pt x="211" y="39"/>
                    </a:lnTo>
                    <a:lnTo>
                      <a:pt x="212" y="39"/>
                    </a:lnTo>
                    <a:lnTo>
                      <a:pt x="212" y="40"/>
                    </a:lnTo>
                    <a:lnTo>
                      <a:pt x="212" y="41"/>
                    </a:lnTo>
                    <a:lnTo>
                      <a:pt x="212" y="42"/>
                    </a:lnTo>
                    <a:lnTo>
                      <a:pt x="212" y="44"/>
                    </a:lnTo>
                    <a:lnTo>
                      <a:pt x="213" y="45"/>
                    </a:lnTo>
                    <a:lnTo>
                      <a:pt x="214" y="45"/>
                    </a:lnTo>
                    <a:lnTo>
                      <a:pt x="215" y="45"/>
                    </a:lnTo>
                    <a:lnTo>
                      <a:pt x="216" y="45"/>
                    </a:lnTo>
                    <a:lnTo>
                      <a:pt x="217" y="44"/>
                    </a:lnTo>
                    <a:lnTo>
                      <a:pt x="219" y="43"/>
                    </a:lnTo>
                    <a:lnTo>
                      <a:pt x="220" y="43"/>
                    </a:lnTo>
                    <a:lnTo>
                      <a:pt x="221" y="42"/>
                    </a:lnTo>
                    <a:lnTo>
                      <a:pt x="222" y="42"/>
                    </a:lnTo>
                    <a:lnTo>
                      <a:pt x="222" y="41"/>
                    </a:lnTo>
                    <a:lnTo>
                      <a:pt x="222" y="40"/>
                    </a:lnTo>
                    <a:lnTo>
                      <a:pt x="221" y="39"/>
                    </a:lnTo>
                    <a:lnTo>
                      <a:pt x="222" y="39"/>
                    </a:lnTo>
                    <a:lnTo>
                      <a:pt x="223" y="39"/>
                    </a:lnTo>
                    <a:lnTo>
                      <a:pt x="224" y="39"/>
                    </a:lnTo>
                    <a:lnTo>
                      <a:pt x="225" y="40"/>
                    </a:lnTo>
                    <a:lnTo>
                      <a:pt x="226" y="40"/>
                    </a:lnTo>
                    <a:lnTo>
                      <a:pt x="227" y="41"/>
                    </a:lnTo>
                    <a:lnTo>
                      <a:pt x="227" y="43"/>
                    </a:lnTo>
                    <a:lnTo>
                      <a:pt x="228" y="43"/>
                    </a:lnTo>
                    <a:lnTo>
                      <a:pt x="228" y="44"/>
                    </a:lnTo>
                    <a:lnTo>
                      <a:pt x="229" y="44"/>
                    </a:lnTo>
                    <a:lnTo>
                      <a:pt x="230" y="44"/>
                    </a:lnTo>
                    <a:lnTo>
                      <a:pt x="231" y="44"/>
                    </a:lnTo>
                    <a:lnTo>
                      <a:pt x="231" y="43"/>
                    </a:lnTo>
                    <a:lnTo>
                      <a:pt x="232" y="43"/>
                    </a:lnTo>
                    <a:lnTo>
                      <a:pt x="231" y="42"/>
                    </a:lnTo>
                    <a:lnTo>
                      <a:pt x="231" y="41"/>
                    </a:lnTo>
                    <a:lnTo>
                      <a:pt x="230" y="40"/>
                    </a:lnTo>
                    <a:lnTo>
                      <a:pt x="229" y="39"/>
                    </a:lnTo>
                    <a:lnTo>
                      <a:pt x="229" y="38"/>
                    </a:lnTo>
                    <a:lnTo>
                      <a:pt x="233" y="38"/>
                    </a:lnTo>
                    <a:lnTo>
                      <a:pt x="232" y="41"/>
                    </a:lnTo>
                    <a:lnTo>
                      <a:pt x="233" y="43"/>
                    </a:lnTo>
                    <a:lnTo>
                      <a:pt x="234" y="46"/>
                    </a:lnTo>
                    <a:lnTo>
                      <a:pt x="233" y="48"/>
                    </a:lnTo>
                    <a:lnTo>
                      <a:pt x="233" y="49"/>
                    </a:lnTo>
                    <a:lnTo>
                      <a:pt x="234" y="49"/>
                    </a:lnTo>
                    <a:lnTo>
                      <a:pt x="235" y="49"/>
                    </a:lnTo>
                    <a:lnTo>
                      <a:pt x="236" y="48"/>
                    </a:lnTo>
                    <a:lnTo>
                      <a:pt x="236" y="46"/>
                    </a:lnTo>
                    <a:lnTo>
                      <a:pt x="237" y="45"/>
                    </a:lnTo>
                    <a:lnTo>
                      <a:pt x="236" y="44"/>
                    </a:lnTo>
                    <a:lnTo>
                      <a:pt x="236" y="42"/>
                    </a:lnTo>
                    <a:lnTo>
                      <a:pt x="237" y="43"/>
                    </a:lnTo>
                    <a:lnTo>
                      <a:pt x="238" y="44"/>
                    </a:lnTo>
                    <a:lnTo>
                      <a:pt x="239" y="44"/>
                    </a:lnTo>
                    <a:lnTo>
                      <a:pt x="240" y="44"/>
                    </a:lnTo>
                    <a:lnTo>
                      <a:pt x="241" y="43"/>
                    </a:lnTo>
                    <a:lnTo>
                      <a:pt x="242" y="43"/>
                    </a:lnTo>
                    <a:lnTo>
                      <a:pt x="241" y="42"/>
                    </a:lnTo>
                    <a:lnTo>
                      <a:pt x="240" y="41"/>
                    </a:lnTo>
                    <a:lnTo>
                      <a:pt x="240" y="40"/>
                    </a:lnTo>
                    <a:lnTo>
                      <a:pt x="239" y="39"/>
                    </a:lnTo>
                    <a:lnTo>
                      <a:pt x="240" y="39"/>
                    </a:lnTo>
                    <a:lnTo>
                      <a:pt x="242" y="39"/>
                    </a:lnTo>
                    <a:lnTo>
                      <a:pt x="243" y="39"/>
                    </a:lnTo>
                    <a:lnTo>
                      <a:pt x="244" y="39"/>
                    </a:lnTo>
                    <a:lnTo>
                      <a:pt x="243" y="40"/>
                    </a:lnTo>
                    <a:lnTo>
                      <a:pt x="243" y="42"/>
                    </a:lnTo>
                    <a:lnTo>
                      <a:pt x="243" y="43"/>
                    </a:lnTo>
                    <a:lnTo>
                      <a:pt x="244" y="45"/>
                    </a:lnTo>
                    <a:lnTo>
                      <a:pt x="245" y="45"/>
                    </a:lnTo>
                    <a:lnTo>
                      <a:pt x="246" y="44"/>
                    </a:lnTo>
                    <a:lnTo>
                      <a:pt x="247" y="43"/>
                    </a:lnTo>
                    <a:lnTo>
                      <a:pt x="248" y="43"/>
                    </a:lnTo>
                    <a:lnTo>
                      <a:pt x="249" y="42"/>
                    </a:lnTo>
                    <a:lnTo>
                      <a:pt x="249" y="41"/>
                    </a:lnTo>
                    <a:lnTo>
                      <a:pt x="250" y="40"/>
                    </a:lnTo>
                    <a:lnTo>
                      <a:pt x="252" y="40"/>
                    </a:lnTo>
                    <a:lnTo>
                      <a:pt x="252" y="41"/>
                    </a:lnTo>
                    <a:lnTo>
                      <a:pt x="251" y="41"/>
                    </a:lnTo>
                    <a:lnTo>
                      <a:pt x="251" y="42"/>
                    </a:lnTo>
                    <a:lnTo>
                      <a:pt x="251" y="43"/>
                    </a:lnTo>
                    <a:lnTo>
                      <a:pt x="251" y="44"/>
                    </a:lnTo>
                    <a:lnTo>
                      <a:pt x="250" y="45"/>
                    </a:lnTo>
                    <a:lnTo>
                      <a:pt x="250" y="46"/>
                    </a:lnTo>
                    <a:lnTo>
                      <a:pt x="252" y="45"/>
                    </a:lnTo>
                    <a:lnTo>
                      <a:pt x="252" y="46"/>
                    </a:lnTo>
                    <a:lnTo>
                      <a:pt x="252" y="47"/>
                    </a:lnTo>
                    <a:lnTo>
                      <a:pt x="251" y="48"/>
                    </a:lnTo>
                    <a:lnTo>
                      <a:pt x="251" y="49"/>
                    </a:lnTo>
                    <a:lnTo>
                      <a:pt x="252" y="49"/>
                    </a:lnTo>
                    <a:lnTo>
                      <a:pt x="252" y="50"/>
                    </a:lnTo>
                    <a:lnTo>
                      <a:pt x="253" y="51"/>
                    </a:lnTo>
                    <a:lnTo>
                      <a:pt x="254" y="50"/>
                    </a:lnTo>
                    <a:lnTo>
                      <a:pt x="255" y="50"/>
                    </a:lnTo>
                    <a:lnTo>
                      <a:pt x="256" y="49"/>
                    </a:lnTo>
                    <a:lnTo>
                      <a:pt x="257" y="48"/>
                    </a:lnTo>
                    <a:lnTo>
                      <a:pt x="258" y="47"/>
                    </a:lnTo>
                    <a:lnTo>
                      <a:pt x="258" y="46"/>
                    </a:lnTo>
                    <a:lnTo>
                      <a:pt x="258" y="45"/>
                    </a:lnTo>
                    <a:lnTo>
                      <a:pt x="258" y="44"/>
                    </a:lnTo>
                    <a:lnTo>
                      <a:pt x="258" y="43"/>
                    </a:lnTo>
                    <a:lnTo>
                      <a:pt x="258" y="42"/>
                    </a:lnTo>
                    <a:lnTo>
                      <a:pt x="259" y="42"/>
                    </a:lnTo>
                    <a:lnTo>
                      <a:pt x="260" y="42"/>
                    </a:lnTo>
                    <a:lnTo>
                      <a:pt x="261" y="43"/>
                    </a:lnTo>
                    <a:lnTo>
                      <a:pt x="260" y="44"/>
                    </a:lnTo>
                    <a:lnTo>
                      <a:pt x="261" y="44"/>
                    </a:lnTo>
                    <a:lnTo>
                      <a:pt x="261" y="45"/>
                    </a:lnTo>
                    <a:lnTo>
                      <a:pt x="261" y="46"/>
                    </a:lnTo>
                    <a:lnTo>
                      <a:pt x="260" y="46"/>
                    </a:lnTo>
                    <a:lnTo>
                      <a:pt x="259" y="47"/>
                    </a:lnTo>
                    <a:lnTo>
                      <a:pt x="259" y="49"/>
                    </a:lnTo>
                    <a:lnTo>
                      <a:pt x="260" y="49"/>
                    </a:lnTo>
                    <a:lnTo>
                      <a:pt x="261" y="49"/>
                    </a:lnTo>
                    <a:lnTo>
                      <a:pt x="262" y="49"/>
                    </a:lnTo>
                    <a:lnTo>
                      <a:pt x="263" y="49"/>
                    </a:lnTo>
                    <a:lnTo>
                      <a:pt x="264" y="48"/>
                    </a:lnTo>
                    <a:lnTo>
                      <a:pt x="265" y="48"/>
                    </a:lnTo>
                    <a:lnTo>
                      <a:pt x="266" y="48"/>
                    </a:lnTo>
                    <a:lnTo>
                      <a:pt x="267" y="49"/>
                    </a:lnTo>
                    <a:lnTo>
                      <a:pt x="268" y="49"/>
                    </a:lnTo>
                    <a:lnTo>
                      <a:pt x="268" y="48"/>
                    </a:lnTo>
                    <a:lnTo>
                      <a:pt x="269" y="48"/>
                    </a:lnTo>
                    <a:lnTo>
                      <a:pt x="270" y="47"/>
                    </a:lnTo>
                    <a:lnTo>
                      <a:pt x="271" y="47"/>
                    </a:lnTo>
                    <a:lnTo>
                      <a:pt x="272" y="46"/>
                    </a:lnTo>
                    <a:lnTo>
                      <a:pt x="272" y="47"/>
                    </a:lnTo>
                    <a:lnTo>
                      <a:pt x="272" y="48"/>
                    </a:lnTo>
                    <a:lnTo>
                      <a:pt x="271" y="49"/>
                    </a:lnTo>
                    <a:lnTo>
                      <a:pt x="270" y="50"/>
                    </a:lnTo>
                    <a:lnTo>
                      <a:pt x="270" y="51"/>
                    </a:lnTo>
                    <a:lnTo>
                      <a:pt x="270" y="53"/>
                    </a:lnTo>
                    <a:lnTo>
                      <a:pt x="270" y="54"/>
                    </a:lnTo>
                    <a:lnTo>
                      <a:pt x="271" y="54"/>
                    </a:lnTo>
                    <a:lnTo>
                      <a:pt x="272" y="53"/>
                    </a:lnTo>
                    <a:lnTo>
                      <a:pt x="272" y="52"/>
                    </a:lnTo>
                    <a:lnTo>
                      <a:pt x="273" y="51"/>
                    </a:lnTo>
                    <a:lnTo>
                      <a:pt x="274" y="51"/>
                    </a:lnTo>
                    <a:lnTo>
                      <a:pt x="274" y="50"/>
                    </a:lnTo>
                    <a:lnTo>
                      <a:pt x="273" y="49"/>
                    </a:lnTo>
                    <a:lnTo>
                      <a:pt x="273" y="48"/>
                    </a:lnTo>
                    <a:lnTo>
                      <a:pt x="274" y="48"/>
                    </a:lnTo>
                    <a:lnTo>
                      <a:pt x="274" y="47"/>
                    </a:lnTo>
                    <a:lnTo>
                      <a:pt x="273" y="47"/>
                    </a:lnTo>
                    <a:lnTo>
                      <a:pt x="272" y="46"/>
                    </a:lnTo>
                    <a:lnTo>
                      <a:pt x="282" y="50"/>
                    </a:lnTo>
                    <a:lnTo>
                      <a:pt x="282" y="51"/>
                    </a:lnTo>
                    <a:lnTo>
                      <a:pt x="283" y="51"/>
                    </a:lnTo>
                    <a:lnTo>
                      <a:pt x="285" y="51"/>
                    </a:lnTo>
                    <a:lnTo>
                      <a:pt x="286" y="51"/>
                    </a:lnTo>
                    <a:lnTo>
                      <a:pt x="285" y="52"/>
                    </a:lnTo>
                    <a:lnTo>
                      <a:pt x="284" y="53"/>
                    </a:lnTo>
                    <a:lnTo>
                      <a:pt x="284" y="54"/>
                    </a:lnTo>
                    <a:lnTo>
                      <a:pt x="285" y="54"/>
                    </a:lnTo>
                    <a:lnTo>
                      <a:pt x="286" y="54"/>
                    </a:lnTo>
                    <a:lnTo>
                      <a:pt x="287" y="53"/>
                    </a:lnTo>
                    <a:lnTo>
                      <a:pt x="288" y="53"/>
                    </a:lnTo>
                    <a:lnTo>
                      <a:pt x="289" y="53"/>
                    </a:lnTo>
                    <a:lnTo>
                      <a:pt x="290" y="53"/>
                    </a:lnTo>
                    <a:lnTo>
                      <a:pt x="291" y="53"/>
                    </a:lnTo>
                    <a:lnTo>
                      <a:pt x="292" y="54"/>
                    </a:lnTo>
                    <a:lnTo>
                      <a:pt x="293" y="54"/>
                    </a:lnTo>
                    <a:lnTo>
                      <a:pt x="294" y="55"/>
                    </a:lnTo>
                    <a:lnTo>
                      <a:pt x="295" y="55"/>
                    </a:lnTo>
                    <a:lnTo>
                      <a:pt x="294" y="56"/>
                    </a:lnTo>
                    <a:lnTo>
                      <a:pt x="293" y="56"/>
                    </a:lnTo>
                    <a:lnTo>
                      <a:pt x="292" y="57"/>
                    </a:lnTo>
                    <a:lnTo>
                      <a:pt x="291" y="57"/>
                    </a:lnTo>
                    <a:lnTo>
                      <a:pt x="289" y="58"/>
                    </a:lnTo>
                    <a:lnTo>
                      <a:pt x="289" y="59"/>
                    </a:lnTo>
                    <a:lnTo>
                      <a:pt x="287" y="60"/>
                    </a:lnTo>
                    <a:lnTo>
                      <a:pt x="287" y="61"/>
                    </a:lnTo>
                    <a:lnTo>
                      <a:pt x="286" y="62"/>
                    </a:lnTo>
                    <a:lnTo>
                      <a:pt x="286" y="64"/>
                    </a:lnTo>
                    <a:lnTo>
                      <a:pt x="286" y="66"/>
                    </a:lnTo>
                    <a:lnTo>
                      <a:pt x="287" y="68"/>
                    </a:lnTo>
                    <a:lnTo>
                      <a:pt x="287" y="70"/>
                    </a:lnTo>
                    <a:lnTo>
                      <a:pt x="288" y="71"/>
                    </a:lnTo>
                    <a:lnTo>
                      <a:pt x="289" y="72"/>
                    </a:lnTo>
                    <a:lnTo>
                      <a:pt x="291" y="72"/>
                    </a:lnTo>
                    <a:lnTo>
                      <a:pt x="292" y="73"/>
                    </a:lnTo>
                    <a:lnTo>
                      <a:pt x="293" y="73"/>
                    </a:lnTo>
                    <a:lnTo>
                      <a:pt x="295" y="73"/>
                    </a:lnTo>
                    <a:lnTo>
                      <a:pt x="296" y="74"/>
                    </a:lnTo>
                    <a:lnTo>
                      <a:pt x="296" y="75"/>
                    </a:lnTo>
                    <a:lnTo>
                      <a:pt x="295" y="76"/>
                    </a:lnTo>
                    <a:lnTo>
                      <a:pt x="295" y="78"/>
                    </a:lnTo>
                    <a:lnTo>
                      <a:pt x="295" y="80"/>
                    </a:lnTo>
                    <a:lnTo>
                      <a:pt x="296" y="81"/>
                    </a:lnTo>
                    <a:lnTo>
                      <a:pt x="297" y="82"/>
                    </a:lnTo>
                    <a:lnTo>
                      <a:pt x="298" y="84"/>
                    </a:lnTo>
                    <a:lnTo>
                      <a:pt x="299" y="85"/>
                    </a:lnTo>
                    <a:lnTo>
                      <a:pt x="299" y="84"/>
                    </a:lnTo>
                    <a:lnTo>
                      <a:pt x="298" y="83"/>
                    </a:lnTo>
                    <a:lnTo>
                      <a:pt x="298" y="82"/>
                    </a:lnTo>
                    <a:lnTo>
                      <a:pt x="298" y="81"/>
                    </a:lnTo>
                    <a:lnTo>
                      <a:pt x="298" y="79"/>
                    </a:lnTo>
                    <a:lnTo>
                      <a:pt x="298" y="77"/>
                    </a:lnTo>
                    <a:lnTo>
                      <a:pt x="298" y="76"/>
                    </a:lnTo>
                    <a:lnTo>
                      <a:pt x="299" y="74"/>
                    </a:lnTo>
                    <a:lnTo>
                      <a:pt x="301" y="73"/>
                    </a:lnTo>
                    <a:lnTo>
                      <a:pt x="302" y="72"/>
                    </a:lnTo>
                    <a:lnTo>
                      <a:pt x="303" y="72"/>
                    </a:lnTo>
                    <a:lnTo>
                      <a:pt x="305" y="71"/>
                    </a:lnTo>
                    <a:lnTo>
                      <a:pt x="306" y="71"/>
                    </a:lnTo>
                    <a:lnTo>
                      <a:pt x="308" y="71"/>
                    </a:lnTo>
                    <a:lnTo>
                      <a:pt x="309" y="70"/>
                    </a:lnTo>
                    <a:lnTo>
                      <a:pt x="311" y="70"/>
                    </a:lnTo>
                    <a:lnTo>
                      <a:pt x="312" y="70"/>
                    </a:lnTo>
                    <a:lnTo>
                      <a:pt x="313" y="70"/>
                    </a:lnTo>
                    <a:lnTo>
                      <a:pt x="314" y="69"/>
                    </a:lnTo>
                    <a:lnTo>
                      <a:pt x="315" y="69"/>
                    </a:lnTo>
                    <a:lnTo>
                      <a:pt x="314" y="68"/>
                    </a:lnTo>
                    <a:lnTo>
                      <a:pt x="313" y="68"/>
                    </a:lnTo>
                    <a:lnTo>
                      <a:pt x="312" y="68"/>
                    </a:lnTo>
                    <a:lnTo>
                      <a:pt x="311" y="68"/>
                    </a:lnTo>
                    <a:lnTo>
                      <a:pt x="310" y="69"/>
                    </a:lnTo>
                    <a:lnTo>
                      <a:pt x="309" y="69"/>
                    </a:lnTo>
                    <a:lnTo>
                      <a:pt x="308" y="69"/>
                    </a:lnTo>
                    <a:lnTo>
                      <a:pt x="307" y="69"/>
                    </a:lnTo>
                    <a:lnTo>
                      <a:pt x="306" y="69"/>
                    </a:lnTo>
                    <a:lnTo>
                      <a:pt x="305" y="69"/>
                    </a:lnTo>
                    <a:lnTo>
                      <a:pt x="304" y="69"/>
                    </a:lnTo>
                    <a:lnTo>
                      <a:pt x="303" y="69"/>
                    </a:lnTo>
                    <a:lnTo>
                      <a:pt x="304" y="66"/>
                    </a:lnTo>
                    <a:lnTo>
                      <a:pt x="304" y="64"/>
                    </a:lnTo>
                    <a:lnTo>
                      <a:pt x="303" y="61"/>
                    </a:lnTo>
                    <a:lnTo>
                      <a:pt x="302" y="59"/>
                    </a:lnTo>
                    <a:lnTo>
                      <a:pt x="304" y="60"/>
                    </a:lnTo>
                    <a:lnTo>
                      <a:pt x="306" y="60"/>
                    </a:lnTo>
                    <a:lnTo>
                      <a:pt x="308" y="61"/>
                    </a:lnTo>
                    <a:lnTo>
                      <a:pt x="310" y="62"/>
                    </a:lnTo>
                    <a:lnTo>
                      <a:pt x="312" y="63"/>
                    </a:lnTo>
                    <a:lnTo>
                      <a:pt x="314" y="64"/>
                    </a:lnTo>
                    <a:lnTo>
                      <a:pt x="316" y="65"/>
                    </a:lnTo>
                    <a:lnTo>
                      <a:pt x="318" y="66"/>
                    </a:lnTo>
                    <a:lnTo>
                      <a:pt x="319" y="67"/>
                    </a:lnTo>
                    <a:lnTo>
                      <a:pt x="321" y="68"/>
                    </a:lnTo>
                    <a:lnTo>
                      <a:pt x="322" y="69"/>
                    </a:lnTo>
                    <a:lnTo>
                      <a:pt x="323" y="70"/>
                    </a:lnTo>
                    <a:lnTo>
                      <a:pt x="322" y="71"/>
                    </a:lnTo>
                    <a:lnTo>
                      <a:pt x="321" y="72"/>
                    </a:lnTo>
                    <a:lnTo>
                      <a:pt x="319" y="72"/>
                    </a:lnTo>
                    <a:lnTo>
                      <a:pt x="317" y="73"/>
                    </a:lnTo>
                    <a:lnTo>
                      <a:pt x="315" y="73"/>
                    </a:lnTo>
                    <a:lnTo>
                      <a:pt x="314" y="74"/>
                    </a:lnTo>
                    <a:lnTo>
                      <a:pt x="312" y="75"/>
                    </a:lnTo>
                    <a:lnTo>
                      <a:pt x="310" y="76"/>
                    </a:lnTo>
                    <a:lnTo>
                      <a:pt x="308" y="77"/>
                    </a:lnTo>
                    <a:lnTo>
                      <a:pt x="307" y="78"/>
                    </a:lnTo>
                    <a:lnTo>
                      <a:pt x="305" y="80"/>
                    </a:lnTo>
                    <a:lnTo>
                      <a:pt x="304" y="82"/>
                    </a:lnTo>
                    <a:lnTo>
                      <a:pt x="305" y="82"/>
                    </a:lnTo>
                    <a:lnTo>
                      <a:pt x="305" y="81"/>
                    </a:lnTo>
                    <a:lnTo>
                      <a:pt x="306" y="81"/>
                    </a:lnTo>
                    <a:lnTo>
                      <a:pt x="307" y="80"/>
                    </a:lnTo>
                    <a:lnTo>
                      <a:pt x="308" y="80"/>
                    </a:lnTo>
                    <a:lnTo>
                      <a:pt x="309" y="79"/>
                    </a:lnTo>
                    <a:lnTo>
                      <a:pt x="310" y="79"/>
                    </a:lnTo>
                    <a:lnTo>
                      <a:pt x="311" y="78"/>
                    </a:lnTo>
                    <a:lnTo>
                      <a:pt x="312" y="78"/>
                    </a:lnTo>
                    <a:lnTo>
                      <a:pt x="313" y="78"/>
                    </a:lnTo>
                    <a:lnTo>
                      <a:pt x="314" y="77"/>
                    </a:lnTo>
                    <a:lnTo>
                      <a:pt x="315" y="77"/>
                    </a:lnTo>
                    <a:lnTo>
                      <a:pt x="316" y="77"/>
                    </a:lnTo>
                    <a:lnTo>
                      <a:pt x="317" y="76"/>
                    </a:lnTo>
                    <a:lnTo>
                      <a:pt x="319" y="76"/>
                    </a:lnTo>
                    <a:lnTo>
                      <a:pt x="318" y="78"/>
                    </a:lnTo>
                    <a:lnTo>
                      <a:pt x="317" y="79"/>
                    </a:lnTo>
                    <a:lnTo>
                      <a:pt x="315" y="79"/>
                    </a:lnTo>
                    <a:lnTo>
                      <a:pt x="314" y="80"/>
                    </a:lnTo>
                    <a:lnTo>
                      <a:pt x="315" y="80"/>
                    </a:lnTo>
                    <a:lnTo>
                      <a:pt x="316" y="80"/>
                    </a:lnTo>
                    <a:lnTo>
                      <a:pt x="317" y="80"/>
                    </a:lnTo>
                    <a:lnTo>
                      <a:pt x="318" y="80"/>
                    </a:lnTo>
                    <a:lnTo>
                      <a:pt x="319" y="79"/>
                    </a:lnTo>
                    <a:lnTo>
                      <a:pt x="319" y="81"/>
                    </a:lnTo>
                    <a:lnTo>
                      <a:pt x="319" y="82"/>
                    </a:lnTo>
                    <a:lnTo>
                      <a:pt x="318" y="84"/>
                    </a:lnTo>
                    <a:lnTo>
                      <a:pt x="317" y="84"/>
                    </a:lnTo>
                    <a:lnTo>
                      <a:pt x="314" y="86"/>
                    </a:lnTo>
                    <a:lnTo>
                      <a:pt x="310" y="86"/>
                    </a:lnTo>
                    <a:lnTo>
                      <a:pt x="307" y="87"/>
                    </a:lnTo>
                    <a:lnTo>
                      <a:pt x="304" y="87"/>
                    </a:lnTo>
                    <a:lnTo>
                      <a:pt x="301" y="87"/>
                    </a:lnTo>
                    <a:lnTo>
                      <a:pt x="298" y="87"/>
                    </a:lnTo>
                    <a:lnTo>
                      <a:pt x="294" y="88"/>
                    </a:lnTo>
                    <a:lnTo>
                      <a:pt x="291" y="89"/>
                    </a:lnTo>
                    <a:lnTo>
                      <a:pt x="290" y="89"/>
                    </a:lnTo>
                    <a:lnTo>
                      <a:pt x="288" y="88"/>
                    </a:lnTo>
                    <a:lnTo>
                      <a:pt x="287" y="88"/>
                    </a:lnTo>
                    <a:lnTo>
                      <a:pt x="286" y="88"/>
                    </a:lnTo>
                    <a:lnTo>
                      <a:pt x="284" y="87"/>
                    </a:lnTo>
                    <a:lnTo>
                      <a:pt x="283" y="87"/>
                    </a:lnTo>
                    <a:lnTo>
                      <a:pt x="281" y="86"/>
                    </a:lnTo>
                    <a:lnTo>
                      <a:pt x="280" y="86"/>
                    </a:lnTo>
                    <a:lnTo>
                      <a:pt x="281" y="87"/>
                    </a:lnTo>
                    <a:lnTo>
                      <a:pt x="282" y="88"/>
                    </a:lnTo>
                    <a:lnTo>
                      <a:pt x="284" y="89"/>
                    </a:lnTo>
                    <a:lnTo>
                      <a:pt x="285" y="89"/>
                    </a:lnTo>
                    <a:lnTo>
                      <a:pt x="286" y="90"/>
                    </a:lnTo>
                    <a:lnTo>
                      <a:pt x="288" y="90"/>
                    </a:lnTo>
                    <a:lnTo>
                      <a:pt x="289" y="90"/>
                    </a:lnTo>
                    <a:lnTo>
                      <a:pt x="291" y="90"/>
                    </a:lnTo>
                    <a:lnTo>
                      <a:pt x="289" y="91"/>
                    </a:lnTo>
                    <a:lnTo>
                      <a:pt x="287" y="92"/>
                    </a:lnTo>
                    <a:lnTo>
                      <a:pt x="284" y="92"/>
                    </a:lnTo>
                    <a:lnTo>
                      <a:pt x="282" y="92"/>
                    </a:lnTo>
                    <a:lnTo>
                      <a:pt x="279" y="92"/>
                    </a:lnTo>
                    <a:lnTo>
                      <a:pt x="277" y="91"/>
                    </a:lnTo>
                    <a:lnTo>
                      <a:pt x="275" y="91"/>
                    </a:lnTo>
                    <a:lnTo>
                      <a:pt x="272" y="90"/>
                    </a:lnTo>
                    <a:lnTo>
                      <a:pt x="273" y="91"/>
                    </a:lnTo>
                    <a:lnTo>
                      <a:pt x="275" y="91"/>
                    </a:lnTo>
                    <a:lnTo>
                      <a:pt x="276" y="92"/>
                    </a:lnTo>
                    <a:lnTo>
                      <a:pt x="277" y="93"/>
                    </a:lnTo>
                    <a:lnTo>
                      <a:pt x="278" y="93"/>
                    </a:lnTo>
                    <a:lnTo>
                      <a:pt x="279" y="94"/>
                    </a:lnTo>
                    <a:lnTo>
                      <a:pt x="281" y="95"/>
                    </a:lnTo>
                    <a:lnTo>
                      <a:pt x="282" y="95"/>
                    </a:lnTo>
                    <a:lnTo>
                      <a:pt x="279" y="95"/>
                    </a:lnTo>
                    <a:lnTo>
                      <a:pt x="276" y="94"/>
                    </a:lnTo>
                    <a:lnTo>
                      <a:pt x="273" y="93"/>
                    </a:lnTo>
                    <a:lnTo>
                      <a:pt x="270" y="91"/>
                    </a:lnTo>
                    <a:lnTo>
                      <a:pt x="268" y="90"/>
                    </a:lnTo>
                    <a:lnTo>
                      <a:pt x="265" y="88"/>
                    </a:lnTo>
                    <a:lnTo>
                      <a:pt x="262" y="86"/>
                    </a:lnTo>
                    <a:lnTo>
                      <a:pt x="260" y="84"/>
                    </a:lnTo>
                    <a:lnTo>
                      <a:pt x="259" y="82"/>
                    </a:lnTo>
                    <a:lnTo>
                      <a:pt x="258" y="80"/>
                    </a:lnTo>
                    <a:lnTo>
                      <a:pt x="257" y="78"/>
                    </a:lnTo>
                    <a:lnTo>
                      <a:pt x="256" y="76"/>
                    </a:lnTo>
                    <a:lnTo>
                      <a:pt x="255" y="75"/>
                    </a:lnTo>
                    <a:lnTo>
                      <a:pt x="255" y="72"/>
                    </a:lnTo>
                    <a:lnTo>
                      <a:pt x="255" y="70"/>
                    </a:lnTo>
                    <a:lnTo>
                      <a:pt x="256" y="68"/>
                    </a:lnTo>
                    <a:lnTo>
                      <a:pt x="256" y="67"/>
                    </a:lnTo>
                    <a:lnTo>
                      <a:pt x="257" y="66"/>
                    </a:lnTo>
                    <a:lnTo>
                      <a:pt x="257" y="64"/>
                    </a:lnTo>
                    <a:lnTo>
                      <a:pt x="258" y="63"/>
                    </a:lnTo>
                    <a:lnTo>
                      <a:pt x="259" y="62"/>
                    </a:lnTo>
                    <a:lnTo>
                      <a:pt x="259" y="61"/>
                    </a:lnTo>
                    <a:lnTo>
                      <a:pt x="261" y="60"/>
                    </a:lnTo>
                    <a:lnTo>
                      <a:pt x="262" y="59"/>
                    </a:lnTo>
                    <a:lnTo>
                      <a:pt x="263" y="59"/>
                    </a:lnTo>
                    <a:lnTo>
                      <a:pt x="263" y="58"/>
                    </a:lnTo>
                    <a:lnTo>
                      <a:pt x="264" y="58"/>
                    </a:lnTo>
                    <a:lnTo>
                      <a:pt x="265" y="58"/>
                    </a:lnTo>
                    <a:lnTo>
                      <a:pt x="266" y="57"/>
                    </a:lnTo>
                    <a:lnTo>
                      <a:pt x="267" y="57"/>
                    </a:lnTo>
                    <a:lnTo>
                      <a:pt x="268" y="56"/>
                    </a:lnTo>
                    <a:lnTo>
                      <a:pt x="267" y="56"/>
                    </a:lnTo>
                    <a:lnTo>
                      <a:pt x="266" y="56"/>
                    </a:lnTo>
                    <a:lnTo>
                      <a:pt x="265" y="56"/>
                    </a:lnTo>
                    <a:lnTo>
                      <a:pt x="264" y="56"/>
                    </a:lnTo>
                    <a:lnTo>
                      <a:pt x="263" y="56"/>
                    </a:lnTo>
                    <a:lnTo>
                      <a:pt x="261" y="57"/>
                    </a:lnTo>
                    <a:lnTo>
                      <a:pt x="259" y="57"/>
                    </a:lnTo>
                    <a:lnTo>
                      <a:pt x="257" y="58"/>
                    </a:lnTo>
                    <a:lnTo>
                      <a:pt x="255" y="60"/>
                    </a:lnTo>
                    <a:lnTo>
                      <a:pt x="254" y="61"/>
                    </a:lnTo>
                    <a:lnTo>
                      <a:pt x="252" y="63"/>
                    </a:lnTo>
                    <a:lnTo>
                      <a:pt x="251" y="66"/>
                    </a:lnTo>
                    <a:lnTo>
                      <a:pt x="251" y="68"/>
                    </a:lnTo>
                    <a:lnTo>
                      <a:pt x="250" y="70"/>
                    </a:lnTo>
                    <a:lnTo>
                      <a:pt x="250" y="73"/>
                    </a:lnTo>
                    <a:lnTo>
                      <a:pt x="251" y="75"/>
                    </a:lnTo>
                    <a:lnTo>
                      <a:pt x="252" y="77"/>
                    </a:lnTo>
                    <a:lnTo>
                      <a:pt x="252" y="78"/>
                    </a:lnTo>
                    <a:lnTo>
                      <a:pt x="253" y="80"/>
                    </a:lnTo>
                    <a:lnTo>
                      <a:pt x="252" y="79"/>
                    </a:lnTo>
                    <a:lnTo>
                      <a:pt x="251" y="78"/>
                    </a:lnTo>
                    <a:lnTo>
                      <a:pt x="250" y="76"/>
                    </a:lnTo>
                    <a:lnTo>
                      <a:pt x="249" y="75"/>
                    </a:lnTo>
                    <a:lnTo>
                      <a:pt x="248" y="73"/>
                    </a:lnTo>
                    <a:lnTo>
                      <a:pt x="248" y="72"/>
                    </a:lnTo>
                    <a:lnTo>
                      <a:pt x="248" y="70"/>
                    </a:lnTo>
                    <a:lnTo>
                      <a:pt x="248" y="68"/>
                    </a:lnTo>
                    <a:lnTo>
                      <a:pt x="249" y="66"/>
                    </a:lnTo>
                    <a:lnTo>
                      <a:pt x="250" y="63"/>
                    </a:lnTo>
                    <a:lnTo>
                      <a:pt x="251" y="61"/>
                    </a:lnTo>
                    <a:lnTo>
                      <a:pt x="251" y="58"/>
                    </a:lnTo>
                    <a:lnTo>
                      <a:pt x="250" y="59"/>
                    </a:lnTo>
                    <a:lnTo>
                      <a:pt x="249" y="60"/>
                    </a:lnTo>
                    <a:lnTo>
                      <a:pt x="248" y="62"/>
                    </a:lnTo>
                    <a:lnTo>
                      <a:pt x="247" y="63"/>
                    </a:lnTo>
                    <a:lnTo>
                      <a:pt x="246" y="64"/>
                    </a:lnTo>
                    <a:lnTo>
                      <a:pt x="245" y="66"/>
                    </a:lnTo>
                    <a:lnTo>
                      <a:pt x="245" y="67"/>
                    </a:lnTo>
                    <a:lnTo>
                      <a:pt x="245" y="69"/>
                    </a:lnTo>
                    <a:lnTo>
                      <a:pt x="245" y="71"/>
                    </a:lnTo>
                    <a:lnTo>
                      <a:pt x="246" y="73"/>
                    </a:lnTo>
                    <a:lnTo>
                      <a:pt x="247" y="75"/>
                    </a:lnTo>
                    <a:lnTo>
                      <a:pt x="249" y="77"/>
                    </a:lnTo>
                    <a:lnTo>
                      <a:pt x="250" y="78"/>
                    </a:lnTo>
                    <a:lnTo>
                      <a:pt x="252" y="79"/>
                    </a:lnTo>
                    <a:lnTo>
                      <a:pt x="253" y="81"/>
                    </a:lnTo>
                    <a:lnTo>
                      <a:pt x="255" y="82"/>
                    </a:lnTo>
                    <a:lnTo>
                      <a:pt x="257" y="85"/>
                    </a:lnTo>
                    <a:lnTo>
                      <a:pt x="258" y="87"/>
                    </a:lnTo>
                    <a:lnTo>
                      <a:pt x="261" y="89"/>
                    </a:lnTo>
                    <a:lnTo>
                      <a:pt x="263" y="91"/>
                    </a:lnTo>
                    <a:lnTo>
                      <a:pt x="265" y="93"/>
                    </a:lnTo>
                    <a:lnTo>
                      <a:pt x="268" y="95"/>
                    </a:lnTo>
                    <a:lnTo>
                      <a:pt x="270" y="97"/>
                    </a:lnTo>
                    <a:lnTo>
                      <a:pt x="273" y="98"/>
                    </a:lnTo>
                    <a:lnTo>
                      <a:pt x="272" y="98"/>
                    </a:lnTo>
                    <a:lnTo>
                      <a:pt x="271" y="99"/>
                    </a:lnTo>
                    <a:lnTo>
                      <a:pt x="270" y="99"/>
                    </a:lnTo>
                    <a:lnTo>
                      <a:pt x="269" y="100"/>
                    </a:lnTo>
                    <a:lnTo>
                      <a:pt x="268" y="100"/>
                    </a:lnTo>
                    <a:lnTo>
                      <a:pt x="267" y="100"/>
                    </a:lnTo>
                    <a:lnTo>
                      <a:pt x="266" y="100"/>
                    </a:lnTo>
                    <a:lnTo>
                      <a:pt x="265" y="101"/>
                    </a:lnTo>
                    <a:lnTo>
                      <a:pt x="265" y="99"/>
                    </a:lnTo>
                    <a:lnTo>
                      <a:pt x="265" y="98"/>
                    </a:lnTo>
                    <a:lnTo>
                      <a:pt x="265" y="97"/>
                    </a:lnTo>
                    <a:lnTo>
                      <a:pt x="266" y="95"/>
                    </a:lnTo>
                    <a:lnTo>
                      <a:pt x="265" y="96"/>
                    </a:lnTo>
                    <a:lnTo>
                      <a:pt x="264" y="96"/>
                    </a:lnTo>
                    <a:lnTo>
                      <a:pt x="264" y="97"/>
                    </a:lnTo>
                    <a:lnTo>
                      <a:pt x="263" y="98"/>
                    </a:lnTo>
                    <a:lnTo>
                      <a:pt x="262" y="101"/>
                    </a:lnTo>
                    <a:lnTo>
                      <a:pt x="262" y="104"/>
                    </a:lnTo>
                    <a:lnTo>
                      <a:pt x="262" y="108"/>
                    </a:lnTo>
                    <a:lnTo>
                      <a:pt x="261" y="111"/>
                    </a:lnTo>
                    <a:lnTo>
                      <a:pt x="260" y="114"/>
                    </a:lnTo>
                    <a:lnTo>
                      <a:pt x="260" y="117"/>
                    </a:lnTo>
                    <a:lnTo>
                      <a:pt x="259" y="120"/>
                    </a:lnTo>
                    <a:lnTo>
                      <a:pt x="258" y="122"/>
                    </a:lnTo>
                    <a:lnTo>
                      <a:pt x="258" y="125"/>
                    </a:lnTo>
                    <a:lnTo>
                      <a:pt x="257" y="128"/>
                    </a:lnTo>
                    <a:lnTo>
                      <a:pt x="255" y="131"/>
                    </a:lnTo>
                    <a:lnTo>
                      <a:pt x="254" y="133"/>
                    </a:lnTo>
                    <a:lnTo>
                      <a:pt x="254" y="132"/>
                    </a:lnTo>
                    <a:lnTo>
                      <a:pt x="254" y="131"/>
                    </a:lnTo>
                    <a:lnTo>
                      <a:pt x="254" y="130"/>
                    </a:lnTo>
                    <a:lnTo>
                      <a:pt x="255" y="127"/>
                    </a:lnTo>
                    <a:lnTo>
                      <a:pt x="256" y="124"/>
                    </a:lnTo>
                    <a:lnTo>
                      <a:pt x="257" y="121"/>
                    </a:lnTo>
                    <a:lnTo>
                      <a:pt x="257" y="118"/>
                    </a:lnTo>
                    <a:lnTo>
                      <a:pt x="256" y="120"/>
                    </a:lnTo>
                    <a:lnTo>
                      <a:pt x="255" y="122"/>
                    </a:lnTo>
                    <a:lnTo>
                      <a:pt x="254" y="124"/>
                    </a:lnTo>
                    <a:lnTo>
                      <a:pt x="252" y="126"/>
                    </a:lnTo>
                    <a:lnTo>
                      <a:pt x="251" y="124"/>
                    </a:lnTo>
                    <a:lnTo>
                      <a:pt x="253" y="122"/>
                    </a:lnTo>
                    <a:lnTo>
                      <a:pt x="255" y="120"/>
                    </a:lnTo>
                    <a:lnTo>
                      <a:pt x="256" y="118"/>
                    </a:lnTo>
                    <a:lnTo>
                      <a:pt x="256" y="115"/>
                    </a:lnTo>
                    <a:lnTo>
                      <a:pt x="256" y="116"/>
                    </a:lnTo>
                    <a:lnTo>
                      <a:pt x="255" y="117"/>
                    </a:lnTo>
                    <a:lnTo>
                      <a:pt x="254" y="118"/>
                    </a:lnTo>
                    <a:lnTo>
                      <a:pt x="253" y="119"/>
                    </a:lnTo>
                    <a:lnTo>
                      <a:pt x="252" y="120"/>
                    </a:lnTo>
                    <a:lnTo>
                      <a:pt x="252" y="121"/>
                    </a:lnTo>
                    <a:lnTo>
                      <a:pt x="250" y="122"/>
                    </a:lnTo>
                    <a:lnTo>
                      <a:pt x="249" y="122"/>
                    </a:lnTo>
                    <a:lnTo>
                      <a:pt x="249" y="121"/>
                    </a:lnTo>
                    <a:lnTo>
                      <a:pt x="250" y="120"/>
                    </a:lnTo>
                    <a:lnTo>
                      <a:pt x="251" y="119"/>
                    </a:lnTo>
                    <a:lnTo>
                      <a:pt x="252" y="118"/>
                    </a:lnTo>
                    <a:lnTo>
                      <a:pt x="253" y="117"/>
                    </a:lnTo>
                    <a:lnTo>
                      <a:pt x="254" y="116"/>
                    </a:lnTo>
                    <a:lnTo>
                      <a:pt x="255" y="115"/>
                    </a:lnTo>
                    <a:lnTo>
                      <a:pt x="256" y="113"/>
                    </a:lnTo>
                    <a:lnTo>
                      <a:pt x="256" y="112"/>
                    </a:lnTo>
                    <a:lnTo>
                      <a:pt x="255" y="113"/>
                    </a:lnTo>
                    <a:lnTo>
                      <a:pt x="254" y="113"/>
                    </a:lnTo>
                    <a:lnTo>
                      <a:pt x="254" y="114"/>
                    </a:lnTo>
                    <a:lnTo>
                      <a:pt x="253" y="115"/>
                    </a:lnTo>
                    <a:lnTo>
                      <a:pt x="252" y="115"/>
                    </a:lnTo>
                    <a:lnTo>
                      <a:pt x="251" y="116"/>
                    </a:lnTo>
                    <a:lnTo>
                      <a:pt x="250" y="117"/>
                    </a:lnTo>
                    <a:lnTo>
                      <a:pt x="249" y="118"/>
                    </a:lnTo>
                    <a:lnTo>
                      <a:pt x="250" y="117"/>
                    </a:lnTo>
                    <a:lnTo>
                      <a:pt x="251" y="115"/>
                    </a:lnTo>
                    <a:lnTo>
                      <a:pt x="252" y="114"/>
                    </a:lnTo>
                    <a:lnTo>
                      <a:pt x="253" y="113"/>
                    </a:lnTo>
                    <a:lnTo>
                      <a:pt x="254" y="112"/>
                    </a:lnTo>
                    <a:lnTo>
                      <a:pt x="255" y="110"/>
                    </a:lnTo>
                    <a:lnTo>
                      <a:pt x="256" y="109"/>
                    </a:lnTo>
                    <a:lnTo>
                      <a:pt x="256" y="107"/>
                    </a:lnTo>
                    <a:lnTo>
                      <a:pt x="257" y="103"/>
                    </a:lnTo>
                    <a:lnTo>
                      <a:pt x="258" y="99"/>
                    </a:lnTo>
                    <a:lnTo>
                      <a:pt x="259" y="96"/>
                    </a:lnTo>
                    <a:lnTo>
                      <a:pt x="262" y="92"/>
                    </a:lnTo>
                    <a:lnTo>
                      <a:pt x="260" y="93"/>
                    </a:lnTo>
                    <a:lnTo>
                      <a:pt x="259" y="93"/>
                    </a:lnTo>
                    <a:lnTo>
                      <a:pt x="258" y="94"/>
                    </a:lnTo>
                    <a:lnTo>
                      <a:pt x="256" y="95"/>
                    </a:lnTo>
                    <a:lnTo>
                      <a:pt x="255" y="96"/>
                    </a:lnTo>
                    <a:lnTo>
                      <a:pt x="254" y="97"/>
                    </a:lnTo>
                    <a:lnTo>
                      <a:pt x="253" y="98"/>
                    </a:lnTo>
                    <a:lnTo>
                      <a:pt x="253" y="99"/>
                    </a:lnTo>
                    <a:lnTo>
                      <a:pt x="252" y="101"/>
                    </a:lnTo>
                    <a:lnTo>
                      <a:pt x="252" y="102"/>
                    </a:lnTo>
                    <a:lnTo>
                      <a:pt x="252" y="103"/>
                    </a:lnTo>
                    <a:lnTo>
                      <a:pt x="251" y="105"/>
                    </a:lnTo>
                    <a:lnTo>
                      <a:pt x="251" y="104"/>
                    </a:lnTo>
                    <a:lnTo>
                      <a:pt x="251" y="102"/>
                    </a:lnTo>
                    <a:lnTo>
                      <a:pt x="250" y="101"/>
                    </a:lnTo>
                    <a:lnTo>
                      <a:pt x="250" y="100"/>
                    </a:lnTo>
                    <a:lnTo>
                      <a:pt x="249" y="100"/>
                    </a:lnTo>
                    <a:lnTo>
                      <a:pt x="247" y="100"/>
                    </a:lnTo>
                    <a:lnTo>
                      <a:pt x="245" y="101"/>
                    </a:lnTo>
                    <a:lnTo>
                      <a:pt x="243" y="101"/>
                    </a:lnTo>
                    <a:lnTo>
                      <a:pt x="241" y="101"/>
                    </a:lnTo>
                    <a:lnTo>
                      <a:pt x="239" y="102"/>
                    </a:lnTo>
                    <a:lnTo>
                      <a:pt x="237" y="102"/>
                    </a:lnTo>
                    <a:lnTo>
                      <a:pt x="235" y="102"/>
                    </a:lnTo>
                    <a:lnTo>
                      <a:pt x="232" y="103"/>
                    </a:lnTo>
                    <a:lnTo>
                      <a:pt x="229" y="103"/>
                    </a:lnTo>
                    <a:lnTo>
                      <a:pt x="225" y="103"/>
                    </a:lnTo>
                    <a:lnTo>
                      <a:pt x="222" y="103"/>
                    </a:lnTo>
                    <a:lnTo>
                      <a:pt x="218" y="104"/>
                    </a:lnTo>
                    <a:lnTo>
                      <a:pt x="215" y="104"/>
                    </a:lnTo>
                    <a:lnTo>
                      <a:pt x="212" y="104"/>
                    </a:lnTo>
                    <a:lnTo>
                      <a:pt x="208" y="103"/>
                    </a:lnTo>
                    <a:lnTo>
                      <a:pt x="208" y="108"/>
                    </a:lnTo>
                    <a:lnTo>
                      <a:pt x="209" y="109"/>
                    </a:lnTo>
                    <a:lnTo>
                      <a:pt x="211" y="109"/>
                    </a:lnTo>
                    <a:lnTo>
                      <a:pt x="212" y="109"/>
                    </a:lnTo>
                    <a:lnTo>
                      <a:pt x="214" y="109"/>
                    </a:lnTo>
                    <a:lnTo>
                      <a:pt x="215" y="109"/>
                    </a:lnTo>
                    <a:lnTo>
                      <a:pt x="217" y="109"/>
                    </a:lnTo>
                    <a:lnTo>
                      <a:pt x="218" y="109"/>
                    </a:lnTo>
                    <a:lnTo>
                      <a:pt x="219" y="109"/>
                    </a:lnTo>
                    <a:lnTo>
                      <a:pt x="247" y="109"/>
                    </a:lnTo>
                    <a:lnTo>
                      <a:pt x="251" y="109"/>
                    </a:lnTo>
                    <a:lnTo>
                      <a:pt x="250" y="110"/>
                    </a:lnTo>
                    <a:lnTo>
                      <a:pt x="250" y="111"/>
                    </a:lnTo>
                    <a:lnTo>
                      <a:pt x="249" y="111"/>
                    </a:lnTo>
                    <a:lnTo>
                      <a:pt x="248" y="112"/>
                    </a:lnTo>
                    <a:lnTo>
                      <a:pt x="247" y="113"/>
                    </a:lnTo>
                    <a:lnTo>
                      <a:pt x="246" y="114"/>
                    </a:lnTo>
                    <a:lnTo>
                      <a:pt x="246" y="115"/>
                    </a:lnTo>
                    <a:lnTo>
                      <a:pt x="245" y="116"/>
                    </a:lnTo>
                    <a:lnTo>
                      <a:pt x="244" y="118"/>
                    </a:lnTo>
                    <a:lnTo>
                      <a:pt x="245" y="120"/>
                    </a:lnTo>
                    <a:lnTo>
                      <a:pt x="246" y="122"/>
                    </a:lnTo>
                    <a:lnTo>
                      <a:pt x="248" y="124"/>
                    </a:lnTo>
                    <a:lnTo>
                      <a:pt x="248" y="126"/>
                    </a:lnTo>
                    <a:lnTo>
                      <a:pt x="249" y="128"/>
                    </a:lnTo>
                    <a:lnTo>
                      <a:pt x="249" y="129"/>
                    </a:lnTo>
                    <a:lnTo>
                      <a:pt x="250" y="131"/>
                    </a:lnTo>
                    <a:lnTo>
                      <a:pt x="250" y="132"/>
                    </a:lnTo>
                    <a:lnTo>
                      <a:pt x="251" y="134"/>
                    </a:lnTo>
                    <a:lnTo>
                      <a:pt x="251" y="135"/>
                    </a:lnTo>
                    <a:lnTo>
                      <a:pt x="252" y="136"/>
                    </a:lnTo>
                    <a:lnTo>
                      <a:pt x="253" y="136"/>
                    </a:lnTo>
                    <a:lnTo>
                      <a:pt x="254" y="137"/>
                    </a:lnTo>
                    <a:lnTo>
                      <a:pt x="255" y="137"/>
                    </a:lnTo>
                    <a:lnTo>
                      <a:pt x="256" y="136"/>
                    </a:lnTo>
                    <a:lnTo>
                      <a:pt x="258" y="134"/>
                    </a:lnTo>
                    <a:lnTo>
                      <a:pt x="260" y="132"/>
                    </a:lnTo>
                    <a:lnTo>
                      <a:pt x="261" y="130"/>
                    </a:lnTo>
                    <a:lnTo>
                      <a:pt x="262" y="127"/>
                    </a:lnTo>
                    <a:lnTo>
                      <a:pt x="263" y="124"/>
                    </a:lnTo>
                    <a:lnTo>
                      <a:pt x="264" y="122"/>
                    </a:lnTo>
                    <a:lnTo>
                      <a:pt x="265" y="119"/>
                    </a:lnTo>
                    <a:lnTo>
                      <a:pt x="265" y="116"/>
                    </a:lnTo>
                    <a:lnTo>
                      <a:pt x="265" y="114"/>
                    </a:lnTo>
                    <a:lnTo>
                      <a:pt x="265" y="111"/>
                    </a:lnTo>
                    <a:lnTo>
                      <a:pt x="265" y="109"/>
                    </a:lnTo>
                    <a:lnTo>
                      <a:pt x="265" y="107"/>
                    </a:lnTo>
                    <a:lnTo>
                      <a:pt x="268" y="107"/>
                    </a:lnTo>
                    <a:lnTo>
                      <a:pt x="270" y="106"/>
                    </a:lnTo>
                    <a:lnTo>
                      <a:pt x="272" y="105"/>
                    </a:lnTo>
                    <a:lnTo>
                      <a:pt x="274" y="104"/>
                    </a:lnTo>
                    <a:lnTo>
                      <a:pt x="277" y="103"/>
                    </a:lnTo>
                    <a:lnTo>
                      <a:pt x="279" y="102"/>
                    </a:lnTo>
                    <a:lnTo>
                      <a:pt x="281" y="101"/>
                    </a:lnTo>
                    <a:lnTo>
                      <a:pt x="283" y="100"/>
                    </a:lnTo>
                    <a:lnTo>
                      <a:pt x="291" y="98"/>
                    </a:lnTo>
                    <a:lnTo>
                      <a:pt x="299" y="93"/>
                    </a:lnTo>
                    <a:lnTo>
                      <a:pt x="302" y="92"/>
                    </a:lnTo>
                    <a:lnTo>
                      <a:pt x="306" y="91"/>
                    </a:lnTo>
                    <a:lnTo>
                      <a:pt x="309" y="91"/>
                    </a:lnTo>
                    <a:lnTo>
                      <a:pt x="313" y="91"/>
                    </a:lnTo>
                    <a:lnTo>
                      <a:pt x="316" y="90"/>
                    </a:lnTo>
                    <a:lnTo>
                      <a:pt x="319" y="88"/>
                    </a:lnTo>
                    <a:lnTo>
                      <a:pt x="322" y="86"/>
                    </a:lnTo>
                    <a:lnTo>
                      <a:pt x="325" y="83"/>
                    </a:lnTo>
                    <a:lnTo>
                      <a:pt x="325" y="81"/>
                    </a:lnTo>
                    <a:lnTo>
                      <a:pt x="326" y="79"/>
                    </a:lnTo>
                    <a:lnTo>
                      <a:pt x="325" y="77"/>
                    </a:lnTo>
                    <a:lnTo>
                      <a:pt x="324" y="76"/>
                    </a:lnTo>
                    <a:lnTo>
                      <a:pt x="326" y="75"/>
                    </a:lnTo>
                    <a:lnTo>
                      <a:pt x="327" y="74"/>
                    </a:lnTo>
                    <a:lnTo>
                      <a:pt x="328" y="73"/>
                    </a:lnTo>
                    <a:lnTo>
                      <a:pt x="329" y="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5" name="Freeform 171"/>
              <p:cNvSpPr>
                <a:spLocks/>
              </p:cNvSpPr>
              <p:nvPr/>
            </p:nvSpPr>
            <p:spPr bwMode="auto">
              <a:xfrm>
                <a:off x="2665" y="1398"/>
                <a:ext cx="20" cy="16"/>
              </a:xfrm>
              <a:custGeom>
                <a:avLst/>
                <a:gdLst>
                  <a:gd name="T0" fmla="*/ 16 w 20"/>
                  <a:gd name="T1" fmla="*/ 3 h 16"/>
                  <a:gd name="T2" fmla="*/ 6 w 20"/>
                  <a:gd name="T3" fmla="*/ 7 h 16"/>
                  <a:gd name="T4" fmla="*/ 4 w 20"/>
                  <a:gd name="T5" fmla="*/ 8 h 16"/>
                  <a:gd name="T6" fmla="*/ 3 w 20"/>
                  <a:gd name="T7" fmla="*/ 10 h 16"/>
                  <a:gd name="T8" fmla="*/ 3 w 20"/>
                  <a:gd name="T9" fmla="*/ 12 h 16"/>
                  <a:gd name="T10" fmla="*/ 3 w 20"/>
                  <a:gd name="T11" fmla="*/ 14 h 16"/>
                  <a:gd name="T12" fmla="*/ 3 w 20"/>
                  <a:gd name="T13" fmla="*/ 15 h 16"/>
                  <a:gd name="T14" fmla="*/ 3 w 20"/>
                  <a:gd name="T15" fmla="*/ 15 h 16"/>
                  <a:gd name="T16" fmla="*/ 4 w 20"/>
                  <a:gd name="T17" fmla="*/ 15 h 16"/>
                  <a:gd name="T18" fmla="*/ 4 w 20"/>
                  <a:gd name="T19" fmla="*/ 16 h 16"/>
                  <a:gd name="T20" fmla="*/ 3 w 20"/>
                  <a:gd name="T21" fmla="*/ 15 h 16"/>
                  <a:gd name="T22" fmla="*/ 2 w 20"/>
                  <a:gd name="T23" fmla="*/ 15 h 16"/>
                  <a:gd name="T24" fmla="*/ 1 w 20"/>
                  <a:gd name="T25" fmla="*/ 14 h 16"/>
                  <a:gd name="T26" fmla="*/ 1 w 20"/>
                  <a:gd name="T27" fmla="*/ 13 h 16"/>
                  <a:gd name="T28" fmla="*/ 0 w 20"/>
                  <a:gd name="T29" fmla="*/ 11 h 16"/>
                  <a:gd name="T30" fmla="*/ 1 w 20"/>
                  <a:gd name="T31" fmla="*/ 9 h 16"/>
                  <a:gd name="T32" fmla="*/ 1 w 20"/>
                  <a:gd name="T33" fmla="*/ 7 h 16"/>
                  <a:gd name="T34" fmla="*/ 3 w 20"/>
                  <a:gd name="T35" fmla="*/ 6 h 16"/>
                  <a:gd name="T36" fmla="*/ 5 w 20"/>
                  <a:gd name="T37" fmla="*/ 5 h 16"/>
                  <a:gd name="T38" fmla="*/ 7 w 20"/>
                  <a:gd name="T39" fmla="*/ 4 h 16"/>
                  <a:gd name="T40" fmla="*/ 9 w 20"/>
                  <a:gd name="T41" fmla="*/ 3 h 16"/>
                  <a:gd name="T42" fmla="*/ 11 w 20"/>
                  <a:gd name="T43" fmla="*/ 2 h 16"/>
                  <a:gd name="T44" fmla="*/ 13 w 20"/>
                  <a:gd name="T45" fmla="*/ 2 h 16"/>
                  <a:gd name="T46" fmla="*/ 15 w 20"/>
                  <a:gd name="T47" fmla="*/ 2 h 16"/>
                  <a:gd name="T48" fmla="*/ 18 w 20"/>
                  <a:gd name="T49" fmla="*/ 1 h 16"/>
                  <a:gd name="T50" fmla="*/ 20 w 20"/>
                  <a:gd name="T51" fmla="*/ 0 h 16"/>
                  <a:gd name="T52" fmla="*/ 20 w 20"/>
                  <a:gd name="T53" fmla="*/ 0 h 16"/>
                  <a:gd name="T54" fmla="*/ 19 w 20"/>
                  <a:gd name="T55" fmla="*/ 1 h 16"/>
                  <a:gd name="T56" fmla="*/ 18 w 20"/>
                  <a:gd name="T57" fmla="*/ 2 h 16"/>
                  <a:gd name="T58" fmla="*/ 17 w 20"/>
                  <a:gd name="T59" fmla="*/ 2 h 16"/>
                  <a:gd name="T60" fmla="*/ 16 w 20"/>
                  <a:gd name="T61" fmla="*/ 3 h 1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20" h="16">
                    <a:moveTo>
                      <a:pt x="16" y="3"/>
                    </a:moveTo>
                    <a:lnTo>
                      <a:pt x="6" y="7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4" y="16"/>
                    </a:lnTo>
                    <a:lnTo>
                      <a:pt x="3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8" y="1"/>
                    </a:lnTo>
                    <a:lnTo>
                      <a:pt x="20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7" y="2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6" name="Freeform 172"/>
              <p:cNvSpPr>
                <a:spLocks/>
              </p:cNvSpPr>
              <p:nvPr/>
            </p:nvSpPr>
            <p:spPr bwMode="auto">
              <a:xfrm>
                <a:off x="2676" y="1410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0 w 3"/>
                  <a:gd name="T3" fmla="*/ 2 h 2"/>
                  <a:gd name="T4" fmla="*/ 0 w 3"/>
                  <a:gd name="T5" fmla="*/ 2 h 2"/>
                  <a:gd name="T6" fmla="*/ 0 w 3"/>
                  <a:gd name="T7" fmla="*/ 1 h 2"/>
                  <a:gd name="T8" fmla="*/ 0 w 3"/>
                  <a:gd name="T9" fmla="*/ 1 h 2"/>
                  <a:gd name="T10" fmla="*/ 0 w 3"/>
                  <a:gd name="T11" fmla="*/ 1 h 2"/>
                  <a:gd name="T12" fmla="*/ 1 w 3"/>
                  <a:gd name="T13" fmla="*/ 0 h 2"/>
                  <a:gd name="T14" fmla="*/ 1 w 3"/>
                  <a:gd name="T15" fmla="*/ 0 h 2"/>
                  <a:gd name="T16" fmla="*/ 2 w 3"/>
                  <a:gd name="T17" fmla="*/ 0 h 2"/>
                  <a:gd name="T18" fmla="*/ 3 w 3"/>
                  <a:gd name="T19" fmla="*/ 0 h 2"/>
                  <a:gd name="T20" fmla="*/ 2 w 3"/>
                  <a:gd name="T21" fmla="*/ 1 h 2"/>
                  <a:gd name="T22" fmla="*/ 2 w 3"/>
                  <a:gd name="T23" fmla="*/ 1 h 2"/>
                  <a:gd name="T24" fmla="*/ 1 w 3"/>
                  <a:gd name="T25" fmla="*/ 2 h 2"/>
                  <a:gd name="T26" fmla="*/ 1 w 3"/>
                  <a:gd name="T27" fmla="*/ 2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7" name="Freeform 173"/>
              <p:cNvSpPr>
                <a:spLocks/>
              </p:cNvSpPr>
              <p:nvPr/>
            </p:nvSpPr>
            <p:spPr bwMode="auto">
              <a:xfrm>
                <a:off x="2670" y="1394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2 w 4"/>
                  <a:gd name="T3" fmla="*/ 4 h 4"/>
                  <a:gd name="T4" fmla="*/ 1 w 4"/>
                  <a:gd name="T5" fmla="*/ 4 h 4"/>
                  <a:gd name="T6" fmla="*/ 1 w 4"/>
                  <a:gd name="T7" fmla="*/ 4 h 4"/>
                  <a:gd name="T8" fmla="*/ 1 w 4"/>
                  <a:gd name="T9" fmla="*/ 4 h 4"/>
                  <a:gd name="T10" fmla="*/ 0 w 4"/>
                  <a:gd name="T11" fmla="*/ 2 h 4"/>
                  <a:gd name="T12" fmla="*/ 1 w 4"/>
                  <a:gd name="T13" fmla="*/ 1 h 4"/>
                  <a:gd name="T14" fmla="*/ 1 w 4"/>
                  <a:gd name="T15" fmla="*/ 1 h 4"/>
                  <a:gd name="T16" fmla="*/ 2 w 4"/>
                  <a:gd name="T17" fmla="*/ 0 h 4"/>
                  <a:gd name="T18" fmla="*/ 2 w 4"/>
                  <a:gd name="T19" fmla="*/ 0 h 4"/>
                  <a:gd name="T20" fmla="*/ 3 w 4"/>
                  <a:gd name="T21" fmla="*/ 0 h 4"/>
                  <a:gd name="T22" fmla="*/ 4 w 4"/>
                  <a:gd name="T23" fmla="*/ 1 h 4"/>
                  <a:gd name="T24" fmla="*/ 4 w 4"/>
                  <a:gd name="T25" fmla="*/ 1 h 4"/>
                  <a:gd name="T26" fmla="*/ 4 w 4"/>
                  <a:gd name="T27" fmla="*/ 2 h 4"/>
                  <a:gd name="T28" fmla="*/ 4 w 4"/>
                  <a:gd name="T29" fmla="*/ 3 h 4"/>
                  <a:gd name="T30" fmla="*/ 3 w 4"/>
                  <a:gd name="T31" fmla="*/ 3 h 4"/>
                  <a:gd name="T32" fmla="*/ 2 w 4"/>
                  <a:gd name="T33" fmla="*/ 4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2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8" name="Freeform 174"/>
              <p:cNvSpPr>
                <a:spLocks/>
              </p:cNvSpPr>
              <p:nvPr/>
            </p:nvSpPr>
            <p:spPr bwMode="auto">
              <a:xfrm>
                <a:off x="2655" y="1387"/>
                <a:ext cx="12" cy="12"/>
              </a:xfrm>
              <a:custGeom>
                <a:avLst/>
                <a:gdLst>
                  <a:gd name="T0" fmla="*/ 9 w 12"/>
                  <a:gd name="T1" fmla="*/ 11 h 12"/>
                  <a:gd name="T2" fmla="*/ 8 w 12"/>
                  <a:gd name="T3" fmla="*/ 12 h 12"/>
                  <a:gd name="T4" fmla="*/ 7 w 12"/>
                  <a:gd name="T5" fmla="*/ 12 h 12"/>
                  <a:gd name="T6" fmla="*/ 6 w 12"/>
                  <a:gd name="T7" fmla="*/ 12 h 12"/>
                  <a:gd name="T8" fmla="*/ 5 w 12"/>
                  <a:gd name="T9" fmla="*/ 12 h 12"/>
                  <a:gd name="T10" fmla="*/ 4 w 12"/>
                  <a:gd name="T11" fmla="*/ 12 h 12"/>
                  <a:gd name="T12" fmla="*/ 3 w 12"/>
                  <a:gd name="T13" fmla="*/ 11 h 12"/>
                  <a:gd name="T14" fmla="*/ 2 w 12"/>
                  <a:gd name="T15" fmla="*/ 11 h 12"/>
                  <a:gd name="T16" fmla="*/ 1 w 12"/>
                  <a:gd name="T17" fmla="*/ 11 h 12"/>
                  <a:gd name="T18" fmla="*/ 1 w 12"/>
                  <a:gd name="T19" fmla="*/ 10 h 12"/>
                  <a:gd name="T20" fmla="*/ 0 w 12"/>
                  <a:gd name="T21" fmla="*/ 9 h 12"/>
                  <a:gd name="T22" fmla="*/ 0 w 12"/>
                  <a:gd name="T23" fmla="*/ 8 h 12"/>
                  <a:gd name="T24" fmla="*/ 0 w 12"/>
                  <a:gd name="T25" fmla="*/ 6 h 12"/>
                  <a:gd name="T26" fmla="*/ 0 w 12"/>
                  <a:gd name="T27" fmla="*/ 5 h 12"/>
                  <a:gd name="T28" fmla="*/ 1 w 12"/>
                  <a:gd name="T29" fmla="*/ 3 h 12"/>
                  <a:gd name="T30" fmla="*/ 2 w 12"/>
                  <a:gd name="T31" fmla="*/ 2 h 12"/>
                  <a:gd name="T32" fmla="*/ 3 w 12"/>
                  <a:gd name="T33" fmla="*/ 1 h 12"/>
                  <a:gd name="T34" fmla="*/ 4 w 12"/>
                  <a:gd name="T35" fmla="*/ 0 h 12"/>
                  <a:gd name="T36" fmla="*/ 5 w 12"/>
                  <a:gd name="T37" fmla="*/ 0 h 12"/>
                  <a:gd name="T38" fmla="*/ 6 w 12"/>
                  <a:gd name="T39" fmla="*/ 0 h 12"/>
                  <a:gd name="T40" fmla="*/ 7 w 12"/>
                  <a:gd name="T41" fmla="*/ 0 h 12"/>
                  <a:gd name="T42" fmla="*/ 8 w 12"/>
                  <a:gd name="T43" fmla="*/ 0 h 12"/>
                  <a:gd name="T44" fmla="*/ 9 w 12"/>
                  <a:gd name="T45" fmla="*/ 1 h 12"/>
                  <a:gd name="T46" fmla="*/ 9 w 12"/>
                  <a:gd name="T47" fmla="*/ 1 h 12"/>
                  <a:gd name="T48" fmla="*/ 10 w 12"/>
                  <a:gd name="T49" fmla="*/ 2 h 12"/>
                  <a:gd name="T50" fmla="*/ 11 w 12"/>
                  <a:gd name="T51" fmla="*/ 3 h 12"/>
                  <a:gd name="T52" fmla="*/ 12 w 12"/>
                  <a:gd name="T53" fmla="*/ 4 h 12"/>
                  <a:gd name="T54" fmla="*/ 12 w 12"/>
                  <a:gd name="T55" fmla="*/ 5 h 12"/>
                  <a:gd name="T56" fmla="*/ 12 w 12"/>
                  <a:gd name="T57" fmla="*/ 7 h 12"/>
                  <a:gd name="T58" fmla="*/ 12 w 12"/>
                  <a:gd name="T59" fmla="*/ 8 h 12"/>
                  <a:gd name="T60" fmla="*/ 11 w 12"/>
                  <a:gd name="T61" fmla="*/ 10 h 12"/>
                  <a:gd name="T62" fmla="*/ 10 w 12"/>
                  <a:gd name="T63" fmla="*/ 11 h 12"/>
                  <a:gd name="T64" fmla="*/ 9 w 12"/>
                  <a:gd name="T65" fmla="*/ 11 h 1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2" h="12">
                    <a:moveTo>
                      <a:pt x="9" y="11"/>
                    </a:moveTo>
                    <a:lnTo>
                      <a:pt x="8" y="12"/>
                    </a:lnTo>
                    <a:lnTo>
                      <a:pt x="7" y="12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1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2" y="8"/>
                    </a:lnTo>
                    <a:lnTo>
                      <a:pt x="11" y="10"/>
                    </a:lnTo>
                    <a:lnTo>
                      <a:pt x="10" y="11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39" name="Freeform 175"/>
              <p:cNvSpPr>
                <a:spLocks/>
              </p:cNvSpPr>
              <p:nvPr/>
            </p:nvSpPr>
            <p:spPr bwMode="auto">
              <a:xfrm>
                <a:off x="2658" y="1390"/>
                <a:ext cx="7" cy="6"/>
              </a:xfrm>
              <a:custGeom>
                <a:avLst/>
                <a:gdLst>
                  <a:gd name="T0" fmla="*/ 6 w 7"/>
                  <a:gd name="T1" fmla="*/ 6 h 6"/>
                  <a:gd name="T2" fmla="*/ 5 w 7"/>
                  <a:gd name="T3" fmla="*/ 6 h 6"/>
                  <a:gd name="T4" fmla="*/ 4 w 7"/>
                  <a:gd name="T5" fmla="*/ 6 h 6"/>
                  <a:gd name="T6" fmla="*/ 3 w 7"/>
                  <a:gd name="T7" fmla="*/ 6 h 6"/>
                  <a:gd name="T8" fmla="*/ 2 w 7"/>
                  <a:gd name="T9" fmla="*/ 6 h 6"/>
                  <a:gd name="T10" fmla="*/ 1 w 7"/>
                  <a:gd name="T11" fmla="*/ 6 h 6"/>
                  <a:gd name="T12" fmla="*/ 1 w 7"/>
                  <a:gd name="T13" fmla="*/ 5 h 6"/>
                  <a:gd name="T14" fmla="*/ 0 w 7"/>
                  <a:gd name="T15" fmla="*/ 5 h 6"/>
                  <a:gd name="T16" fmla="*/ 0 w 7"/>
                  <a:gd name="T17" fmla="*/ 4 h 6"/>
                  <a:gd name="T18" fmla="*/ 0 w 7"/>
                  <a:gd name="T19" fmla="*/ 3 h 6"/>
                  <a:gd name="T20" fmla="*/ 0 w 7"/>
                  <a:gd name="T21" fmla="*/ 2 h 6"/>
                  <a:gd name="T22" fmla="*/ 0 w 7"/>
                  <a:gd name="T23" fmla="*/ 1 h 6"/>
                  <a:gd name="T24" fmla="*/ 1 w 7"/>
                  <a:gd name="T25" fmla="*/ 1 h 6"/>
                  <a:gd name="T26" fmla="*/ 2 w 7"/>
                  <a:gd name="T27" fmla="*/ 0 h 6"/>
                  <a:gd name="T28" fmla="*/ 3 w 7"/>
                  <a:gd name="T29" fmla="*/ 0 h 6"/>
                  <a:gd name="T30" fmla="*/ 4 w 7"/>
                  <a:gd name="T31" fmla="*/ 0 h 6"/>
                  <a:gd name="T32" fmla="*/ 5 w 7"/>
                  <a:gd name="T33" fmla="*/ 0 h 6"/>
                  <a:gd name="T34" fmla="*/ 5 w 7"/>
                  <a:gd name="T35" fmla="*/ 1 h 6"/>
                  <a:gd name="T36" fmla="*/ 6 w 7"/>
                  <a:gd name="T37" fmla="*/ 1 h 6"/>
                  <a:gd name="T38" fmla="*/ 7 w 7"/>
                  <a:gd name="T39" fmla="*/ 2 h 6"/>
                  <a:gd name="T40" fmla="*/ 7 w 7"/>
                  <a:gd name="T41" fmla="*/ 3 h 6"/>
                  <a:gd name="T42" fmla="*/ 7 w 7"/>
                  <a:gd name="T43" fmla="*/ 4 h 6"/>
                  <a:gd name="T44" fmla="*/ 7 w 7"/>
                  <a:gd name="T45" fmla="*/ 4 h 6"/>
                  <a:gd name="T46" fmla="*/ 6 w 7"/>
                  <a:gd name="T47" fmla="*/ 5 h 6"/>
                  <a:gd name="T48" fmla="*/ 6 w 7"/>
                  <a:gd name="T49" fmla="*/ 6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" h="6">
                    <a:moveTo>
                      <a:pt x="6" y="6"/>
                    </a:moveTo>
                    <a:lnTo>
                      <a:pt x="5" y="6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0" name="Freeform 176"/>
              <p:cNvSpPr>
                <a:spLocks/>
              </p:cNvSpPr>
              <p:nvPr/>
            </p:nvSpPr>
            <p:spPr bwMode="auto">
              <a:xfrm>
                <a:off x="2657" y="1405"/>
                <a:ext cx="6" cy="8"/>
              </a:xfrm>
              <a:custGeom>
                <a:avLst/>
                <a:gdLst>
                  <a:gd name="T0" fmla="*/ 1 w 6"/>
                  <a:gd name="T1" fmla="*/ 3 h 8"/>
                  <a:gd name="T2" fmla="*/ 0 w 6"/>
                  <a:gd name="T3" fmla="*/ 2 h 8"/>
                  <a:gd name="T4" fmla="*/ 1 w 6"/>
                  <a:gd name="T5" fmla="*/ 2 h 8"/>
                  <a:gd name="T6" fmla="*/ 1 w 6"/>
                  <a:gd name="T7" fmla="*/ 1 h 8"/>
                  <a:gd name="T8" fmla="*/ 1 w 6"/>
                  <a:gd name="T9" fmla="*/ 1 h 8"/>
                  <a:gd name="T10" fmla="*/ 2 w 6"/>
                  <a:gd name="T11" fmla="*/ 0 h 8"/>
                  <a:gd name="T12" fmla="*/ 2 w 6"/>
                  <a:gd name="T13" fmla="*/ 3 h 8"/>
                  <a:gd name="T14" fmla="*/ 3 w 6"/>
                  <a:gd name="T15" fmla="*/ 5 h 8"/>
                  <a:gd name="T16" fmla="*/ 4 w 6"/>
                  <a:gd name="T17" fmla="*/ 7 h 8"/>
                  <a:gd name="T18" fmla="*/ 6 w 6"/>
                  <a:gd name="T19" fmla="*/ 8 h 8"/>
                  <a:gd name="T20" fmla="*/ 5 w 6"/>
                  <a:gd name="T21" fmla="*/ 8 h 8"/>
                  <a:gd name="T22" fmla="*/ 4 w 6"/>
                  <a:gd name="T23" fmla="*/ 7 h 8"/>
                  <a:gd name="T24" fmla="*/ 3 w 6"/>
                  <a:gd name="T25" fmla="*/ 7 h 8"/>
                  <a:gd name="T26" fmla="*/ 3 w 6"/>
                  <a:gd name="T27" fmla="*/ 6 h 8"/>
                  <a:gd name="T28" fmla="*/ 2 w 6"/>
                  <a:gd name="T29" fmla="*/ 6 h 8"/>
                  <a:gd name="T30" fmla="*/ 2 w 6"/>
                  <a:gd name="T31" fmla="*/ 5 h 8"/>
                  <a:gd name="T32" fmla="*/ 1 w 6"/>
                  <a:gd name="T33" fmla="*/ 4 h 8"/>
                  <a:gd name="T34" fmla="*/ 1 w 6"/>
                  <a:gd name="T35" fmla="*/ 3 h 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" h="8">
                    <a:moveTo>
                      <a:pt x="1" y="3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1" name="Freeform 177"/>
              <p:cNvSpPr>
                <a:spLocks/>
              </p:cNvSpPr>
              <p:nvPr/>
            </p:nvSpPr>
            <p:spPr bwMode="auto">
              <a:xfrm>
                <a:off x="2656" y="1403"/>
                <a:ext cx="4" cy="1"/>
              </a:xfrm>
              <a:custGeom>
                <a:avLst/>
                <a:gdLst>
                  <a:gd name="T0" fmla="*/ 3 w 4"/>
                  <a:gd name="T1" fmla="*/ 1 h 1"/>
                  <a:gd name="T2" fmla="*/ 2 w 4"/>
                  <a:gd name="T3" fmla="*/ 1 h 1"/>
                  <a:gd name="T4" fmla="*/ 1 w 4"/>
                  <a:gd name="T5" fmla="*/ 1 h 1"/>
                  <a:gd name="T6" fmla="*/ 1 w 4"/>
                  <a:gd name="T7" fmla="*/ 0 h 1"/>
                  <a:gd name="T8" fmla="*/ 0 w 4"/>
                  <a:gd name="T9" fmla="*/ 0 h 1"/>
                  <a:gd name="T10" fmla="*/ 1 w 4"/>
                  <a:gd name="T11" fmla="*/ 0 h 1"/>
                  <a:gd name="T12" fmla="*/ 2 w 4"/>
                  <a:gd name="T13" fmla="*/ 0 h 1"/>
                  <a:gd name="T14" fmla="*/ 3 w 4"/>
                  <a:gd name="T15" fmla="*/ 0 h 1"/>
                  <a:gd name="T16" fmla="*/ 4 w 4"/>
                  <a:gd name="T17" fmla="*/ 0 h 1"/>
                  <a:gd name="T18" fmla="*/ 4 w 4"/>
                  <a:gd name="T19" fmla="*/ 0 h 1"/>
                  <a:gd name="T20" fmla="*/ 3 w 4"/>
                  <a:gd name="T21" fmla="*/ 1 h 1"/>
                  <a:gd name="T22" fmla="*/ 3 w 4"/>
                  <a:gd name="T23" fmla="*/ 1 h 1"/>
                  <a:gd name="T24" fmla="*/ 3 w 4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1">
                    <a:moveTo>
                      <a:pt x="3" y="1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2" name="Freeform 178"/>
              <p:cNvSpPr>
                <a:spLocks/>
              </p:cNvSpPr>
              <p:nvPr/>
            </p:nvSpPr>
            <p:spPr bwMode="auto">
              <a:xfrm>
                <a:off x="2643" y="1410"/>
                <a:ext cx="16" cy="4"/>
              </a:xfrm>
              <a:custGeom>
                <a:avLst/>
                <a:gdLst>
                  <a:gd name="T0" fmla="*/ 15 w 16"/>
                  <a:gd name="T1" fmla="*/ 4 h 4"/>
                  <a:gd name="T2" fmla="*/ 13 w 16"/>
                  <a:gd name="T3" fmla="*/ 4 h 4"/>
                  <a:gd name="T4" fmla="*/ 11 w 16"/>
                  <a:gd name="T5" fmla="*/ 4 h 4"/>
                  <a:gd name="T6" fmla="*/ 9 w 16"/>
                  <a:gd name="T7" fmla="*/ 4 h 4"/>
                  <a:gd name="T8" fmla="*/ 8 w 16"/>
                  <a:gd name="T9" fmla="*/ 4 h 4"/>
                  <a:gd name="T10" fmla="*/ 6 w 16"/>
                  <a:gd name="T11" fmla="*/ 3 h 4"/>
                  <a:gd name="T12" fmla="*/ 4 w 16"/>
                  <a:gd name="T13" fmla="*/ 3 h 4"/>
                  <a:gd name="T14" fmla="*/ 2 w 16"/>
                  <a:gd name="T15" fmla="*/ 2 h 4"/>
                  <a:gd name="T16" fmla="*/ 1 w 16"/>
                  <a:gd name="T17" fmla="*/ 1 h 4"/>
                  <a:gd name="T18" fmla="*/ 0 w 16"/>
                  <a:gd name="T19" fmla="*/ 0 h 4"/>
                  <a:gd name="T20" fmla="*/ 1 w 16"/>
                  <a:gd name="T21" fmla="*/ 1 h 4"/>
                  <a:gd name="T22" fmla="*/ 3 w 16"/>
                  <a:gd name="T23" fmla="*/ 1 h 4"/>
                  <a:gd name="T24" fmla="*/ 5 w 16"/>
                  <a:gd name="T25" fmla="*/ 2 h 4"/>
                  <a:gd name="T26" fmla="*/ 7 w 16"/>
                  <a:gd name="T27" fmla="*/ 3 h 4"/>
                  <a:gd name="T28" fmla="*/ 9 w 16"/>
                  <a:gd name="T29" fmla="*/ 3 h 4"/>
                  <a:gd name="T30" fmla="*/ 11 w 16"/>
                  <a:gd name="T31" fmla="*/ 4 h 4"/>
                  <a:gd name="T32" fmla="*/ 13 w 16"/>
                  <a:gd name="T33" fmla="*/ 4 h 4"/>
                  <a:gd name="T34" fmla="*/ 16 w 16"/>
                  <a:gd name="T35" fmla="*/ 4 h 4"/>
                  <a:gd name="T36" fmla="*/ 15 w 16"/>
                  <a:gd name="T37" fmla="*/ 4 h 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6" h="4">
                    <a:moveTo>
                      <a:pt x="15" y="4"/>
                    </a:moveTo>
                    <a:lnTo>
                      <a:pt x="13" y="4"/>
                    </a:lnTo>
                    <a:lnTo>
                      <a:pt x="11" y="4"/>
                    </a:lnTo>
                    <a:lnTo>
                      <a:pt x="9" y="4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2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6" y="4"/>
                    </a:ln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3" name="Freeform 179"/>
              <p:cNvSpPr>
                <a:spLocks/>
              </p:cNvSpPr>
              <p:nvPr/>
            </p:nvSpPr>
            <p:spPr bwMode="auto">
              <a:xfrm>
                <a:off x="2653" y="1423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1 h 2"/>
                  <a:gd name="T4" fmla="*/ 0 w 3"/>
                  <a:gd name="T5" fmla="*/ 1 h 2"/>
                  <a:gd name="T6" fmla="*/ 1 w 3"/>
                  <a:gd name="T7" fmla="*/ 0 h 2"/>
                  <a:gd name="T8" fmla="*/ 2 w 3"/>
                  <a:gd name="T9" fmla="*/ 0 h 2"/>
                  <a:gd name="T10" fmla="*/ 3 w 3"/>
                  <a:gd name="T11" fmla="*/ 0 h 2"/>
                  <a:gd name="T12" fmla="*/ 3 w 3"/>
                  <a:gd name="T13" fmla="*/ 1 h 2"/>
                  <a:gd name="T14" fmla="*/ 3 w 3"/>
                  <a:gd name="T15" fmla="*/ 1 h 2"/>
                  <a:gd name="T16" fmla="*/ 2 w 3"/>
                  <a:gd name="T17" fmla="*/ 1 h 2"/>
                  <a:gd name="T18" fmla="*/ 1 w 3"/>
                  <a:gd name="T19" fmla="*/ 2 h 2"/>
                  <a:gd name="T20" fmla="*/ 0 w 3"/>
                  <a:gd name="T21" fmla="*/ 2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4" name="Freeform 180"/>
              <p:cNvSpPr>
                <a:spLocks/>
              </p:cNvSpPr>
              <p:nvPr/>
            </p:nvSpPr>
            <p:spPr bwMode="auto">
              <a:xfrm>
                <a:off x="2648" y="1384"/>
                <a:ext cx="8" cy="18"/>
              </a:xfrm>
              <a:custGeom>
                <a:avLst/>
                <a:gdLst>
                  <a:gd name="T0" fmla="*/ 1 w 8"/>
                  <a:gd name="T1" fmla="*/ 11 h 18"/>
                  <a:gd name="T2" fmla="*/ 1 w 8"/>
                  <a:gd name="T3" fmla="*/ 10 h 18"/>
                  <a:gd name="T4" fmla="*/ 0 w 8"/>
                  <a:gd name="T5" fmla="*/ 8 h 18"/>
                  <a:gd name="T6" fmla="*/ 0 w 8"/>
                  <a:gd name="T7" fmla="*/ 7 h 18"/>
                  <a:gd name="T8" fmla="*/ 0 w 8"/>
                  <a:gd name="T9" fmla="*/ 5 h 18"/>
                  <a:gd name="T10" fmla="*/ 1 w 8"/>
                  <a:gd name="T11" fmla="*/ 4 h 18"/>
                  <a:gd name="T12" fmla="*/ 2 w 8"/>
                  <a:gd name="T13" fmla="*/ 3 h 18"/>
                  <a:gd name="T14" fmla="*/ 2 w 8"/>
                  <a:gd name="T15" fmla="*/ 3 h 18"/>
                  <a:gd name="T16" fmla="*/ 3 w 8"/>
                  <a:gd name="T17" fmla="*/ 2 h 18"/>
                  <a:gd name="T18" fmla="*/ 4 w 8"/>
                  <a:gd name="T19" fmla="*/ 1 h 18"/>
                  <a:gd name="T20" fmla="*/ 5 w 8"/>
                  <a:gd name="T21" fmla="*/ 1 h 18"/>
                  <a:gd name="T22" fmla="*/ 6 w 8"/>
                  <a:gd name="T23" fmla="*/ 1 h 18"/>
                  <a:gd name="T24" fmla="*/ 7 w 8"/>
                  <a:gd name="T25" fmla="*/ 0 h 18"/>
                  <a:gd name="T26" fmla="*/ 5 w 8"/>
                  <a:gd name="T27" fmla="*/ 3 h 18"/>
                  <a:gd name="T28" fmla="*/ 4 w 8"/>
                  <a:gd name="T29" fmla="*/ 5 h 18"/>
                  <a:gd name="T30" fmla="*/ 2 w 8"/>
                  <a:gd name="T31" fmla="*/ 8 h 18"/>
                  <a:gd name="T32" fmla="*/ 2 w 8"/>
                  <a:gd name="T33" fmla="*/ 11 h 18"/>
                  <a:gd name="T34" fmla="*/ 3 w 8"/>
                  <a:gd name="T35" fmla="*/ 12 h 18"/>
                  <a:gd name="T36" fmla="*/ 4 w 8"/>
                  <a:gd name="T37" fmla="*/ 13 h 18"/>
                  <a:gd name="T38" fmla="*/ 4 w 8"/>
                  <a:gd name="T39" fmla="*/ 14 h 18"/>
                  <a:gd name="T40" fmla="*/ 5 w 8"/>
                  <a:gd name="T41" fmla="*/ 15 h 18"/>
                  <a:gd name="T42" fmla="*/ 5 w 8"/>
                  <a:gd name="T43" fmla="*/ 16 h 18"/>
                  <a:gd name="T44" fmla="*/ 6 w 8"/>
                  <a:gd name="T45" fmla="*/ 17 h 18"/>
                  <a:gd name="T46" fmla="*/ 7 w 8"/>
                  <a:gd name="T47" fmla="*/ 18 h 18"/>
                  <a:gd name="T48" fmla="*/ 8 w 8"/>
                  <a:gd name="T49" fmla="*/ 18 h 18"/>
                  <a:gd name="T50" fmla="*/ 7 w 8"/>
                  <a:gd name="T51" fmla="*/ 18 h 18"/>
                  <a:gd name="T52" fmla="*/ 5 w 8"/>
                  <a:gd name="T53" fmla="*/ 17 h 18"/>
                  <a:gd name="T54" fmla="*/ 5 w 8"/>
                  <a:gd name="T55" fmla="*/ 16 h 18"/>
                  <a:gd name="T56" fmla="*/ 4 w 8"/>
                  <a:gd name="T57" fmla="*/ 16 h 18"/>
                  <a:gd name="T58" fmla="*/ 3 w 8"/>
                  <a:gd name="T59" fmla="*/ 14 h 18"/>
                  <a:gd name="T60" fmla="*/ 2 w 8"/>
                  <a:gd name="T61" fmla="*/ 13 h 18"/>
                  <a:gd name="T62" fmla="*/ 2 w 8"/>
                  <a:gd name="T63" fmla="*/ 12 h 18"/>
                  <a:gd name="T64" fmla="*/ 1 w 8"/>
                  <a:gd name="T65" fmla="*/ 11 h 1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8" h="18">
                    <a:moveTo>
                      <a:pt x="1" y="11"/>
                    </a:moveTo>
                    <a:lnTo>
                      <a:pt x="1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5" y="16"/>
                    </a:lnTo>
                    <a:lnTo>
                      <a:pt x="6" y="17"/>
                    </a:lnTo>
                    <a:lnTo>
                      <a:pt x="7" y="18"/>
                    </a:lnTo>
                    <a:lnTo>
                      <a:pt x="8" y="18"/>
                    </a:lnTo>
                    <a:lnTo>
                      <a:pt x="7" y="18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4" y="16"/>
                    </a:lnTo>
                    <a:lnTo>
                      <a:pt x="3" y="14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5" name="Freeform 181"/>
              <p:cNvSpPr>
                <a:spLocks/>
              </p:cNvSpPr>
              <p:nvPr/>
            </p:nvSpPr>
            <p:spPr bwMode="auto">
              <a:xfrm>
                <a:off x="2645" y="1380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1 w 3"/>
                  <a:gd name="T3" fmla="*/ 2 h 2"/>
                  <a:gd name="T4" fmla="*/ 1 w 3"/>
                  <a:gd name="T5" fmla="*/ 1 h 2"/>
                  <a:gd name="T6" fmla="*/ 1 w 3"/>
                  <a:gd name="T7" fmla="*/ 1 h 2"/>
                  <a:gd name="T8" fmla="*/ 2 w 3"/>
                  <a:gd name="T9" fmla="*/ 0 h 2"/>
                  <a:gd name="T10" fmla="*/ 2 w 3"/>
                  <a:gd name="T11" fmla="*/ 0 h 2"/>
                  <a:gd name="T12" fmla="*/ 3 w 3"/>
                  <a:gd name="T13" fmla="*/ 1 h 2"/>
                  <a:gd name="T14" fmla="*/ 3 w 3"/>
                  <a:gd name="T15" fmla="*/ 2 h 2"/>
                  <a:gd name="T16" fmla="*/ 3 w 3"/>
                  <a:gd name="T17" fmla="*/ 2 h 2"/>
                  <a:gd name="T18" fmla="*/ 0 w 3"/>
                  <a:gd name="T19" fmla="*/ 2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6" name="Freeform 182"/>
              <p:cNvSpPr>
                <a:spLocks/>
              </p:cNvSpPr>
              <p:nvPr/>
            </p:nvSpPr>
            <p:spPr bwMode="auto">
              <a:xfrm>
                <a:off x="2644" y="1402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1 h 2"/>
                  <a:gd name="T4" fmla="*/ 0 w 3"/>
                  <a:gd name="T5" fmla="*/ 1 h 2"/>
                  <a:gd name="T6" fmla="*/ 0 w 3"/>
                  <a:gd name="T7" fmla="*/ 1 h 2"/>
                  <a:gd name="T8" fmla="*/ 0 w 3"/>
                  <a:gd name="T9" fmla="*/ 0 h 2"/>
                  <a:gd name="T10" fmla="*/ 1 w 3"/>
                  <a:gd name="T11" fmla="*/ 0 h 2"/>
                  <a:gd name="T12" fmla="*/ 1 w 3"/>
                  <a:gd name="T13" fmla="*/ 0 h 2"/>
                  <a:gd name="T14" fmla="*/ 2 w 3"/>
                  <a:gd name="T15" fmla="*/ 0 h 2"/>
                  <a:gd name="T16" fmla="*/ 3 w 3"/>
                  <a:gd name="T17" fmla="*/ 0 h 2"/>
                  <a:gd name="T18" fmla="*/ 3 w 3"/>
                  <a:gd name="T19" fmla="*/ 0 h 2"/>
                  <a:gd name="T20" fmla="*/ 2 w 3"/>
                  <a:gd name="T21" fmla="*/ 1 h 2"/>
                  <a:gd name="T22" fmla="*/ 2 w 3"/>
                  <a:gd name="T23" fmla="*/ 1 h 2"/>
                  <a:gd name="T24" fmla="*/ 1 w 3"/>
                  <a:gd name="T25" fmla="*/ 2 h 2"/>
                  <a:gd name="T26" fmla="*/ 0 w 3"/>
                  <a:gd name="T27" fmla="*/ 1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7" name="Freeform 183"/>
              <p:cNvSpPr>
                <a:spLocks/>
              </p:cNvSpPr>
              <p:nvPr/>
            </p:nvSpPr>
            <p:spPr bwMode="auto">
              <a:xfrm>
                <a:off x="2644" y="1384"/>
                <a:ext cx="3" cy="2"/>
              </a:xfrm>
              <a:custGeom>
                <a:avLst/>
                <a:gdLst>
                  <a:gd name="T0" fmla="*/ 0 w 3"/>
                  <a:gd name="T1" fmla="*/ 1 h 2"/>
                  <a:gd name="T2" fmla="*/ 1 w 3"/>
                  <a:gd name="T3" fmla="*/ 1 h 2"/>
                  <a:gd name="T4" fmla="*/ 1 w 3"/>
                  <a:gd name="T5" fmla="*/ 0 h 2"/>
                  <a:gd name="T6" fmla="*/ 2 w 3"/>
                  <a:gd name="T7" fmla="*/ 0 h 2"/>
                  <a:gd name="T8" fmla="*/ 2 w 3"/>
                  <a:gd name="T9" fmla="*/ 0 h 2"/>
                  <a:gd name="T10" fmla="*/ 3 w 3"/>
                  <a:gd name="T11" fmla="*/ 1 h 2"/>
                  <a:gd name="T12" fmla="*/ 2 w 3"/>
                  <a:gd name="T13" fmla="*/ 2 h 2"/>
                  <a:gd name="T14" fmla="*/ 2 w 3"/>
                  <a:gd name="T15" fmla="*/ 2 h 2"/>
                  <a:gd name="T16" fmla="*/ 1 w 3"/>
                  <a:gd name="T17" fmla="*/ 2 h 2"/>
                  <a:gd name="T18" fmla="*/ 0 w 3"/>
                  <a:gd name="T19" fmla="*/ 1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8" name="Freeform 184"/>
              <p:cNvSpPr>
                <a:spLocks/>
              </p:cNvSpPr>
              <p:nvPr/>
            </p:nvSpPr>
            <p:spPr bwMode="auto">
              <a:xfrm>
                <a:off x="2642" y="13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1 h 2"/>
                  <a:gd name="T8" fmla="*/ 1 w 2"/>
                  <a:gd name="T9" fmla="*/ 0 h 2"/>
                  <a:gd name="T10" fmla="*/ 2 w 2"/>
                  <a:gd name="T11" fmla="*/ 1 h 2"/>
                  <a:gd name="T12" fmla="*/ 2 w 2"/>
                  <a:gd name="T13" fmla="*/ 1 h 2"/>
                  <a:gd name="T14" fmla="*/ 2 w 2"/>
                  <a:gd name="T15" fmla="*/ 1 h 2"/>
                  <a:gd name="T16" fmla="*/ 2 w 2"/>
                  <a:gd name="T17" fmla="*/ 2 h 2"/>
                  <a:gd name="T18" fmla="*/ 2 w 2"/>
                  <a:gd name="T19" fmla="*/ 2 h 2"/>
                  <a:gd name="T20" fmla="*/ 1 w 2"/>
                  <a:gd name="T21" fmla="*/ 2 h 2"/>
                  <a:gd name="T22" fmla="*/ 1 w 2"/>
                  <a:gd name="T23" fmla="*/ 2 h 2"/>
                  <a:gd name="T24" fmla="*/ 0 w 2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49" name="Freeform 185"/>
              <p:cNvSpPr>
                <a:spLocks/>
              </p:cNvSpPr>
              <p:nvPr/>
            </p:nvSpPr>
            <p:spPr bwMode="auto">
              <a:xfrm>
                <a:off x="2640" y="1378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4 h 4"/>
                  <a:gd name="T4" fmla="*/ 0 w 5"/>
                  <a:gd name="T5" fmla="*/ 3 h 4"/>
                  <a:gd name="T6" fmla="*/ 0 w 5"/>
                  <a:gd name="T7" fmla="*/ 3 h 4"/>
                  <a:gd name="T8" fmla="*/ 0 w 5"/>
                  <a:gd name="T9" fmla="*/ 2 h 4"/>
                  <a:gd name="T10" fmla="*/ 1 w 5"/>
                  <a:gd name="T11" fmla="*/ 1 h 4"/>
                  <a:gd name="T12" fmla="*/ 1 w 5"/>
                  <a:gd name="T13" fmla="*/ 1 h 4"/>
                  <a:gd name="T14" fmla="*/ 2 w 5"/>
                  <a:gd name="T15" fmla="*/ 0 h 4"/>
                  <a:gd name="T16" fmla="*/ 3 w 5"/>
                  <a:gd name="T17" fmla="*/ 0 h 4"/>
                  <a:gd name="T18" fmla="*/ 3 w 5"/>
                  <a:gd name="T19" fmla="*/ 0 h 4"/>
                  <a:gd name="T20" fmla="*/ 4 w 5"/>
                  <a:gd name="T21" fmla="*/ 0 h 4"/>
                  <a:gd name="T22" fmla="*/ 5 w 5"/>
                  <a:gd name="T23" fmla="*/ 1 h 4"/>
                  <a:gd name="T24" fmla="*/ 5 w 5"/>
                  <a:gd name="T25" fmla="*/ 1 h 4"/>
                  <a:gd name="T26" fmla="*/ 4 w 5"/>
                  <a:gd name="T27" fmla="*/ 2 h 4"/>
                  <a:gd name="T28" fmla="*/ 3 w 5"/>
                  <a:gd name="T29" fmla="*/ 3 h 4"/>
                  <a:gd name="T30" fmla="*/ 2 w 5"/>
                  <a:gd name="T31" fmla="*/ 3 h 4"/>
                  <a:gd name="T32" fmla="*/ 1 w 5"/>
                  <a:gd name="T33" fmla="*/ 4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0" name="Freeform 186"/>
              <p:cNvSpPr>
                <a:spLocks/>
              </p:cNvSpPr>
              <p:nvPr/>
            </p:nvSpPr>
            <p:spPr bwMode="auto">
              <a:xfrm>
                <a:off x="2641" y="1381"/>
                <a:ext cx="4" cy="6"/>
              </a:xfrm>
              <a:custGeom>
                <a:avLst/>
                <a:gdLst>
                  <a:gd name="T0" fmla="*/ 0 w 4"/>
                  <a:gd name="T1" fmla="*/ 6 h 6"/>
                  <a:gd name="T2" fmla="*/ 0 w 4"/>
                  <a:gd name="T3" fmla="*/ 6 h 6"/>
                  <a:gd name="T4" fmla="*/ 0 w 4"/>
                  <a:gd name="T5" fmla="*/ 6 h 6"/>
                  <a:gd name="T6" fmla="*/ 0 w 4"/>
                  <a:gd name="T7" fmla="*/ 6 h 6"/>
                  <a:gd name="T8" fmla="*/ 0 w 4"/>
                  <a:gd name="T9" fmla="*/ 6 h 6"/>
                  <a:gd name="T10" fmla="*/ 0 w 4"/>
                  <a:gd name="T11" fmla="*/ 4 h 6"/>
                  <a:gd name="T12" fmla="*/ 0 w 4"/>
                  <a:gd name="T13" fmla="*/ 3 h 6"/>
                  <a:gd name="T14" fmla="*/ 1 w 4"/>
                  <a:gd name="T15" fmla="*/ 2 h 6"/>
                  <a:gd name="T16" fmla="*/ 2 w 4"/>
                  <a:gd name="T17" fmla="*/ 1 h 6"/>
                  <a:gd name="T18" fmla="*/ 3 w 4"/>
                  <a:gd name="T19" fmla="*/ 0 h 6"/>
                  <a:gd name="T20" fmla="*/ 3 w 4"/>
                  <a:gd name="T21" fmla="*/ 1 h 6"/>
                  <a:gd name="T22" fmla="*/ 3 w 4"/>
                  <a:gd name="T23" fmla="*/ 1 h 6"/>
                  <a:gd name="T24" fmla="*/ 4 w 4"/>
                  <a:gd name="T25" fmla="*/ 1 h 6"/>
                  <a:gd name="T26" fmla="*/ 3 w 4"/>
                  <a:gd name="T27" fmla="*/ 3 h 6"/>
                  <a:gd name="T28" fmla="*/ 3 w 4"/>
                  <a:gd name="T29" fmla="*/ 4 h 6"/>
                  <a:gd name="T30" fmla="*/ 2 w 4"/>
                  <a:gd name="T31" fmla="*/ 5 h 6"/>
                  <a:gd name="T32" fmla="*/ 1 w 4"/>
                  <a:gd name="T33" fmla="*/ 6 h 6"/>
                  <a:gd name="T34" fmla="*/ 0 w 4"/>
                  <a:gd name="T35" fmla="*/ 6 h 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1" name="Freeform 187"/>
              <p:cNvSpPr>
                <a:spLocks/>
              </p:cNvSpPr>
              <p:nvPr/>
            </p:nvSpPr>
            <p:spPr bwMode="auto">
              <a:xfrm>
                <a:off x="2640" y="1399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0 w 2"/>
                  <a:gd name="T7" fmla="*/ 2 h 3"/>
                  <a:gd name="T8" fmla="*/ 0 w 2"/>
                  <a:gd name="T9" fmla="*/ 2 h 3"/>
                  <a:gd name="T10" fmla="*/ 0 w 2"/>
                  <a:gd name="T11" fmla="*/ 1 h 3"/>
                  <a:gd name="T12" fmla="*/ 0 w 2"/>
                  <a:gd name="T13" fmla="*/ 1 h 3"/>
                  <a:gd name="T14" fmla="*/ 0 w 2"/>
                  <a:gd name="T15" fmla="*/ 0 h 3"/>
                  <a:gd name="T16" fmla="*/ 1 w 2"/>
                  <a:gd name="T17" fmla="*/ 0 h 3"/>
                  <a:gd name="T18" fmla="*/ 1 w 2"/>
                  <a:gd name="T19" fmla="*/ 0 h 3"/>
                  <a:gd name="T20" fmla="*/ 1 w 2"/>
                  <a:gd name="T21" fmla="*/ 0 h 3"/>
                  <a:gd name="T22" fmla="*/ 2 w 2"/>
                  <a:gd name="T23" fmla="*/ 1 h 3"/>
                  <a:gd name="T24" fmla="*/ 2 w 2"/>
                  <a:gd name="T25" fmla="*/ 1 h 3"/>
                  <a:gd name="T26" fmla="*/ 2 w 2"/>
                  <a:gd name="T27" fmla="*/ 2 h 3"/>
                  <a:gd name="T28" fmla="*/ 2 w 2"/>
                  <a:gd name="T29" fmla="*/ 2 h 3"/>
                  <a:gd name="T30" fmla="*/ 2 w 2"/>
                  <a:gd name="T31" fmla="*/ 2 h 3"/>
                  <a:gd name="T32" fmla="*/ 1 w 2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2" name="Freeform 188"/>
              <p:cNvSpPr>
                <a:spLocks/>
              </p:cNvSpPr>
              <p:nvPr/>
            </p:nvSpPr>
            <p:spPr bwMode="auto">
              <a:xfrm>
                <a:off x="2638" y="1407"/>
                <a:ext cx="3" cy="2"/>
              </a:xfrm>
              <a:custGeom>
                <a:avLst/>
                <a:gdLst>
                  <a:gd name="T0" fmla="*/ 0 w 3"/>
                  <a:gd name="T1" fmla="*/ 0 h 2"/>
                  <a:gd name="T2" fmla="*/ 1 w 3"/>
                  <a:gd name="T3" fmla="*/ 0 h 2"/>
                  <a:gd name="T4" fmla="*/ 1 w 3"/>
                  <a:gd name="T5" fmla="*/ 1 h 2"/>
                  <a:gd name="T6" fmla="*/ 2 w 3"/>
                  <a:gd name="T7" fmla="*/ 1 h 2"/>
                  <a:gd name="T8" fmla="*/ 3 w 3"/>
                  <a:gd name="T9" fmla="*/ 2 h 2"/>
                  <a:gd name="T10" fmla="*/ 2 w 3"/>
                  <a:gd name="T11" fmla="*/ 2 h 2"/>
                  <a:gd name="T12" fmla="*/ 1 w 3"/>
                  <a:gd name="T13" fmla="*/ 1 h 2"/>
                  <a:gd name="T14" fmla="*/ 0 w 3"/>
                  <a:gd name="T15" fmla="*/ 1 h 2"/>
                  <a:gd name="T16" fmla="*/ 0 w 3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3" name="Freeform 189"/>
              <p:cNvSpPr>
                <a:spLocks/>
              </p:cNvSpPr>
              <p:nvPr/>
            </p:nvSpPr>
            <p:spPr bwMode="auto">
              <a:xfrm>
                <a:off x="2640" y="1389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  <a:gd name="T4" fmla="*/ 0 w 1"/>
                  <a:gd name="T5" fmla="*/ 1 h 2"/>
                  <a:gd name="T6" fmla="*/ 0 w 1"/>
                  <a:gd name="T7" fmla="*/ 1 h 2"/>
                  <a:gd name="T8" fmla="*/ 0 w 1"/>
                  <a:gd name="T9" fmla="*/ 1 h 2"/>
                  <a:gd name="T10" fmla="*/ 0 w 1"/>
                  <a:gd name="T11" fmla="*/ 1 h 2"/>
                  <a:gd name="T12" fmla="*/ 0 w 1"/>
                  <a:gd name="T13" fmla="*/ 0 h 2"/>
                  <a:gd name="T14" fmla="*/ 0 w 1"/>
                  <a:gd name="T15" fmla="*/ 0 h 2"/>
                  <a:gd name="T16" fmla="*/ 0 w 1"/>
                  <a:gd name="T17" fmla="*/ 0 h 2"/>
                  <a:gd name="T18" fmla="*/ 1 w 1"/>
                  <a:gd name="T19" fmla="*/ 0 h 2"/>
                  <a:gd name="T20" fmla="*/ 1 w 1"/>
                  <a:gd name="T21" fmla="*/ 1 h 2"/>
                  <a:gd name="T22" fmla="*/ 1 w 1"/>
                  <a:gd name="T23" fmla="*/ 1 h 2"/>
                  <a:gd name="T24" fmla="*/ 1 w 1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4" name="Freeform 190"/>
              <p:cNvSpPr>
                <a:spLocks/>
              </p:cNvSpPr>
              <p:nvPr/>
            </p:nvSpPr>
            <p:spPr bwMode="auto">
              <a:xfrm>
                <a:off x="2637" y="1383"/>
                <a:ext cx="3" cy="4"/>
              </a:xfrm>
              <a:custGeom>
                <a:avLst/>
                <a:gdLst>
                  <a:gd name="T0" fmla="*/ 0 w 3"/>
                  <a:gd name="T1" fmla="*/ 4 h 4"/>
                  <a:gd name="T2" fmla="*/ 0 w 3"/>
                  <a:gd name="T3" fmla="*/ 3 h 4"/>
                  <a:gd name="T4" fmla="*/ 0 w 3"/>
                  <a:gd name="T5" fmla="*/ 2 h 4"/>
                  <a:gd name="T6" fmla="*/ 1 w 3"/>
                  <a:gd name="T7" fmla="*/ 1 h 4"/>
                  <a:gd name="T8" fmla="*/ 1 w 3"/>
                  <a:gd name="T9" fmla="*/ 0 h 4"/>
                  <a:gd name="T10" fmla="*/ 2 w 3"/>
                  <a:gd name="T11" fmla="*/ 0 h 4"/>
                  <a:gd name="T12" fmla="*/ 2 w 3"/>
                  <a:gd name="T13" fmla="*/ 1 h 4"/>
                  <a:gd name="T14" fmla="*/ 3 w 3"/>
                  <a:gd name="T15" fmla="*/ 1 h 4"/>
                  <a:gd name="T16" fmla="*/ 3 w 3"/>
                  <a:gd name="T17" fmla="*/ 1 h 4"/>
                  <a:gd name="T18" fmla="*/ 3 w 3"/>
                  <a:gd name="T19" fmla="*/ 2 h 4"/>
                  <a:gd name="T20" fmla="*/ 2 w 3"/>
                  <a:gd name="T21" fmla="*/ 3 h 4"/>
                  <a:gd name="T22" fmla="*/ 1 w 3"/>
                  <a:gd name="T23" fmla="*/ 4 h 4"/>
                  <a:gd name="T24" fmla="*/ 0 w 3"/>
                  <a:gd name="T25" fmla="*/ 4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5" name="Freeform 191"/>
              <p:cNvSpPr>
                <a:spLocks/>
              </p:cNvSpPr>
              <p:nvPr/>
            </p:nvSpPr>
            <p:spPr bwMode="auto">
              <a:xfrm>
                <a:off x="2636" y="1393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0 w 3"/>
                  <a:gd name="T5" fmla="*/ 4 h 4"/>
                  <a:gd name="T6" fmla="*/ 0 w 3"/>
                  <a:gd name="T7" fmla="*/ 3 h 4"/>
                  <a:gd name="T8" fmla="*/ 0 w 3"/>
                  <a:gd name="T9" fmla="*/ 3 h 4"/>
                  <a:gd name="T10" fmla="*/ 0 w 3"/>
                  <a:gd name="T11" fmla="*/ 2 h 4"/>
                  <a:gd name="T12" fmla="*/ 1 w 3"/>
                  <a:gd name="T13" fmla="*/ 1 h 4"/>
                  <a:gd name="T14" fmla="*/ 1 w 3"/>
                  <a:gd name="T15" fmla="*/ 1 h 4"/>
                  <a:gd name="T16" fmla="*/ 2 w 3"/>
                  <a:gd name="T17" fmla="*/ 0 h 4"/>
                  <a:gd name="T18" fmla="*/ 2 w 3"/>
                  <a:gd name="T19" fmla="*/ 0 h 4"/>
                  <a:gd name="T20" fmla="*/ 3 w 3"/>
                  <a:gd name="T21" fmla="*/ 1 h 4"/>
                  <a:gd name="T22" fmla="*/ 3 w 3"/>
                  <a:gd name="T23" fmla="*/ 2 h 4"/>
                  <a:gd name="T24" fmla="*/ 3 w 3"/>
                  <a:gd name="T25" fmla="*/ 3 h 4"/>
                  <a:gd name="T26" fmla="*/ 3 w 3"/>
                  <a:gd name="T27" fmla="*/ 3 h 4"/>
                  <a:gd name="T28" fmla="*/ 2 w 3"/>
                  <a:gd name="T29" fmla="*/ 4 h 4"/>
                  <a:gd name="T30" fmla="*/ 2 w 3"/>
                  <a:gd name="T31" fmla="*/ 4 h 4"/>
                  <a:gd name="T32" fmla="*/ 1 w 3"/>
                  <a:gd name="T33" fmla="*/ 4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6" name="Freeform 192"/>
              <p:cNvSpPr>
                <a:spLocks/>
              </p:cNvSpPr>
              <p:nvPr/>
            </p:nvSpPr>
            <p:spPr bwMode="auto">
              <a:xfrm>
                <a:off x="2634" y="1387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1 h 2"/>
                  <a:gd name="T12" fmla="*/ 0 w 2"/>
                  <a:gd name="T13" fmla="*/ 0 h 2"/>
                  <a:gd name="T14" fmla="*/ 0 w 2"/>
                  <a:gd name="T15" fmla="*/ 0 h 2"/>
                  <a:gd name="T16" fmla="*/ 1 w 2"/>
                  <a:gd name="T17" fmla="*/ 0 h 2"/>
                  <a:gd name="T18" fmla="*/ 1 w 2"/>
                  <a:gd name="T19" fmla="*/ 0 h 2"/>
                  <a:gd name="T20" fmla="*/ 2 w 2"/>
                  <a:gd name="T21" fmla="*/ 0 h 2"/>
                  <a:gd name="T22" fmla="*/ 2 w 2"/>
                  <a:gd name="T23" fmla="*/ 0 h 2"/>
                  <a:gd name="T24" fmla="*/ 2 w 2"/>
                  <a:gd name="T25" fmla="*/ 1 h 2"/>
                  <a:gd name="T26" fmla="*/ 2 w 2"/>
                  <a:gd name="T27" fmla="*/ 1 h 2"/>
                  <a:gd name="T28" fmla="*/ 2 w 2"/>
                  <a:gd name="T29" fmla="*/ 2 h 2"/>
                  <a:gd name="T30" fmla="*/ 1 w 2"/>
                  <a:gd name="T31" fmla="*/ 2 h 2"/>
                  <a:gd name="T32" fmla="*/ 1 w 2"/>
                  <a:gd name="T33" fmla="*/ 2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7" name="Freeform 193"/>
              <p:cNvSpPr>
                <a:spLocks/>
              </p:cNvSpPr>
              <p:nvPr/>
            </p:nvSpPr>
            <p:spPr bwMode="auto">
              <a:xfrm>
                <a:off x="2632" y="1395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2 h 3"/>
                  <a:gd name="T4" fmla="*/ 0 w 2"/>
                  <a:gd name="T5" fmla="*/ 1 h 3"/>
                  <a:gd name="T6" fmla="*/ 1 w 2"/>
                  <a:gd name="T7" fmla="*/ 1 h 3"/>
                  <a:gd name="T8" fmla="*/ 1 w 2"/>
                  <a:gd name="T9" fmla="*/ 0 h 3"/>
                  <a:gd name="T10" fmla="*/ 1 w 2"/>
                  <a:gd name="T11" fmla="*/ 1 h 3"/>
                  <a:gd name="T12" fmla="*/ 2 w 2"/>
                  <a:gd name="T13" fmla="*/ 1 h 3"/>
                  <a:gd name="T14" fmla="*/ 2 w 2"/>
                  <a:gd name="T15" fmla="*/ 2 h 3"/>
                  <a:gd name="T16" fmla="*/ 2 w 2"/>
                  <a:gd name="T17" fmla="*/ 3 h 3"/>
                  <a:gd name="T18" fmla="*/ 2 w 2"/>
                  <a:gd name="T19" fmla="*/ 2 h 3"/>
                  <a:gd name="T20" fmla="*/ 1 w 2"/>
                  <a:gd name="T21" fmla="*/ 2 h 3"/>
                  <a:gd name="T22" fmla="*/ 1 w 2"/>
                  <a:gd name="T23" fmla="*/ 3 h 3"/>
                  <a:gd name="T24" fmla="*/ 0 w 2"/>
                  <a:gd name="T25" fmla="*/ 3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8" name="Freeform 194"/>
              <p:cNvSpPr>
                <a:spLocks/>
              </p:cNvSpPr>
              <p:nvPr/>
            </p:nvSpPr>
            <p:spPr bwMode="auto">
              <a:xfrm>
                <a:off x="2633" y="1381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0 w 1"/>
                  <a:gd name="T5" fmla="*/ 2 h 2"/>
                  <a:gd name="T6" fmla="*/ 0 w 1"/>
                  <a:gd name="T7" fmla="*/ 1 h 2"/>
                  <a:gd name="T8" fmla="*/ 0 w 1"/>
                  <a:gd name="T9" fmla="*/ 1 h 2"/>
                  <a:gd name="T10" fmla="*/ 0 w 1"/>
                  <a:gd name="T11" fmla="*/ 1 h 2"/>
                  <a:gd name="T12" fmla="*/ 0 w 1"/>
                  <a:gd name="T13" fmla="*/ 1 h 2"/>
                  <a:gd name="T14" fmla="*/ 0 w 1"/>
                  <a:gd name="T15" fmla="*/ 1 h 2"/>
                  <a:gd name="T16" fmla="*/ 0 w 1"/>
                  <a:gd name="T17" fmla="*/ 0 h 2"/>
                  <a:gd name="T18" fmla="*/ 1 w 1"/>
                  <a:gd name="T19" fmla="*/ 1 h 2"/>
                  <a:gd name="T20" fmla="*/ 1 w 1"/>
                  <a:gd name="T21" fmla="*/ 1 h 2"/>
                  <a:gd name="T22" fmla="*/ 1 w 1"/>
                  <a:gd name="T23" fmla="*/ 2 h 2"/>
                  <a:gd name="T24" fmla="*/ 0 w 1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59" name="Freeform 195"/>
              <p:cNvSpPr>
                <a:spLocks/>
              </p:cNvSpPr>
              <p:nvPr/>
            </p:nvSpPr>
            <p:spPr bwMode="auto">
              <a:xfrm>
                <a:off x="2629" y="1372"/>
                <a:ext cx="3" cy="4"/>
              </a:xfrm>
              <a:custGeom>
                <a:avLst/>
                <a:gdLst>
                  <a:gd name="T0" fmla="*/ 3 w 3"/>
                  <a:gd name="T1" fmla="*/ 3 h 4"/>
                  <a:gd name="T2" fmla="*/ 3 w 3"/>
                  <a:gd name="T3" fmla="*/ 3 h 4"/>
                  <a:gd name="T4" fmla="*/ 1 w 3"/>
                  <a:gd name="T5" fmla="*/ 4 h 4"/>
                  <a:gd name="T6" fmla="*/ 1 w 3"/>
                  <a:gd name="T7" fmla="*/ 3 h 4"/>
                  <a:gd name="T8" fmla="*/ 0 w 3"/>
                  <a:gd name="T9" fmla="*/ 2 h 4"/>
                  <a:gd name="T10" fmla="*/ 0 w 3"/>
                  <a:gd name="T11" fmla="*/ 2 h 4"/>
                  <a:gd name="T12" fmla="*/ 0 w 3"/>
                  <a:gd name="T13" fmla="*/ 1 h 4"/>
                  <a:gd name="T14" fmla="*/ 0 w 3"/>
                  <a:gd name="T15" fmla="*/ 0 h 4"/>
                  <a:gd name="T16" fmla="*/ 3 w 3"/>
                  <a:gd name="T17" fmla="*/ 1 h 4"/>
                  <a:gd name="T18" fmla="*/ 3 w 3"/>
                  <a:gd name="T19" fmla="*/ 1 h 4"/>
                  <a:gd name="T20" fmla="*/ 3 w 3"/>
                  <a:gd name="T21" fmla="*/ 2 h 4"/>
                  <a:gd name="T22" fmla="*/ 3 w 3"/>
                  <a:gd name="T23" fmla="*/ 2 h 4"/>
                  <a:gd name="T24" fmla="*/ 3 w 3"/>
                  <a:gd name="T25" fmla="*/ 3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lnTo>
                      <a:pt x="3" y="3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0" name="Freeform 196"/>
              <p:cNvSpPr>
                <a:spLocks/>
              </p:cNvSpPr>
              <p:nvPr/>
            </p:nvSpPr>
            <p:spPr bwMode="auto">
              <a:xfrm>
                <a:off x="2627" y="1379"/>
                <a:ext cx="5" cy="3"/>
              </a:xfrm>
              <a:custGeom>
                <a:avLst/>
                <a:gdLst>
                  <a:gd name="T0" fmla="*/ 1 w 5"/>
                  <a:gd name="T1" fmla="*/ 3 h 3"/>
                  <a:gd name="T2" fmla="*/ 1 w 5"/>
                  <a:gd name="T3" fmla="*/ 3 h 3"/>
                  <a:gd name="T4" fmla="*/ 0 w 5"/>
                  <a:gd name="T5" fmla="*/ 3 h 3"/>
                  <a:gd name="T6" fmla="*/ 0 w 5"/>
                  <a:gd name="T7" fmla="*/ 3 h 3"/>
                  <a:gd name="T8" fmla="*/ 0 w 5"/>
                  <a:gd name="T9" fmla="*/ 2 h 3"/>
                  <a:gd name="T10" fmla="*/ 0 w 5"/>
                  <a:gd name="T11" fmla="*/ 1 h 3"/>
                  <a:gd name="T12" fmla="*/ 0 w 5"/>
                  <a:gd name="T13" fmla="*/ 1 h 3"/>
                  <a:gd name="T14" fmla="*/ 0 w 5"/>
                  <a:gd name="T15" fmla="*/ 0 h 3"/>
                  <a:gd name="T16" fmla="*/ 1 w 5"/>
                  <a:gd name="T17" fmla="*/ 0 h 3"/>
                  <a:gd name="T18" fmla="*/ 2 w 5"/>
                  <a:gd name="T19" fmla="*/ 0 h 3"/>
                  <a:gd name="T20" fmla="*/ 3 w 5"/>
                  <a:gd name="T21" fmla="*/ 0 h 3"/>
                  <a:gd name="T22" fmla="*/ 4 w 5"/>
                  <a:gd name="T23" fmla="*/ 0 h 3"/>
                  <a:gd name="T24" fmla="*/ 4 w 5"/>
                  <a:gd name="T25" fmla="*/ 1 h 3"/>
                  <a:gd name="T26" fmla="*/ 5 w 5"/>
                  <a:gd name="T27" fmla="*/ 2 h 3"/>
                  <a:gd name="T28" fmla="*/ 4 w 5"/>
                  <a:gd name="T29" fmla="*/ 2 h 3"/>
                  <a:gd name="T30" fmla="*/ 3 w 5"/>
                  <a:gd name="T31" fmla="*/ 3 h 3"/>
                  <a:gd name="T32" fmla="*/ 2 w 5"/>
                  <a:gd name="T33" fmla="*/ 3 h 3"/>
                  <a:gd name="T34" fmla="*/ 1 w 5"/>
                  <a:gd name="T35" fmla="*/ 3 h 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" h="3">
                    <a:moveTo>
                      <a:pt x="1" y="3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1" name="Freeform 197"/>
              <p:cNvSpPr>
                <a:spLocks/>
              </p:cNvSpPr>
              <p:nvPr/>
            </p:nvSpPr>
            <p:spPr bwMode="auto">
              <a:xfrm>
                <a:off x="2623" y="1438"/>
                <a:ext cx="3" cy="6"/>
              </a:xfrm>
              <a:custGeom>
                <a:avLst/>
                <a:gdLst>
                  <a:gd name="T0" fmla="*/ 2 w 3"/>
                  <a:gd name="T1" fmla="*/ 5 h 6"/>
                  <a:gd name="T2" fmla="*/ 0 w 3"/>
                  <a:gd name="T3" fmla="*/ 6 h 6"/>
                  <a:gd name="T4" fmla="*/ 1 w 3"/>
                  <a:gd name="T5" fmla="*/ 4 h 6"/>
                  <a:gd name="T6" fmla="*/ 1 w 3"/>
                  <a:gd name="T7" fmla="*/ 3 h 6"/>
                  <a:gd name="T8" fmla="*/ 2 w 3"/>
                  <a:gd name="T9" fmla="*/ 2 h 6"/>
                  <a:gd name="T10" fmla="*/ 2 w 3"/>
                  <a:gd name="T11" fmla="*/ 0 h 6"/>
                  <a:gd name="T12" fmla="*/ 3 w 3"/>
                  <a:gd name="T13" fmla="*/ 1 h 6"/>
                  <a:gd name="T14" fmla="*/ 3 w 3"/>
                  <a:gd name="T15" fmla="*/ 2 h 6"/>
                  <a:gd name="T16" fmla="*/ 2 w 3"/>
                  <a:gd name="T17" fmla="*/ 4 h 6"/>
                  <a:gd name="T18" fmla="*/ 2 w 3"/>
                  <a:gd name="T19" fmla="*/ 5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6">
                    <a:moveTo>
                      <a:pt x="2" y="5"/>
                    </a:moveTo>
                    <a:lnTo>
                      <a:pt x="0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2" name="Freeform 198"/>
              <p:cNvSpPr>
                <a:spLocks/>
              </p:cNvSpPr>
              <p:nvPr/>
            </p:nvSpPr>
            <p:spPr bwMode="auto">
              <a:xfrm>
                <a:off x="2560" y="1420"/>
                <a:ext cx="64" cy="11"/>
              </a:xfrm>
              <a:custGeom>
                <a:avLst/>
                <a:gdLst>
                  <a:gd name="T0" fmla="*/ 53 w 64"/>
                  <a:gd name="T1" fmla="*/ 7 h 11"/>
                  <a:gd name="T2" fmla="*/ 49 w 64"/>
                  <a:gd name="T3" fmla="*/ 8 h 11"/>
                  <a:gd name="T4" fmla="*/ 45 w 64"/>
                  <a:gd name="T5" fmla="*/ 9 h 11"/>
                  <a:gd name="T6" fmla="*/ 41 w 64"/>
                  <a:gd name="T7" fmla="*/ 9 h 11"/>
                  <a:gd name="T8" fmla="*/ 37 w 64"/>
                  <a:gd name="T9" fmla="*/ 10 h 11"/>
                  <a:gd name="T10" fmla="*/ 32 w 64"/>
                  <a:gd name="T11" fmla="*/ 10 h 11"/>
                  <a:gd name="T12" fmla="*/ 28 w 64"/>
                  <a:gd name="T13" fmla="*/ 11 h 11"/>
                  <a:gd name="T14" fmla="*/ 24 w 64"/>
                  <a:gd name="T15" fmla="*/ 10 h 11"/>
                  <a:gd name="T16" fmla="*/ 19 w 64"/>
                  <a:gd name="T17" fmla="*/ 10 h 11"/>
                  <a:gd name="T18" fmla="*/ 14 w 64"/>
                  <a:gd name="T19" fmla="*/ 9 h 11"/>
                  <a:gd name="T20" fmla="*/ 8 w 64"/>
                  <a:gd name="T21" fmla="*/ 9 h 11"/>
                  <a:gd name="T22" fmla="*/ 3 w 64"/>
                  <a:gd name="T23" fmla="*/ 8 h 11"/>
                  <a:gd name="T24" fmla="*/ 3 w 64"/>
                  <a:gd name="T25" fmla="*/ 7 h 11"/>
                  <a:gd name="T26" fmla="*/ 7 w 64"/>
                  <a:gd name="T27" fmla="*/ 7 h 11"/>
                  <a:gd name="T28" fmla="*/ 11 w 64"/>
                  <a:gd name="T29" fmla="*/ 6 h 11"/>
                  <a:gd name="T30" fmla="*/ 15 w 64"/>
                  <a:gd name="T31" fmla="*/ 6 h 11"/>
                  <a:gd name="T32" fmla="*/ 19 w 64"/>
                  <a:gd name="T33" fmla="*/ 5 h 11"/>
                  <a:gd name="T34" fmla="*/ 23 w 64"/>
                  <a:gd name="T35" fmla="*/ 4 h 11"/>
                  <a:gd name="T36" fmla="*/ 27 w 64"/>
                  <a:gd name="T37" fmla="*/ 3 h 11"/>
                  <a:gd name="T38" fmla="*/ 31 w 64"/>
                  <a:gd name="T39" fmla="*/ 2 h 11"/>
                  <a:gd name="T40" fmla="*/ 32 w 64"/>
                  <a:gd name="T41" fmla="*/ 3 h 11"/>
                  <a:gd name="T42" fmla="*/ 30 w 64"/>
                  <a:gd name="T43" fmla="*/ 3 h 11"/>
                  <a:gd name="T44" fmla="*/ 28 w 64"/>
                  <a:gd name="T45" fmla="*/ 4 h 11"/>
                  <a:gd name="T46" fmla="*/ 26 w 64"/>
                  <a:gd name="T47" fmla="*/ 5 h 11"/>
                  <a:gd name="T48" fmla="*/ 27 w 64"/>
                  <a:gd name="T49" fmla="*/ 6 h 11"/>
                  <a:gd name="T50" fmla="*/ 32 w 64"/>
                  <a:gd name="T51" fmla="*/ 5 h 11"/>
                  <a:gd name="T52" fmla="*/ 35 w 64"/>
                  <a:gd name="T53" fmla="*/ 3 h 11"/>
                  <a:gd name="T54" fmla="*/ 40 w 64"/>
                  <a:gd name="T55" fmla="*/ 2 h 11"/>
                  <a:gd name="T56" fmla="*/ 42 w 64"/>
                  <a:gd name="T57" fmla="*/ 1 h 11"/>
                  <a:gd name="T58" fmla="*/ 44 w 64"/>
                  <a:gd name="T59" fmla="*/ 1 h 11"/>
                  <a:gd name="T60" fmla="*/ 46 w 64"/>
                  <a:gd name="T61" fmla="*/ 0 h 11"/>
                  <a:gd name="T62" fmla="*/ 47 w 64"/>
                  <a:gd name="T63" fmla="*/ 0 h 11"/>
                  <a:gd name="T64" fmla="*/ 46 w 64"/>
                  <a:gd name="T65" fmla="*/ 1 h 11"/>
                  <a:gd name="T66" fmla="*/ 44 w 64"/>
                  <a:gd name="T67" fmla="*/ 2 h 11"/>
                  <a:gd name="T68" fmla="*/ 41 w 64"/>
                  <a:gd name="T69" fmla="*/ 4 h 11"/>
                  <a:gd name="T70" fmla="*/ 38 w 64"/>
                  <a:gd name="T71" fmla="*/ 5 h 11"/>
                  <a:gd name="T72" fmla="*/ 38 w 64"/>
                  <a:gd name="T73" fmla="*/ 6 h 11"/>
                  <a:gd name="T74" fmla="*/ 42 w 64"/>
                  <a:gd name="T75" fmla="*/ 5 h 11"/>
                  <a:gd name="T76" fmla="*/ 45 w 64"/>
                  <a:gd name="T77" fmla="*/ 3 h 11"/>
                  <a:gd name="T78" fmla="*/ 48 w 64"/>
                  <a:gd name="T79" fmla="*/ 2 h 11"/>
                  <a:gd name="T80" fmla="*/ 56 w 64"/>
                  <a:gd name="T81" fmla="*/ 0 h 11"/>
                  <a:gd name="T82" fmla="*/ 53 w 64"/>
                  <a:gd name="T83" fmla="*/ 2 h 11"/>
                  <a:gd name="T84" fmla="*/ 50 w 64"/>
                  <a:gd name="T85" fmla="*/ 3 h 11"/>
                  <a:gd name="T86" fmla="*/ 47 w 64"/>
                  <a:gd name="T87" fmla="*/ 5 h 11"/>
                  <a:gd name="T88" fmla="*/ 44 w 64"/>
                  <a:gd name="T89" fmla="*/ 6 h 11"/>
                  <a:gd name="T90" fmla="*/ 44 w 64"/>
                  <a:gd name="T91" fmla="*/ 6 h 11"/>
                  <a:gd name="T92" fmla="*/ 43 w 64"/>
                  <a:gd name="T93" fmla="*/ 7 h 11"/>
                  <a:gd name="T94" fmla="*/ 49 w 64"/>
                  <a:gd name="T95" fmla="*/ 6 h 11"/>
                  <a:gd name="T96" fmla="*/ 54 w 64"/>
                  <a:gd name="T97" fmla="*/ 4 h 11"/>
                  <a:gd name="T98" fmla="*/ 59 w 64"/>
                  <a:gd name="T99" fmla="*/ 3 h 11"/>
                  <a:gd name="T100" fmla="*/ 64 w 64"/>
                  <a:gd name="T101" fmla="*/ 0 h 11"/>
                  <a:gd name="T102" fmla="*/ 62 w 64"/>
                  <a:gd name="T103" fmla="*/ 3 h 11"/>
                  <a:gd name="T104" fmla="*/ 60 w 64"/>
                  <a:gd name="T105" fmla="*/ 4 h 11"/>
                  <a:gd name="T106" fmla="*/ 57 w 64"/>
                  <a:gd name="T107" fmla="*/ 5 h 11"/>
                  <a:gd name="T108" fmla="*/ 55 w 64"/>
                  <a:gd name="T109" fmla="*/ 6 h 1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64" h="11">
                    <a:moveTo>
                      <a:pt x="55" y="6"/>
                    </a:moveTo>
                    <a:lnTo>
                      <a:pt x="53" y="7"/>
                    </a:lnTo>
                    <a:lnTo>
                      <a:pt x="51" y="7"/>
                    </a:lnTo>
                    <a:lnTo>
                      <a:pt x="49" y="8"/>
                    </a:lnTo>
                    <a:lnTo>
                      <a:pt x="47" y="8"/>
                    </a:lnTo>
                    <a:lnTo>
                      <a:pt x="45" y="9"/>
                    </a:lnTo>
                    <a:lnTo>
                      <a:pt x="43" y="9"/>
                    </a:lnTo>
                    <a:lnTo>
                      <a:pt x="41" y="9"/>
                    </a:lnTo>
                    <a:lnTo>
                      <a:pt x="39" y="10"/>
                    </a:lnTo>
                    <a:lnTo>
                      <a:pt x="37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28" y="11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1" y="10"/>
                    </a:lnTo>
                    <a:lnTo>
                      <a:pt x="19" y="10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8" y="9"/>
                    </a:lnTo>
                    <a:lnTo>
                      <a:pt x="6" y="8"/>
                    </a:lnTo>
                    <a:lnTo>
                      <a:pt x="3" y="8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6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7" y="5"/>
                    </a:lnTo>
                    <a:lnTo>
                      <a:pt x="19" y="5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7" y="3"/>
                    </a:lnTo>
                    <a:lnTo>
                      <a:pt x="29" y="3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2" y="3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29" y="4"/>
                    </a:lnTo>
                    <a:lnTo>
                      <a:pt x="28" y="4"/>
                    </a:lnTo>
                    <a:lnTo>
                      <a:pt x="27" y="5"/>
                    </a:lnTo>
                    <a:lnTo>
                      <a:pt x="26" y="5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0" y="5"/>
                    </a:lnTo>
                    <a:lnTo>
                      <a:pt x="32" y="5"/>
                    </a:lnTo>
                    <a:lnTo>
                      <a:pt x="34" y="4"/>
                    </a:lnTo>
                    <a:lnTo>
                      <a:pt x="35" y="3"/>
                    </a:lnTo>
                    <a:lnTo>
                      <a:pt x="38" y="3"/>
                    </a:lnTo>
                    <a:lnTo>
                      <a:pt x="40" y="2"/>
                    </a:lnTo>
                    <a:lnTo>
                      <a:pt x="42" y="1"/>
                    </a:lnTo>
                    <a:lnTo>
                      <a:pt x="43" y="1"/>
                    </a:lnTo>
                    <a:lnTo>
                      <a:pt x="44" y="1"/>
                    </a:lnTo>
                    <a:lnTo>
                      <a:pt x="45" y="1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5" y="1"/>
                    </a:lnTo>
                    <a:lnTo>
                      <a:pt x="44" y="2"/>
                    </a:lnTo>
                    <a:lnTo>
                      <a:pt x="42" y="3"/>
                    </a:lnTo>
                    <a:lnTo>
                      <a:pt x="41" y="4"/>
                    </a:lnTo>
                    <a:lnTo>
                      <a:pt x="39" y="4"/>
                    </a:lnTo>
                    <a:lnTo>
                      <a:pt x="38" y="5"/>
                    </a:lnTo>
                    <a:lnTo>
                      <a:pt x="36" y="6"/>
                    </a:lnTo>
                    <a:lnTo>
                      <a:pt x="38" y="6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43" y="4"/>
                    </a:lnTo>
                    <a:lnTo>
                      <a:pt x="45" y="3"/>
                    </a:lnTo>
                    <a:lnTo>
                      <a:pt x="47" y="3"/>
                    </a:lnTo>
                    <a:lnTo>
                      <a:pt x="48" y="2"/>
                    </a:lnTo>
                    <a:lnTo>
                      <a:pt x="50" y="2"/>
                    </a:lnTo>
                    <a:lnTo>
                      <a:pt x="56" y="0"/>
                    </a:lnTo>
                    <a:lnTo>
                      <a:pt x="54" y="1"/>
                    </a:lnTo>
                    <a:lnTo>
                      <a:pt x="53" y="2"/>
                    </a:lnTo>
                    <a:lnTo>
                      <a:pt x="51" y="2"/>
                    </a:lnTo>
                    <a:lnTo>
                      <a:pt x="50" y="3"/>
                    </a:lnTo>
                    <a:lnTo>
                      <a:pt x="49" y="4"/>
                    </a:lnTo>
                    <a:lnTo>
                      <a:pt x="47" y="5"/>
                    </a:lnTo>
                    <a:lnTo>
                      <a:pt x="46" y="5"/>
                    </a:lnTo>
                    <a:lnTo>
                      <a:pt x="44" y="6"/>
                    </a:lnTo>
                    <a:lnTo>
                      <a:pt x="44" y="7"/>
                    </a:lnTo>
                    <a:lnTo>
                      <a:pt x="43" y="7"/>
                    </a:lnTo>
                    <a:lnTo>
                      <a:pt x="46" y="6"/>
                    </a:lnTo>
                    <a:lnTo>
                      <a:pt x="49" y="6"/>
                    </a:lnTo>
                    <a:lnTo>
                      <a:pt x="51" y="5"/>
                    </a:lnTo>
                    <a:lnTo>
                      <a:pt x="54" y="4"/>
                    </a:lnTo>
                    <a:lnTo>
                      <a:pt x="57" y="4"/>
                    </a:lnTo>
                    <a:lnTo>
                      <a:pt x="59" y="3"/>
                    </a:lnTo>
                    <a:lnTo>
                      <a:pt x="62" y="2"/>
                    </a:lnTo>
                    <a:lnTo>
                      <a:pt x="64" y="0"/>
                    </a:lnTo>
                    <a:lnTo>
                      <a:pt x="63" y="2"/>
                    </a:lnTo>
                    <a:lnTo>
                      <a:pt x="62" y="3"/>
                    </a:lnTo>
                    <a:lnTo>
                      <a:pt x="61" y="4"/>
                    </a:lnTo>
                    <a:lnTo>
                      <a:pt x="60" y="4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6" y="6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3" name="Freeform 199"/>
              <p:cNvSpPr>
                <a:spLocks/>
              </p:cNvSpPr>
              <p:nvPr/>
            </p:nvSpPr>
            <p:spPr bwMode="auto">
              <a:xfrm>
                <a:off x="2621" y="1380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1 w 4"/>
                  <a:gd name="T3" fmla="*/ 5 h 5"/>
                  <a:gd name="T4" fmla="*/ 1 w 4"/>
                  <a:gd name="T5" fmla="*/ 4 h 5"/>
                  <a:gd name="T6" fmla="*/ 0 w 4"/>
                  <a:gd name="T7" fmla="*/ 4 h 5"/>
                  <a:gd name="T8" fmla="*/ 0 w 4"/>
                  <a:gd name="T9" fmla="*/ 3 h 5"/>
                  <a:gd name="T10" fmla="*/ 0 w 4"/>
                  <a:gd name="T11" fmla="*/ 2 h 5"/>
                  <a:gd name="T12" fmla="*/ 1 w 4"/>
                  <a:gd name="T13" fmla="*/ 1 h 5"/>
                  <a:gd name="T14" fmla="*/ 1 w 4"/>
                  <a:gd name="T15" fmla="*/ 0 h 5"/>
                  <a:gd name="T16" fmla="*/ 2 w 4"/>
                  <a:gd name="T17" fmla="*/ 0 h 5"/>
                  <a:gd name="T18" fmla="*/ 2 w 4"/>
                  <a:gd name="T19" fmla="*/ 0 h 5"/>
                  <a:gd name="T20" fmla="*/ 3 w 4"/>
                  <a:gd name="T21" fmla="*/ 0 h 5"/>
                  <a:gd name="T22" fmla="*/ 4 w 4"/>
                  <a:gd name="T23" fmla="*/ 1 h 5"/>
                  <a:gd name="T24" fmla="*/ 4 w 4"/>
                  <a:gd name="T25" fmla="*/ 2 h 5"/>
                  <a:gd name="T26" fmla="*/ 4 w 4"/>
                  <a:gd name="T27" fmla="*/ 3 h 5"/>
                  <a:gd name="T28" fmla="*/ 3 w 4"/>
                  <a:gd name="T29" fmla="*/ 4 h 5"/>
                  <a:gd name="T30" fmla="*/ 3 w 4"/>
                  <a:gd name="T31" fmla="*/ 4 h 5"/>
                  <a:gd name="T32" fmla="*/ 2 w 4"/>
                  <a:gd name="T33" fmla="*/ 5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4" name="Freeform 200"/>
              <p:cNvSpPr>
                <a:spLocks/>
              </p:cNvSpPr>
              <p:nvPr/>
            </p:nvSpPr>
            <p:spPr bwMode="auto">
              <a:xfrm>
                <a:off x="2618" y="1420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2 w 3"/>
                  <a:gd name="T3" fmla="*/ 1 h 1"/>
                  <a:gd name="T4" fmla="*/ 1 w 3"/>
                  <a:gd name="T5" fmla="*/ 1 h 1"/>
                  <a:gd name="T6" fmla="*/ 1 w 3"/>
                  <a:gd name="T7" fmla="*/ 1 h 1"/>
                  <a:gd name="T8" fmla="*/ 0 w 3"/>
                  <a:gd name="T9" fmla="*/ 1 h 1"/>
                  <a:gd name="T10" fmla="*/ 1 w 3"/>
                  <a:gd name="T11" fmla="*/ 0 h 1"/>
                  <a:gd name="T12" fmla="*/ 2 w 3"/>
                  <a:gd name="T13" fmla="*/ 0 h 1"/>
                  <a:gd name="T14" fmla="*/ 3 w 3"/>
                  <a:gd name="T15" fmla="*/ 0 h 1"/>
                  <a:gd name="T16" fmla="*/ 3 w 3"/>
                  <a:gd name="T17" fmla="*/ 0 h 1"/>
                  <a:gd name="T18" fmla="*/ 3 w 3"/>
                  <a:gd name="T19" fmla="*/ 0 h 1"/>
                  <a:gd name="T20" fmla="*/ 3 w 3"/>
                  <a:gd name="T21" fmla="*/ 1 h 1"/>
                  <a:gd name="T22" fmla="*/ 3 w 3"/>
                  <a:gd name="T23" fmla="*/ 1 h 1"/>
                  <a:gd name="T24" fmla="*/ 2 w 3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5" name="Freeform 201"/>
              <p:cNvSpPr>
                <a:spLocks/>
              </p:cNvSpPr>
              <p:nvPr/>
            </p:nvSpPr>
            <p:spPr bwMode="auto">
              <a:xfrm>
                <a:off x="2607" y="1411"/>
                <a:ext cx="9" cy="4"/>
              </a:xfrm>
              <a:custGeom>
                <a:avLst/>
                <a:gdLst>
                  <a:gd name="T0" fmla="*/ 7 w 9"/>
                  <a:gd name="T1" fmla="*/ 3 h 4"/>
                  <a:gd name="T2" fmla="*/ 6 w 9"/>
                  <a:gd name="T3" fmla="*/ 4 h 4"/>
                  <a:gd name="T4" fmla="*/ 5 w 9"/>
                  <a:gd name="T5" fmla="*/ 4 h 4"/>
                  <a:gd name="T6" fmla="*/ 4 w 9"/>
                  <a:gd name="T7" fmla="*/ 4 h 4"/>
                  <a:gd name="T8" fmla="*/ 4 w 9"/>
                  <a:gd name="T9" fmla="*/ 3 h 4"/>
                  <a:gd name="T10" fmla="*/ 3 w 9"/>
                  <a:gd name="T11" fmla="*/ 3 h 4"/>
                  <a:gd name="T12" fmla="*/ 2 w 9"/>
                  <a:gd name="T13" fmla="*/ 2 h 4"/>
                  <a:gd name="T14" fmla="*/ 1 w 9"/>
                  <a:gd name="T15" fmla="*/ 2 h 4"/>
                  <a:gd name="T16" fmla="*/ 0 w 9"/>
                  <a:gd name="T17" fmla="*/ 1 h 4"/>
                  <a:gd name="T18" fmla="*/ 1 w 9"/>
                  <a:gd name="T19" fmla="*/ 2 h 4"/>
                  <a:gd name="T20" fmla="*/ 2 w 9"/>
                  <a:gd name="T21" fmla="*/ 2 h 4"/>
                  <a:gd name="T22" fmla="*/ 3 w 9"/>
                  <a:gd name="T23" fmla="*/ 2 h 4"/>
                  <a:gd name="T24" fmla="*/ 3 w 9"/>
                  <a:gd name="T25" fmla="*/ 2 h 4"/>
                  <a:gd name="T26" fmla="*/ 4 w 9"/>
                  <a:gd name="T27" fmla="*/ 2 h 4"/>
                  <a:gd name="T28" fmla="*/ 5 w 9"/>
                  <a:gd name="T29" fmla="*/ 2 h 4"/>
                  <a:gd name="T30" fmla="*/ 6 w 9"/>
                  <a:gd name="T31" fmla="*/ 2 h 4"/>
                  <a:gd name="T32" fmla="*/ 6 w 9"/>
                  <a:gd name="T33" fmla="*/ 1 h 4"/>
                  <a:gd name="T34" fmla="*/ 9 w 9"/>
                  <a:gd name="T35" fmla="*/ 0 h 4"/>
                  <a:gd name="T36" fmla="*/ 9 w 9"/>
                  <a:gd name="T37" fmla="*/ 1 h 4"/>
                  <a:gd name="T38" fmla="*/ 8 w 9"/>
                  <a:gd name="T39" fmla="*/ 2 h 4"/>
                  <a:gd name="T40" fmla="*/ 8 w 9"/>
                  <a:gd name="T41" fmla="*/ 2 h 4"/>
                  <a:gd name="T42" fmla="*/ 7 w 9"/>
                  <a:gd name="T43" fmla="*/ 3 h 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9" h="4">
                    <a:moveTo>
                      <a:pt x="7" y="3"/>
                    </a:moveTo>
                    <a:lnTo>
                      <a:pt x="6" y="4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6" name="Freeform 202"/>
              <p:cNvSpPr>
                <a:spLocks/>
              </p:cNvSpPr>
              <p:nvPr/>
            </p:nvSpPr>
            <p:spPr bwMode="auto">
              <a:xfrm>
                <a:off x="2615" y="1380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3 h 3"/>
                  <a:gd name="T4" fmla="*/ 0 w 2"/>
                  <a:gd name="T5" fmla="*/ 2 h 3"/>
                  <a:gd name="T6" fmla="*/ 0 w 2"/>
                  <a:gd name="T7" fmla="*/ 1 h 3"/>
                  <a:gd name="T8" fmla="*/ 0 w 2"/>
                  <a:gd name="T9" fmla="*/ 1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0 h 3"/>
                  <a:gd name="T16" fmla="*/ 1 w 2"/>
                  <a:gd name="T17" fmla="*/ 0 h 3"/>
                  <a:gd name="T18" fmla="*/ 2 w 2"/>
                  <a:gd name="T19" fmla="*/ 1 h 3"/>
                  <a:gd name="T20" fmla="*/ 2 w 2"/>
                  <a:gd name="T21" fmla="*/ 2 h 3"/>
                  <a:gd name="T22" fmla="*/ 1 w 2"/>
                  <a:gd name="T23" fmla="*/ 2 h 3"/>
                  <a:gd name="T24" fmla="*/ 0 w 2"/>
                  <a:gd name="T25" fmla="*/ 3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7" name="Freeform 203"/>
              <p:cNvSpPr>
                <a:spLocks/>
              </p:cNvSpPr>
              <p:nvPr/>
            </p:nvSpPr>
            <p:spPr bwMode="auto">
              <a:xfrm>
                <a:off x="2566" y="1396"/>
                <a:ext cx="50" cy="20"/>
              </a:xfrm>
              <a:custGeom>
                <a:avLst/>
                <a:gdLst>
                  <a:gd name="T0" fmla="*/ 21 w 50"/>
                  <a:gd name="T1" fmla="*/ 3 h 20"/>
                  <a:gd name="T2" fmla="*/ 14 w 50"/>
                  <a:gd name="T3" fmla="*/ 3 h 20"/>
                  <a:gd name="T4" fmla="*/ 8 w 50"/>
                  <a:gd name="T5" fmla="*/ 4 h 20"/>
                  <a:gd name="T6" fmla="*/ 14 w 50"/>
                  <a:gd name="T7" fmla="*/ 5 h 20"/>
                  <a:gd name="T8" fmla="*/ 20 w 50"/>
                  <a:gd name="T9" fmla="*/ 5 h 20"/>
                  <a:gd name="T10" fmla="*/ 31 w 50"/>
                  <a:gd name="T11" fmla="*/ 7 h 20"/>
                  <a:gd name="T12" fmla="*/ 23 w 50"/>
                  <a:gd name="T13" fmla="*/ 7 h 20"/>
                  <a:gd name="T14" fmla="*/ 16 w 50"/>
                  <a:gd name="T15" fmla="*/ 7 h 20"/>
                  <a:gd name="T16" fmla="*/ 14 w 50"/>
                  <a:gd name="T17" fmla="*/ 9 h 20"/>
                  <a:gd name="T18" fmla="*/ 23 w 50"/>
                  <a:gd name="T19" fmla="*/ 9 h 20"/>
                  <a:gd name="T20" fmla="*/ 32 w 50"/>
                  <a:gd name="T21" fmla="*/ 9 h 20"/>
                  <a:gd name="T22" fmla="*/ 30 w 50"/>
                  <a:gd name="T23" fmla="*/ 10 h 20"/>
                  <a:gd name="T24" fmla="*/ 23 w 50"/>
                  <a:gd name="T25" fmla="*/ 11 h 20"/>
                  <a:gd name="T26" fmla="*/ 16 w 50"/>
                  <a:gd name="T27" fmla="*/ 12 h 20"/>
                  <a:gd name="T28" fmla="*/ 23 w 50"/>
                  <a:gd name="T29" fmla="*/ 13 h 20"/>
                  <a:gd name="T30" fmla="*/ 29 w 50"/>
                  <a:gd name="T31" fmla="*/ 12 h 20"/>
                  <a:gd name="T32" fmla="*/ 33 w 50"/>
                  <a:gd name="T33" fmla="*/ 13 h 20"/>
                  <a:gd name="T34" fmla="*/ 29 w 50"/>
                  <a:gd name="T35" fmla="*/ 13 h 20"/>
                  <a:gd name="T36" fmla="*/ 25 w 50"/>
                  <a:gd name="T37" fmla="*/ 14 h 20"/>
                  <a:gd name="T38" fmla="*/ 22 w 50"/>
                  <a:gd name="T39" fmla="*/ 15 h 20"/>
                  <a:gd name="T40" fmla="*/ 21 w 50"/>
                  <a:gd name="T41" fmla="*/ 16 h 20"/>
                  <a:gd name="T42" fmla="*/ 21 w 50"/>
                  <a:gd name="T43" fmla="*/ 16 h 20"/>
                  <a:gd name="T44" fmla="*/ 29 w 50"/>
                  <a:gd name="T45" fmla="*/ 15 h 20"/>
                  <a:gd name="T46" fmla="*/ 36 w 50"/>
                  <a:gd name="T47" fmla="*/ 14 h 20"/>
                  <a:gd name="T48" fmla="*/ 46 w 50"/>
                  <a:gd name="T49" fmla="*/ 15 h 20"/>
                  <a:gd name="T50" fmla="*/ 44 w 50"/>
                  <a:gd name="T51" fmla="*/ 15 h 20"/>
                  <a:gd name="T52" fmla="*/ 41 w 50"/>
                  <a:gd name="T53" fmla="*/ 15 h 20"/>
                  <a:gd name="T54" fmla="*/ 37 w 50"/>
                  <a:gd name="T55" fmla="*/ 17 h 20"/>
                  <a:gd name="T56" fmla="*/ 28 w 50"/>
                  <a:gd name="T57" fmla="*/ 20 h 20"/>
                  <a:gd name="T58" fmla="*/ 19 w 50"/>
                  <a:gd name="T59" fmla="*/ 19 h 20"/>
                  <a:gd name="T60" fmla="*/ 15 w 50"/>
                  <a:gd name="T61" fmla="*/ 15 h 20"/>
                  <a:gd name="T62" fmla="*/ 10 w 50"/>
                  <a:gd name="T63" fmla="*/ 13 h 20"/>
                  <a:gd name="T64" fmla="*/ 7 w 50"/>
                  <a:gd name="T65" fmla="*/ 11 h 20"/>
                  <a:gd name="T66" fmla="*/ 5 w 50"/>
                  <a:gd name="T67" fmla="*/ 7 h 20"/>
                  <a:gd name="T68" fmla="*/ 2 w 50"/>
                  <a:gd name="T69" fmla="*/ 4 h 20"/>
                  <a:gd name="T70" fmla="*/ 2 w 50"/>
                  <a:gd name="T71" fmla="*/ 3 h 20"/>
                  <a:gd name="T72" fmla="*/ 10 w 50"/>
                  <a:gd name="T73" fmla="*/ 1 h 20"/>
                  <a:gd name="T74" fmla="*/ 18 w 50"/>
                  <a:gd name="T75" fmla="*/ 0 h 20"/>
                  <a:gd name="T76" fmla="*/ 28 w 50"/>
                  <a:gd name="T77" fmla="*/ 1 h 20"/>
                  <a:gd name="T78" fmla="*/ 37 w 50"/>
                  <a:gd name="T79" fmla="*/ 5 h 20"/>
                  <a:gd name="T80" fmla="*/ 45 w 50"/>
                  <a:gd name="T81" fmla="*/ 11 h 20"/>
                  <a:gd name="T82" fmla="*/ 43 w 50"/>
                  <a:gd name="T83" fmla="*/ 12 h 20"/>
                  <a:gd name="T84" fmla="*/ 34 w 50"/>
                  <a:gd name="T85" fmla="*/ 7 h 20"/>
                  <a:gd name="T86" fmla="*/ 25 w 50"/>
                  <a:gd name="T87" fmla="*/ 4 h 2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50" h="20">
                    <a:moveTo>
                      <a:pt x="25" y="4"/>
                    </a:moveTo>
                    <a:lnTo>
                      <a:pt x="23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8" y="5"/>
                    </a:lnTo>
                    <a:lnTo>
                      <a:pt x="20" y="5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28" y="7"/>
                    </a:lnTo>
                    <a:lnTo>
                      <a:pt x="26" y="7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18" y="7"/>
                    </a:lnTo>
                    <a:lnTo>
                      <a:pt x="16" y="7"/>
                    </a:lnTo>
                    <a:lnTo>
                      <a:pt x="14" y="8"/>
                    </a:lnTo>
                    <a:lnTo>
                      <a:pt x="11" y="8"/>
                    </a:lnTo>
                    <a:lnTo>
                      <a:pt x="14" y="9"/>
                    </a:lnTo>
                    <a:lnTo>
                      <a:pt x="17" y="9"/>
                    </a:lnTo>
                    <a:lnTo>
                      <a:pt x="20" y="9"/>
                    </a:lnTo>
                    <a:lnTo>
                      <a:pt x="23" y="9"/>
                    </a:lnTo>
                    <a:lnTo>
                      <a:pt x="26" y="9"/>
                    </a:lnTo>
                    <a:lnTo>
                      <a:pt x="29" y="9"/>
                    </a:lnTo>
                    <a:lnTo>
                      <a:pt x="32" y="9"/>
                    </a:lnTo>
                    <a:lnTo>
                      <a:pt x="35" y="9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8" y="10"/>
                    </a:lnTo>
                    <a:lnTo>
                      <a:pt x="25" y="10"/>
                    </a:lnTo>
                    <a:lnTo>
                      <a:pt x="23" y="11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8" y="13"/>
                    </a:lnTo>
                    <a:lnTo>
                      <a:pt x="21" y="13"/>
                    </a:lnTo>
                    <a:lnTo>
                      <a:pt x="23" y="13"/>
                    </a:lnTo>
                    <a:lnTo>
                      <a:pt x="25" y="13"/>
                    </a:lnTo>
                    <a:lnTo>
                      <a:pt x="27" y="12"/>
                    </a:lnTo>
                    <a:lnTo>
                      <a:pt x="29" y="12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3" y="13"/>
                    </a:lnTo>
                    <a:lnTo>
                      <a:pt x="32" y="13"/>
                    </a:lnTo>
                    <a:lnTo>
                      <a:pt x="30" y="13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7" y="14"/>
                    </a:lnTo>
                    <a:lnTo>
                      <a:pt x="25" y="14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2" y="15"/>
                    </a:lnTo>
                    <a:lnTo>
                      <a:pt x="21" y="15"/>
                    </a:lnTo>
                    <a:lnTo>
                      <a:pt x="21" y="16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9" y="15"/>
                    </a:lnTo>
                    <a:lnTo>
                      <a:pt x="31" y="15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39" y="14"/>
                    </a:lnTo>
                    <a:lnTo>
                      <a:pt x="42" y="14"/>
                    </a:lnTo>
                    <a:lnTo>
                      <a:pt x="46" y="15"/>
                    </a:lnTo>
                    <a:lnTo>
                      <a:pt x="45" y="15"/>
                    </a:lnTo>
                    <a:lnTo>
                      <a:pt x="44" y="15"/>
                    </a:lnTo>
                    <a:lnTo>
                      <a:pt x="43" y="15"/>
                    </a:lnTo>
                    <a:lnTo>
                      <a:pt x="42" y="15"/>
                    </a:lnTo>
                    <a:lnTo>
                      <a:pt x="41" y="15"/>
                    </a:lnTo>
                    <a:lnTo>
                      <a:pt x="40" y="15"/>
                    </a:lnTo>
                    <a:lnTo>
                      <a:pt x="37" y="17"/>
                    </a:lnTo>
                    <a:lnTo>
                      <a:pt x="34" y="18"/>
                    </a:lnTo>
                    <a:lnTo>
                      <a:pt x="31" y="19"/>
                    </a:lnTo>
                    <a:lnTo>
                      <a:pt x="28" y="20"/>
                    </a:lnTo>
                    <a:lnTo>
                      <a:pt x="25" y="20"/>
                    </a:lnTo>
                    <a:lnTo>
                      <a:pt x="22" y="20"/>
                    </a:lnTo>
                    <a:lnTo>
                      <a:pt x="19" y="19"/>
                    </a:lnTo>
                    <a:lnTo>
                      <a:pt x="17" y="17"/>
                    </a:lnTo>
                    <a:lnTo>
                      <a:pt x="16" y="16"/>
                    </a:lnTo>
                    <a:lnTo>
                      <a:pt x="15" y="15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10" y="13"/>
                    </a:lnTo>
                    <a:lnTo>
                      <a:pt x="9" y="13"/>
                    </a:lnTo>
                    <a:lnTo>
                      <a:pt x="8" y="12"/>
                    </a:lnTo>
                    <a:lnTo>
                      <a:pt x="7" y="11"/>
                    </a:lnTo>
                    <a:lnTo>
                      <a:pt x="6" y="10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2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1" y="2"/>
                    </a:lnTo>
                    <a:lnTo>
                      <a:pt x="34" y="4"/>
                    </a:lnTo>
                    <a:lnTo>
                      <a:pt x="37" y="5"/>
                    </a:lnTo>
                    <a:lnTo>
                      <a:pt x="40" y="7"/>
                    </a:lnTo>
                    <a:lnTo>
                      <a:pt x="42" y="9"/>
                    </a:lnTo>
                    <a:lnTo>
                      <a:pt x="45" y="11"/>
                    </a:lnTo>
                    <a:lnTo>
                      <a:pt x="50" y="13"/>
                    </a:lnTo>
                    <a:lnTo>
                      <a:pt x="46" y="13"/>
                    </a:lnTo>
                    <a:lnTo>
                      <a:pt x="43" y="12"/>
                    </a:lnTo>
                    <a:lnTo>
                      <a:pt x="40" y="10"/>
                    </a:lnTo>
                    <a:lnTo>
                      <a:pt x="37" y="9"/>
                    </a:lnTo>
                    <a:lnTo>
                      <a:pt x="34" y="7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8" name="Freeform 204"/>
              <p:cNvSpPr>
                <a:spLocks/>
              </p:cNvSpPr>
              <p:nvPr/>
            </p:nvSpPr>
            <p:spPr bwMode="auto">
              <a:xfrm>
                <a:off x="2613" y="1373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1 w 3"/>
                  <a:gd name="T3" fmla="*/ 2 h 2"/>
                  <a:gd name="T4" fmla="*/ 1 w 3"/>
                  <a:gd name="T5" fmla="*/ 2 h 2"/>
                  <a:gd name="T6" fmla="*/ 0 w 3"/>
                  <a:gd name="T7" fmla="*/ 2 h 2"/>
                  <a:gd name="T8" fmla="*/ 0 w 3"/>
                  <a:gd name="T9" fmla="*/ 2 h 2"/>
                  <a:gd name="T10" fmla="*/ 0 w 3"/>
                  <a:gd name="T11" fmla="*/ 2 h 2"/>
                  <a:gd name="T12" fmla="*/ 1 w 3"/>
                  <a:gd name="T13" fmla="*/ 1 h 2"/>
                  <a:gd name="T14" fmla="*/ 1 w 3"/>
                  <a:gd name="T15" fmla="*/ 1 h 2"/>
                  <a:gd name="T16" fmla="*/ 2 w 3"/>
                  <a:gd name="T17" fmla="*/ 0 h 2"/>
                  <a:gd name="T18" fmla="*/ 2 w 3"/>
                  <a:gd name="T19" fmla="*/ 0 h 2"/>
                  <a:gd name="T20" fmla="*/ 2 w 3"/>
                  <a:gd name="T21" fmla="*/ 1 h 2"/>
                  <a:gd name="T22" fmla="*/ 3 w 3"/>
                  <a:gd name="T23" fmla="*/ 1 h 2"/>
                  <a:gd name="T24" fmla="*/ 3 w 3"/>
                  <a:gd name="T25" fmla="*/ 1 h 2"/>
                  <a:gd name="T26" fmla="*/ 3 w 3"/>
                  <a:gd name="T27" fmla="*/ 2 h 2"/>
                  <a:gd name="T28" fmla="*/ 2 w 3"/>
                  <a:gd name="T29" fmla="*/ 2 h 2"/>
                  <a:gd name="T30" fmla="*/ 2 w 3"/>
                  <a:gd name="T31" fmla="*/ 2 h 2"/>
                  <a:gd name="T32" fmla="*/ 2 w 3"/>
                  <a:gd name="T33" fmla="*/ 2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69" name="Freeform 205"/>
              <p:cNvSpPr>
                <a:spLocks/>
              </p:cNvSpPr>
              <p:nvPr/>
            </p:nvSpPr>
            <p:spPr bwMode="auto">
              <a:xfrm>
                <a:off x="2610" y="1377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2 w 5"/>
                  <a:gd name="T3" fmla="*/ 3 h 3"/>
                  <a:gd name="T4" fmla="*/ 2 w 5"/>
                  <a:gd name="T5" fmla="*/ 3 h 3"/>
                  <a:gd name="T6" fmla="*/ 1 w 5"/>
                  <a:gd name="T7" fmla="*/ 3 h 3"/>
                  <a:gd name="T8" fmla="*/ 0 w 5"/>
                  <a:gd name="T9" fmla="*/ 2 h 3"/>
                  <a:gd name="T10" fmla="*/ 0 w 5"/>
                  <a:gd name="T11" fmla="*/ 2 h 3"/>
                  <a:gd name="T12" fmla="*/ 1 w 5"/>
                  <a:gd name="T13" fmla="*/ 1 h 3"/>
                  <a:gd name="T14" fmla="*/ 1 w 5"/>
                  <a:gd name="T15" fmla="*/ 1 h 3"/>
                  <a:gd name="T16" fmla="*/ 1 w 5"/>
                  <a:gd name="T17" fmla="*/ 0 h 3"/>
                  <a:gd name="T18" fmla="*/ 2 w 5"/>
                  <a:gd name="T19" fmla="*/ 0 h 3"/>
                  <a:gd name="T20" fmla="*/ 3 w 5"/>
                  <a:gd name="T21" fmla="*/ 0 h 3"/>
                  <a:gd name="T22" fmla="*/ 4 w 5"/>
                  <a:gd name="T23" fmla="*/ 1 h 3"/>
                  <a:gd name="T24" fmla="*/ 5 w 5"/>
                  <a:gd name="T25" fmla="*/ 1 h 3"/>
                  <a:gd name="T26" fmla="*/ 5 w 5"/>
                  <a:gd name="T27" fmla="*/ 2 h 3"/>
                  <a:gd name="T28" fmla="*/ 4 w 5"/>
                  <a:gd name="T29" fmla="*/ 2 h 3"/>
                  <a:gd name="T30" fmla="*/ 4 w 5"/>
                  <a:gd name="T31" fmla="*/ 3 h 3"/>
                  <a:gd name="T32" fmla="*/ 3 w 5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2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0" name="Freeform 206"/>
              <p:cNvSpPr>
                <a:spLocks/>
              </p:cNvSpPr>
              <p:nvPr/>
            </p:nvSpPr>
            <p:spPr bwMode="auto">
              <a:xfrm>
                <a:off x="2610" y="1382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1 h 2"/>
                  <a:gd name="T8" fmla="*/ 1 w 2"/>
                  <a:gd name="T9" fmla="*/ 0 h 2"/>
                  <a:gd name="T10" fmla="*/ 1 w 2"/>
                  <a:gd name="T11" fmla="*/ 0 h 2"/>
                  <a:gd name="T12" fmla="*/ 2 w 2"/>
                  <a:gd name="T13" fmla="*/ 0 h 2"/>
                  <a:gd name="T14" fmla="*/ 2 w 2"/>
                  <a:gd name="T15" fmla="*/ 0 h 2"/>
                  <a:gd name="T16" fmla="*/ 2 w 2"/>
                  <a:gd name="T17" fmla="*/ 1 h 2"/>
                  <a:gd name="T18" fmla="*/ 2 w 2"/>
                  <a:gd name="T19" fmla="*/ 1 h 2"/>
                  <a:gd name="T20" fmla="*/ 2 w 2"/>
                  <a:gd name="T21" fmla="*/ 2 h 2"/>
                  <a:gd name="T22" fmla="*/ 2 w 2"/>
                  <a:gd name="T23" fmla="*/ 2 h 2"/>
                  <a:gd name="T24" fmla="*/ 2 w 2"/>
                  <a:gd name="T25" fmla="*/ 2 h 2"/>
                  <a:gd name="T26" fmla="*/ 1 w 2"/>
                  <a:gd name="T27" fmla="*/ 2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1" name="Freeform 207"/>
              <p:cNvSpPr>
                <a:spLocks/>
              </p:cNvSpPr>
              <p:nvPr/>
            </p:nvSpPr>
            <p:spPr bwMode="auto">
              <a:xfrm>
                <a:off x="2605" y="1385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0 w 3"/>
                  <a:gd name="T7" fmla="*/ 3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1 h 3"/>
                  <a:gd name="T14" fmla="*/ 1 w 3"/>
                  <a:gd name="T15" fmla="*/ 0 h 3"/>
                  <a:gd name="T16" fmla="*/ 2 w 3"/>
                  <a:gd name="T17" fmla="*/ 0 h 3"/>
                  <a:gd name="T18" fmla="*/ 3 w 3"/>
                  <a:gd name="T19" fmla="*/ 0 h 3"/>
                  <a:gd name="T20" fmla="*/ 3 w 3"/>
                  <a:gd name="T21" fmla="*/ 0 h 3"/>
                  <a:gd name="T22" fmla="*/ 3 w 3"/>
                  <a:gd name="T23" fmla="*/ 1 h 3"/>
                  <a:gd name="T24" fmla="*/ 3 w 3"/>
                  <a:gd name="T25" fmla="*/ 1 h 3"/>
                  <a:gd name="T26" fmla="*/ 3 w 3"/>
                  <a:gd name="T27" fmla="*/ 2 h 3"/>
                  <a:gd name="T28" fmla="*/ 3 w 3"/>
                  <a:gd name="T29" fmla="*/ 2 h 3"/>
                  <a:gd name="T30" fmla="*/ 3 w 3"/>
                  <a:gd name="T31" fmla="*/ 3 h 3"/>
                  <a:gd name="T32" fmla="*/ 2 w 3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2" name="Freeform 208"/>
              <p:cNvSpPr>
                <a:spLocks/>
              </p:cNvSpPr>
              <p:nvPr/>
            </p:nvSpPr>
            <p:spPr bwMode="auto">
              <a:xfrm>
                <a:off x="2603" y="1373"/>
                <a:ext cx="6" cy="7"/>
              </a:xfrm>
              <a:custGeom>
                <a:avLst/>
                <a:gdLst>
                  <a:gd name="T0" fmla="*/ 5 w 6"/>
                  <a:gd name="T1" fmla="*/ 5 h 7"/>
                  <a:gd name="T2" fmla="*/ 4 w 6"/>
                  <a:gd name="T3" fmla="*/ 6 h 7"/>
                  <a:gd name="T4" fmla="*/ 3 w 6"/>
                  <a:gd name="T5" fmla="*/ 6 h 7"/>
                  <a:gd name="T6" fmla="*/ 1 w 6"/>
                  <a:gd name="T7" fmla="*/ 6 h 7"/>
                  <a:gd name="T8" fmla="*/ 0 w 6"/>
                  <a:gd name="T9" fmla="*/ 7 h 7"/>
                  <a:gd name="T10" fmla="*/ 0 w 6"/>
                  <a:gd name="T11" fmla="*/ 6 h 7"/>
                  <a:gd name="T12" fmla="*/ 0 w 6"/>
                  <a:gd name="T13" fmla="*/ 5 h 7"/>
                  <a:gd name="T14" fmla="*/ 0 w 6"/>
                  <a:gd name="T15" fmla="*/ 5 h 7"/>
                  <a:gd name="T16" fmla="*/ 0 w 6"/>
                  <a:gd name="T17" fmla="*/ 4 h 7"/>
                  <a:gd name="T18" fmla="*/ 1 w 6"/>
                  <a:gd name="T19" fmla="*/ 3 h 7"/>
                  <a:gd name="T20" fmla="*/ 2 w 6"/>
                  <a:gd name="T21" fmla="*/ 2 h 7"/>
                  <a:gd name="T22" fmla="*/ 2 w 6"/>
                  <a:gd name="T23" fmla="*/ 2 h 7"/>
                  <a:gd name="T24" fmla="*/ 3 w 6"/>
                  <a:gd name="T25" fmla="*/ 1 h 7"/>
                  <a:gd name="T26" fmla="*/ 4 w 6"/>
                  <a:gd name="T27" fmla="*/ 2 h 7"/>
                  <a:gd name="T28" fmla="*/ 4 w 6"/>
                  <a:gd name="T29" fmla="*/ 1 h 7"/>
                  <a:gd name="T30" fmla="*/ 4 w 6"/>
                  <a:gd name="T31" fmla="*/ 1 h 7"/>
                  <a:gd name="T32" fmla="*/ 4 w 6"/>
                  <a:gd name="T33" fmla="*/ 0 h 7"/>
                  <a:gd name="T34" fmla="*/ 5 w 6"/>
                  <a:gd name="T35" fmla="*/ 0 h 7"/>
                  <a:gd name="T36" fmla="*/ 5 w 6"/>
                  <a:gd name="T37" fmla="*/ 1 h 7"/>
                  <a:gd name="T38" fmla="*/ 5 w 6"/>
                  <a:gd name="T39" fmla="*/ 1 h 7"/>
                  <a:gd name="T40" fmla="*/ 5 w 6"/>
                  <a:gd name="T41" fmla="*/ 2 h 7"/>
                  <a:gd name="T42" fmla="*/ 6 w 6"/>
                  <a:gd name="T43" fmla="*/ 3 h 7"/>
                  <a:gd name="T44" fmla="*/ 5 w 6"/>
                  <a:gd name="T45" fmla="*/ 3 h 7"/>
                  <a:gd name="T46" fmla="*/ 5 w 6"/>
                  <a:gd name="T47" fmla="*/ 4 h 7"/>
                  <a:gd name="T48" fmla="*/ 5 w 6"/>
                  <a:gd name="T49" fmla="*/ 5 h 7"/>
                  <a:gd name="T50" fmla="*/ 5 w 6"/>
                  <a:gd name="T51" fmla="*/ 5 h 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" h="7">
                    <a:moveTo>
                      <a:pt x="5" y="5"/>
                    </a:moveTo>
                    <a:lnTo>
                      <a:pt x="4" y="6"/>
                    </a:lnTo>
                    <a:lnTo>
                      <a:pt x="3" y="6"/>
                    </a:lnTo>
                    <a:lnTo>
                      <a:pt x="1" y="6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3" name="Freeform 209"/>
              <p:cNvSpPr>
                <a:spLocks/>
              </p:cNvSpPr>
              <p:nvPr/>
            </p:nvSpPr>
            <p:spPr bwMode="auto">
              <a:xfrm>
                <a:off x="2606" y="1392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0 w 2"/>
                  <a:gd name="T5" fmla="*/ 1 h 2"/>
                  <a:gd name="T6" fmla="*/ 0 w 2"/>
                  <a:gd name="T7" fmla="*/ 1 h 2"/>
                  <a:gd name="T8" fmla="*/ 0 w 2"/>
                  <a:gd name="T9" fmla="*/ 1 h 2"/>
                  <a:gd name="T10" fmla="*/ 0 w 2"/>
                  <a:gd name="T11" fmla="*/ 0 h 2"/>
                  <a:gd name="T12" fmla="*/ 1 w 2"/>
                  <a:gd name="T13" fmla="*/ 0 h 2"/>
                  <a:gd name="T14" fmla="*/ 1 w 2"/>
                  <a:gd name="T15" fmla="*/ 0 h 2"/>
                  <a:gd name="T16" fmla="*/ 1 w 2"/>
                  <a:gd name="T17" fmla="*/ 1 h 2"/>
                  <a:gd name="T18" fmla="*/ 2 w 2"/>
                  <a:gd name="T19" fmla="*/ 2 h 2"/>
                  <a:gd name="T20" fmla="*/ 1 w 2"/>
                  <a:gd name="T21" fmla="*/ 2 h 2"/>
                  <a:gd name="T22" fmla="*/ 1 w 2"/>
                  <a:gd name="T23" fmla="*/ 2 h 2"/>
                  <a:gd name="T24" fmla="*/ 0 w 2"/>
                  <a:gd name="T25" fmla="*/ 2 h 2"/>
                  <a:gd name="T26" fmla="*/ 0 w 2"/>
                  <a:gd name="T27" fmla="*/ 2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4" name="Freeform 210"/>
              <p:cNvSpPr>
                <a:spLocks/>
              </p:cNvSpPr>
              <p:nvPr/>
            </p:nvSpPr>
            <p:spPr bwMode="auto">
              <a:xfrm>
                <a:off x="2605" y="137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2 w 3"/>
                  <a:gd name="T3" fmla="*/ 3 h 3"/>
                  <a:gd name="T4" fmla="*/ 1 w 3"/>
                  <a:gd name="T5" fmla="*/ 3 h 3"/>
                  <a:gd name="T6" fmla="*/ 1 w 3"/>
                  <a:gd name="T7" fmla="*/ 2 h 3"/>
                  <a:gd name="T8" fmla="*/ 0 w 3"/>
                  <a:gd name="T9" fmla="*/ 1 h 3"/>
                  <a:gd name="T10" fmla="*/ 0 w 3"/>
                  <a:gd name="T11" fmla="*/ 1 h 3"/>
                  <a:gd name="T12" fmla="*/ 0 w 3"/>
                  <a:gd name="T13" fmla="*/ 1 h 3"/>
                  <a:gd name="T14" fmla="*/ 1 w 3"/>
                  <a:gd name="T15" fmla="*/ 1 h 3"/>
                  <a:gd name="T16" fmla="*/ 1 w 3"/>
                  <a:gd name="T17" fmla="*/ 0 h 3"/>
                  <a:gd name="T18" fmla="*/ 2 w 3"/>
                  <a:gd name="T19" fmla="*/ 1 h 3"/>
                  <a:gd name="T20" fmla="*/ 2 w 3"/>
                  <a:gd name="T21" fmla="*/ 1 h 3"/>
                  <a:gd name="T22" fmla="*/ 3 w 3"/>
                  <a:gd name="T23" fmla="*/ 1 h 3"/>
                  <a:gd name="T24" fmla="*/ 3 w 3"/>
                  <a:gd name="T25" fmla="*/ 2 h 3"/>
                  <a:gd name="T26" fmla="*/ 3 w 3"/>
                  <a:gd name="T27" fmla="*/ 2 h 3"/>
                  <a:gd name="T28" fmla="*/ 3 w 3"/>
                  <a:gd name="T29" fmla="*/ 3 h 3"/>
                  <a:gd name="T30" fmla="*/ 3 w 3"/>
                  <a:gd name="T31" fmla="*/ 3 h 3"/>
                  <a:gd name="T32" fmla="*/ 3 w 3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2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5" name="Freeform 211"/>
              <p:cNvSpPr>
                <a:spLocks/>
              </p:cNvSpPr>
              <p:nvPr/>
            </p:nvSpPr>
            <p:spPr bwMode="auto">
              <a:xfrm>
                <a:off x="2605" y="13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1 w 1"/>
                  <a:gd name="T11" fmla="*/ 0 h 1"/>
                  <a:gd name="T12" fmla="*/ 1 w 1"/>
                  <a:gd name="T13" fmla="*/ 0 h 1"/>
                  <a:gd name="T14" fmla="*/ 1 w 1"/>
                  <a:gd name="T15" fmla="*/ 0 h 1"/>
                  <a:gd name="T16" fmla="*/ 1 w 1"/>
                  <a:gd name="T17" fmla="*/ 0 h 1"/>
                  <a:gd name="T18" fmla="*/ 1 w 1"/>
                  <a:gd name="T19" fmla="*/ 1 h 1"/>
                  <a:gd name="T20" fmla="*/ 1 w 1"/>
                  <a:gd name="T21" fmla="*/ 1 h 1"/>
                  <a:gd name="T22" fmla="*/ 0 w 1"/>
                  <a:gd name="T23" fmla="*/ 1 h 1"/>
                  <a:gd name="T24" fmla="*/ 0 w 1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6" name="Freeform 212"/>
              <p:cNvSpPr>
                <a:spLocks/>
              </p:cNvSpPr>
              <p:nvPr/>
            </p:nvSpPr>
            <p:spPr bwMode="auto">
              <a:xfrm>
                <a:off x="2602" y="1407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2 w 3"/>
                  <a:gd name="T3" fmla="*/ 2 h 2"/>
                  <a:gd name="T4" fmla="*/ 1 w 3"/>
                  <a:gd name="T5" fmla="*/ 1 h 2"/>
                  <a:gd name="T6" fmla="*/ 1 w 3"/>
                  <a:gd name="T7" fmla="*/ 1 h 2"/>
                  <a:gd name="T8" fmla="*/ 0 w 3"/>
                  <a:gd name="T9" fmla="*/ 0 h 2"/>
                  <a:gd name="T10" fmla="*/ 1 w 3"/>
                  <a:gd name="T11" fmla="*/ 0 h 2"/>
                  <a:gd name="T12" fmla="*/ 2 w 3"/>
                  <a:gd name="T13" fmla="*/ 0 h 2"/>
                  <a:gd name="T14" fmla="*/ 2 w 3"/>
                  <a:gd name="T15" fmla="*/ 1 h 2"/>
                  <a:gd name="T16" fmla="*/ 3 w 3"/>
                  <a:gd name="T17" fmla="*/ 2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7" name="Freeform 213"/>
              <p:cNvSpPr>
                <a:spLocks/>
              </p:cNvSpPr>
              <p:nvPr/>
            </p:nvSpPr>
            <p:spPr bwMode="auto">
              <a:xfrm>
                <a:off x="2601" y="1382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2 w 5"/>
                  <a:gd name="T3" fmla="*/ 3 h 3"/>
                  <a:gd name="T4" fmla="*/ 1 w 5"/>
                  <a:gd name="T5" fmla="*/ 2 h 3"/>
                  <a:gd name="T6" fmla="*/ 0 w 5"/>
                  <a:gd name="T7" fmla="*/ 2 h 3"/>
                  <a:gd name="T8" fmla="*/ 0 w 5"/>
                  <a:gd name="T9" fmla="*/ 1 h 3"/>
                  <a:gd name="T10" fmla="*/ 0 w 5"/>
                  <a:gd name="T11" fmla="*/ 1 h 3"/>
                  <a:gd name="T12" fmla="*/ 0 w 5"/>
                  <a:gd name="T13" fmla="*/ 0 h 3"/>
                  <a:gd name="T14" fmla="*/ 0 w 5"/>
                  <a:gd name="T15" fmla="*/ 0 h 3"/>
                  <a:gd name="T16" fmla="*/ 1 w 5"/>
                  <a:gd name="T17" fmla="*/ 0 h 3"/>
                  <a:gd name="T18" fmla="*/ 2 w 5"/>
                  <a:gd name="T19" fmla="*/ 0 h 3"/>
                  <a:gd name="T20" fmla="*/ 3 w 5"/>
                  <a:gd name="T21" fmla="*/ 0 h 3"/>
                  <a:gd name="T22" fmla="*/ 4 w 5"/>
                  <a:gd name="T23" fmla="*/ 1 h 3"/>
                  <a:gd name="T24" fmla="*/ 5 w 5"/>
                  <a:gd name="T25" fmla="*/ 1 h 3"/>
                  <a:gd name="T26" fmla="*/ 4 w 5"/>
                  <a:gd name="T27" fmla="*/ 2 h 3"/>
                  <a:gd name="T28" fmla="*/ 4 w 5"/>
                  <a:gd name="T29" fmla="*/ 2 h 3"/>
                  <a:gd name="T30" fmla="*/ 4 w 5"/>
                  <a:gd name="T31" fmla="*/ 3 h 3"/>
                  <a:gd name="T32" fmla="*/ 3 w 5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2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8" name="Freeform 214"/>
              <p:cNvSpPr>
                <a:spLocks/>
              </p:cNvSpPr>
              <p:nvPr/>
            </p:nvSpPr>
            <p:spPr bwMode="auto">
              <a:xfrm>
                <a:off x="2598" y="1418"/>
                <a:ext cx="6" cy="2"/>
              </a:xfrm>
              <a:custGeom>
                <a:avLst/>
                <a:gdLst>
                  <a:gd name="T0" fmla="*/ 0 w 6"/>
                  <a:gd name="T1" fmla="*/ 2 h 2"/>
                  <a:gd name="T2" fmla="*/ 0 w 6"/>
                  <a:gd name="T3" fmla="*/ 1 h 2"/>
                  <a:gd name="T4" fmla="*/ 1 w 6"/>
                  <a:gd name="T5" fmla="*/ 1 h 2"/>
                  <a:gd name="T6" fmla="*/ 1 w 6"/>
                  <a:gd name="T7" fmla="*/ 1 h 2"/>
                  <a:gd name="T8" fmla="*/ 2 w 6"/>
                  <a:gd name="T9" fmla="*/ 0 h 2"/>
                  <a:gd name="T10" fmla="*/ 3 w 6"/>
                  <a:gd name="T11" fmla="*/ 0 h 2"/>
                  <a:gd name="T12" fmla="*/ 3 w 6"/>
                  <a:gd name="T13" fmla="*/ 0 h 2"/>
                  <a:gd name="T14" fmla="*/ 4 w 6"/>
                  <a:gd name="T15" fmla="*/ 0 h 2"/>
                  <a:gd name="T16" fmla="*/ 5 w 6"/>
                  <a:gd name="T17" fmla="*/ 0 h 2"/>
                  <a:gd name="T18" fmla="*/ 6 w 6"/>
                  <a:gd name="T19" fmla="*/ 0 h 2"/>
                  <a:gd name="T20" fmla="*/ 5 w 6"/>
                  <a:gd name="T21" fmla="*/ 0 h 2"/>
                  <a:gd name="T22" fmla="*/ 4 w 6"/>
                  <a:gd name="T23" fmla="*/ 1 h 2"/>
                  <a:gd name="T24" fmla="*/ 4 w 6"/>
                  <a:gd name="T25" fmla="*/ 1 h 2"/>
                  <a:gd name="T26" fmla="*/ 3 w 6"/>
                  <a:gd name="T27" fmla="*/ 2 h 2"/>
                  <a:gd name="T28" fmla="*/ 3 w 6"/>
                  <a:gd name="T29" fmla="*/ 2 h 2"/>
                  <a:gd name="T30" fmla="*/ 2 w 6"/>
                  <a:gd name="T31" fmla="*/ 2 h 2"/>
                  <a:gd name="T32" fmla="*/ 1 w 6"/>
                  <a:gd name="T33" fmla="*/ 2 h 2"/>
                  <a:gd name="T34" fmla="*/ 0 w 6"/>
                  <a:gd name="T35" fmla="*/ 2 h 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" h="2">
                    <a:moveTo>
                      <a:pt x="0" y="2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79" name="Freeform 215"/>
              <p:cNvSpPr>
                <a:spLocks/>
              </p:cNvSpPr>
              <p:nvPr/>
            </p:nvSpPr>
            <p:spPr bwMode="auto">
              <a:xfrm>
                <a:off x="2601" y="139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0 w 2"/>
                  <a:gd name="T5" fmla="*/ 2 h 2"/>
                  <a:gd name="T6" fmla="*/ 0 w 2"/>
                  <a:gd name="T7" fmla="*/ 1 h 2"/>
                  <a:gd name="T8" fmla="*/ 0 w 2"/>
                  <a:gd name="T9" fmla="*/ 1 h 2"/>
                  <a:gd name="T10" fmla="*/ 0 w 2"/>
                  <a:gd name="T11" fmla="*/ 1 h 2"/>
                  <a:gd name="T12" fmla="*/ 1 w 2"/>
                  <a:gd name="T13" fmla="*/ 1 h 2"/>
                  <a:gd name="T14" fmla="*/ 1 w 2"/>
                  <a:gd name="T15" fmla="*/ 0 h 2"/>
                  <a:gd name="T16" fmla="*/ 2 w 2"/>
                  <a:gd name="T17" fmla="*/ 0 h 2"/>
                  <a:gd name="T18" fmla="*/ 2 w 2"/>
                  <a:gd name="T19" fmla="*/ 1 h 2"/>
                  <a:gd name="T20" fmla="*/ 1 w 2"/>
                  <a:gd name="T21" fmla="*/ 1 h 2"/>
                  <a:gd name="T22" fmla="*/ 1 w 2"/>
                  <a:gd name="T23" fmla="*/ 2 h 2"/>
                  <a:gd name="T24" fmla="*/ 1 w 2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0" name="Freeform 216"/>
              <p:cNvSpPr>
                <a:spLocks/>
              </p:cNvSpPr>
              <p:nvPr/>
            </p:nvSpPr>
            <p:spPr bwMode="auto">
              <a:xfrm>
                <a:off x="2583" y="1336"/>
                <a:ext cx="20" cy="25"/>
              </a:xfrm>
              <a:custGeom>
                <a:avLst/>
                <a:gdLst>
                  <a:gd name="T0" fmla="*/ 20 w 20"/>
                  <a:gd name="T1" fmla="*/ 25 h 25"/>
                  <a:gd name="T2" fmla="*/ 18 w 20"/>
                  <a:gd name="T3" fmla="*/ 23 h 25"/>
                  <a:gd name="T4" fmla="*/ 16 w 20"/>
                  <a:gd name="T5" fmla="*/ 21 h 25"/>
                  <a:gd name="T6" fmla="*/ 15 w 20"/>
                  <a:gd name="T7" fmla="*/ 19 h 25"/>
                  <a:gd name="T8" fmla="*/ 13 w 20"/>
                  <a:gd name="T9" fmla="*/ 17 h 25"/>
                  <a:gd name="T10" fmla="*/ 12 w 20"/>
                  <a:gd name="T11" fmla="*/ 15 h 25"/>
                  <a:gd name="T12" fmla="*/ 10 w 20"/>
                  <a:gd name="T13" fmla="*/ 13 h 25"/>
                  <a:gd name="T14" fmla="*/ 9 w 20"/>
                  <a:gd name="T15" fmla="*/ 10 h 25"/>
                  <a:gd name="T16" fmla="*/ 7 w 20"/>
                  <a:gd name="T17" fmla="*/ 8 h 25"/>
                  <a:gd name="T18" fmla="*/ 0 w 20"/>
                  <a:gd name="T19" fmla="*/ 0 h 25"/>
                  <a:gd name="T20" fmla="*/ 2 w 20"/>
                  <a:gd name="T21" fmla="*/ 2 h 25"/>
                  <a:gd name="T22" fmla="*/ 4 w 20"/>
                  <a:gd name="T23" fmla="*/ 4 h 25"/>
                  <a:gd name="T24" fmla="*/ 6 w 20"/>
                  <a:gd name="T25" fmla="*/ 6 h 25"/>
                  <a:gd name="T26" fmla="*/ 8 w 20"/>
                  <a:gd name="T27" fmla="*/ 8 h 25"/>
                  <a:gd name="T28" fmla="*/ 10 w 20"/>
                  <a:gd name="T29" fmla="*/ 9 h 25"/>
                  <a:gd name="T30" fmla="*/ 12 w 20"/>
                  <a:gd name="T31" fmla="*/ 11 h 25"/>
                  <a:gd name="T32" fmla="*/ 14 w 20"/>
                  <a:gd name="T33" fmla="*/ 13 h 25"/>
                  <a:gd name="T34" fmla="*/ 15 w 20"/>
                  <a:gd name="T35" fmla="*/ 15 h 25"/>
                  <a:gd name="T36" fmla="*/ 16 w 20"/>
                  <a:gd name="T37" fmla="*/ 17 h 25"/>
                  <a:gd name="T38" fmla="*/ 17 w 20"/>
                  <a:gd name="T39" fmla="*/ 20 h 25"/>
                  <a:gd name="T40" fmla="*/ 19 w 20"/>
                  <a:gd name="T41" fmla="*/ 22 h 25"/>
                  <a:gd name="T42" fmla="*/ 20 w 20"/>
                  <a:gd name="T43" fmla="*/ 25 h 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0" h="25">
                    <a:moveTo>
                      <a:pt x="20" y="25"/>
                    </a:moveTo>
                    <a:lnTo>
                      <a:pt x="18" y="23"/>
                    </a:lnTo>
                    <a:lnTo>
                      <a:pt x="16" y="21"/>
                    </a:lnTo>
                    <a:lnTo>
                      <a:pt x="15" y="19"/>
                    </a:lnTo>
                    <a:lnTo>
                      <a:pt x="13" y="17"/>
                    </a:lnTo>
                    <a:lnTo>
                      <a:pt x="12" y="15"/>
                    </a:lnTo>
                    <a:lnTo>
                      <a:pt x="10" y="13"/>
                    </a:lnTo>
                    <a:lnTo>
                      <a:pt x="9" y="10"/>
                    </a:lnTo>
                    <a:lnTo>
                      <a:pt x="7" y="8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8" y="8"/>
                    </a:lnTo>
                    <a:lnTo>
                      <a:pt x="10" y="9"/>
                    </a:lnTo>
                    <a:lnTo>
                      <a:pt x="12" y="11"/>
                    </a:lnTo>
                    <a:lnTo>
                      <a:pt x="14" y="13"/>
                    </a:lnTo>
                    <a:lnTo>
                      <a:pt x="15" y="15"/>
                    </a:lnTo>
                    <a:lnTo>
                      <a:pt x="16" y="17"/>
                    </a:lnTo>
                    <a:lnTo>
                      <a:pt x="17" y="20"/>
                    </a:lnTo>
                    <a:lnTo>
                      <a:pt x="19" y="22"/>
                    </a:lnTo>
                    <a:lnTo>
                      <a:pt x="20" y="25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1" name="Freeform 217"/>
              <p:cNvSpPr>
                <a:spLocks/>
              </p:cNvSpPr>
              <p:nvPr/>
            </p:nvSpPr>
            <p:spPr bwMode="auto">
              <a:xfrm>
                <a:off x="2599" y="1388"/>
                <a:ext cx="2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2 h 3"/>
                  <a:gd name="T4" fmla="*/ 0 w 2"/>
                  <a:gd name="T5" fmla="*/ 1 h 3"/>
                  <a:gd name="T6" fmla="*/ 0 w 2"/>
                  <a:gd name="T7" fmla="*/ 1 h 3"/>
                  <a:gd name="T8" fmla="*/ 1 w 2"/>
                  <a:gd name="T9" fmla="*/ 1 h 3"/>
                  <a:gd name="T10" fmla="*/ 1 w 2"/>
                  <a:gd name="T11" fmla="*/ 0 h 3"/>
                  <a:gd name="T12" fmla="*/ 1 w 2"/>
                  <a:gd name="T13" fmla="*/ 0 h 3"/>
                  <a:gd name="T14" fmla="*/ 2 w 2"/>
                  <a:gd name="T15" fmla="*/ 1 h 3"/>
                  <a:gd name="T16" fmla="*/ 2 w 2"/>
                  <a:gd name="T17" fmla="*/ 1 h 3"/>
                  <a:gd name="T18" fmla="*/ 2 w 2"/>
                  <a:gd name="T19" fmla="*/ 1 h 3"/>
                  <a:gd name="T20" fmla="*/ 2 w 2"/>
                  <a:gd name="T21" fmla="*/ 2 h 3"/>
                  <a:gd name="T22" fmla="*/ 2 w 2"/>
                  <a:gd name="T23" fmla="*/ 2 h 3"/>
                  <a:gd name="T24" fmla="*/ 2 w 2"/>
                  <a:gd name="T25" fmla="*/ 2 h 3"/>
                  <a:gd name="T26" fmla="*/ 2 w 2"/>
                  <a:gd name="T27" fmla="*/ 3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2" name="Freeform 218"/>
              <p:cNvSpPr>
                <a:spLocks/>
              </p:cNvSpPr>
              <p:nvPr/>
            </p:nvSpPr>
            <p:spPr bwMode="auto">
              <a:xfrm>
                <a:off x="2596" y="1380"/>
                <a:ext cx="4" cy="2"/>
              </a:xfrm>
              <a:custGeom>
                <a:avLst/>
                <a:gdLst>
                  <a:gd name="T0" fmla="*/ 3 w 4"/>
                  <a:gd name="T1" fmla="*/ 2 h 2"/>
                  <a:gd name="T2" fmla="*/ 0 w 4"/>
                  <a:gd name="T3" fmla="*/ 2 h 2"/>
                  <a:gd name="T4" fmla="*/ 0 w 4"/>
                  <a:gd name="T5" fmla="*/ 1 h 2"/>
                  <a:gd name="T6" fmla="*/ 1 w 4"/>
                  <a:gd name="T7" fmla="*/ 0 h 2"/>
                  <a:gd name="T8" fmla="*/ 1 w 4"/>
                  <a:gd name="T9" fmla="*/ 0 h 2"/>
                  <a:gd name="T10" fmla="*/ 2 w 4"/>
                  <a:gd name="T11" fmla="*/ 0 h 2"/>
                  <a:gd name="T12" fmla="*/ 3 w 4"/>
                  <a:gd name="T13" fmla="*/ 0 h 2"/>
                  <a:gd name="T14" fmla="*/ 3 w 4"/>
                  <a:gd name="T15" fmla="*/ 0 h 2"/>
                  <a:gd name="T16" fmla="*/ 3 w 4"/>
                  <a:gd name="T17" fmla="*/ 0 h 2"/>
                  <a:gd name="T18" fmla="*/ 4 w 4"/>
                  <a:gd name="T19" fmla="*/ 0 h 2"/>
                  <a:gd name="T20" fmla="*/ 4 w 4"/>
                  <a:gd name="T21" fmla="*/ 1 h 2"/>
                  <a:gd name="T22" fmla="*/ 4 w 4"/>
                  <a:gd name="T23" fmla="*/ 2 h 2"/>
                  <a:gd name="T24" fmla="*/ 3 w 4"/>
                  <a:gd name="T25" fmla="*/ 2 h 2"/>
                  <a:gd name="T26" fmla="*/ 3 w 4"/>
                  <a:gd name="T27" fmla="*/ 2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3" name="Freeform 219"/>
              <p:cNvSpPr>
                <a:spLocks/>
              </p:cNvSpPr>
              <p:nvPr/>
            </p:nvSpPr>
            <p:spPr bwMode="auto">
              <a:xfrm>
                <a:off x="2594" y="1384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1 w 3"/>
                  <a:gd name="T3" fmla="*/ 3 h 3"/>
                  <a:gd name="T4" fmla="*/ 0 w 3"/>
                  <a:gd name="T5" fmla="*/ 3 h 3"/>
                  <a:gd name="T6" fmla="*/ 0 w 3"/>
                  <a:gd name="T7" fmla="*/ 3 h 3"/>
                  <a:gd name="T8" fmla="*/ 0 w 3"/>
                  <a:gd name="T9" fmla="*/ 2 h 3"/>
                  <a:gd name="T10" fmla="*/ 0 w 3"/>
                  <a:gd name="T11" fmla="*/ 2 h 3"/>
                  <a:gd name="T12" fmla="*/ 0 w 3"/>
                  <a:gd name="T13" fmla="*/ 1 h 3"/>
                  <a:gd name="T14" fmla="*/ 0 w 3"/>
                  <a:gd name="T15" fmla="*/ 0 h 3"/>
                  <a:gd name="T16" fmla="*/ 1 w 3"/>
                  <a:gd name="T17" fmla="*/ 0 h 3"/>
                  <a:gd name="T18" fmla="*/ 1 w 3"/>
                  <a:gd name="T19" fmla="*/ 0 h 3"/>
                  <a:gd name="T20" fmla="*/ 2 w 3"/>
                  <a:gd name="T21" fmla="*/ 0 h 3"/>
                  <a:gd name="T22" fmla="*/ 2 w 3"/>
                  <a:gd name="T23" fmla="*/ 0 h 3"/>
                  <a:gd name="T24" fmla="*/ 3 w 3"/>
                  <a:gd name="T25" fmla="*/ 1 h 3"/>
                  <a:gd name="T26" fmla="*/ 3 w 3"/>
                  <a:gd name="T27" fmla="*/ 2 h 3"/>
                  <a:gd name="T28" fmla="*/ 3 w 3"/>
                  <a:gd name="T29" fmla="*/ 3 h 3"/>
                  <a:gd name="T30" fmla="*/ 3 w 3"/>
                  <a:gd name="T31" fmla="*/ 3 h 3"/>
                  <a:gd name="T32" fmla="*/ 2 w 3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4" name="Freeform 220"/>
              <p:cNvSpPr>
                <a:spLocks/>
              </p:cNvSpPr>
              <p:nvPr/>
            </p:nvSpPr>
            <p:spPr bwMode="auto">
              <a:xfrm>
                <a:off x="2591" y="1375"/>
                <a:ext cx="6" cy="7"/>
              </a:xfrm>
              <a:custGeom>
                <a:avLst/>
                <a:gdLst>
                  <a:gd name="T0" fmla="*/ 6 w 6"/>
                  <a:gd name="T1" fmla="*/ 3 h 7"/>
                  <a:gd name="T2" fmla="*/ 5 w 6"/>
                  <a:gd name="T3" fmla="*/ 4 h 7"/>
                  <a:gd name="T4" fmla="*/ 4 w 6"/>
                  <a:gd name="T5" fmla="*/ 5 h 7"/>
                  <a:gd name="T6" fmla="*/ 3 w 6"/>
                  <a:gd name="T7" fmla="*/ 6 h 7"/>
                  <a:gd name="T8" fmla="*/ 2 w 6"/>
                  <a:gd name="T9" fmla="*/ 7 h 7"/>
                  <a:gd name="T10" fmla="*/ 1 w 6"/>
                  <a:gd name="T11" fmla="*/ 7 h 7"/>
                  <a:gd name="T12" fmla="*/ 1 w 6"/>
                  <a:gd name="T13" fmla="*/ 6 h 7"/>
                  <a:gd name="T14" fmla="*/ 0 w 6"/>
                  <a:gd name="T15" fmla="*/ 6 h 7"/>
                  <a:gd name="T16" fmla="*/ 0 w 6"/>
                  <a:gd name="T17" fmla="*/ 5 h 7"/>
                  <a:gd name="T18" fmla="*/ 0 w 6"/>
                  <a:gd name="T19" fmla="*/ 4 h 7"/>
                  <a:gd name="T20" fmla="*/ 1 w 6"/>
                  <a:gd name="T21" fmla="*/ 2 h 7"/>
                  <a:gd name="T22" fmla="*/ 2 w 6"/>
                  <a:gd name="T23" fmla="*/ 1 h 7"/>
                  <a:gd name="T24" fmla="*/ 3 w 6"/>
                  <a:gd name="T25" fmla="*/ 0 h 7"/>
                  <a:gd name="T26" fmla="*/ 4 w 6"/>
                  <a:gd name="T27" fmla="*/ 0 h 7"/>
                  <a:gd name="T28" fmla="*/ 5 w 6"/>
                  <a:gd name="T29" fmla="*/ 0 h 7"/>
                  <a:gd name="T30" fmla="*/ 6 w 6"/>
                  <a:gd name="T31" fmla="*/ 1 h 7"/>
                  <a:gd name="T32" fmla="*/ 6 w 6"/>
                  <a:gd name="T33" fmla="*/ 2 h 7"/>
                  <a:gd name="T34" fmla="*/ 6 w 6"/>
                  <a:gd name="T35" fmla="*/ 2 h 7"/>
                  <a:gd name="T36" fmla="*/ 6 w 6"/>
                  <a:gd name="T37" fmla="*/ 3 h 7"/>
                  <a:gd name="T38" fmla="*/ 6 w 6"/>
                  <a:gd name="T39" fmla="*/ 3 h 7"/>
                  <a:gd name="T40" fmla="*/ 6 w 6"/>
                  <a:gd name="T41" fmla="*/ 3 h 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" h="7">
                    <a:moveTo>
                      <a:pt x="6" y="3"/>
                    </a:moveTo>
                    <a:lnTo>
                      <a:pt x="5" y="4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5" name="Freeform 221"/>
              <p:cNvSpPr>
                <a:spLocks/>
              </p:cNvSpPr>
              <p:nvPr/>
            </p:nvSpPr>
            <p:spPr bwMode="auto">
              <a:xfrm>
                <a:off x="2582" y="1339"/>
                <a:ext cx="15" cy="20"/>
              </a:xfrm>
              <a:custGeom>
                <a:avLst/>
                <a:gdLst>
                  <a:gd name="T0" fmla="*/ 9 w 15"/>
                  <a:gd name="T1" fmla="*/ 14 h 20"/>
                  <a:gd name="T2" fmla="*/ 8 w 15"/>
                  <a:gd name="T3" fmla="*/ 13 h 20"/>
                  <a:gd name="T4" fmla="*/ 7 w 15"/>
                  <a:gd name="T5" fmla="*/ 11 h 20"/>
                  <a:gd name="T6" fmla="*/ 6 w 15"/>
                  <a:gd name="T7" fmla="*/ 9 h 20"/>
                  <a:gd name="T8" fmla="*/ 5 w 15"/>
                  <a:gd name="T9" fmla="*/ 7 h 20"/>
                  <a:gd name="T10" fmla="*/ 4 w 15"/>
                  <a:gd name="T11" fmla="*/ 5 h 20"/>
                  <a:gd name="T12" fmla="*/ 3 w 15"/>
                  <a:gd name="T13" fmla="*/ 4 h 20"/>
                  <a:gd name="T14" fmla="*/ 1 w 15"/>
                  <a:gd name="T15" fmla="*/ 2 h 20"/>
                  <a:gd name="T16" fmla="*/ 0 w 15"/>
                  <a:gd name="T17" fmla="*/ 0 h 20"/>
                  <a:gd name="T18" fmla="*/ 2 w 15"/>
                  <a:gd name="T19" fmla="*/ 2 h 20"/>
                  <a:gd name="T20" fmla="*/ 5 w 15"/>
                  <a:gd name="T21" fmla="*/ 5 h 20"/>
                  <a:gd name="T22" fmla="*/ 7 w 15"/>
                  <a:gd name="T23" fmla="*/ 7 h 20"/>
                  <a:gd name="T24" fmla="*/ 9 w 15"/>
                  <a:gd name="T25" fmla="*/ 10 h 20"/>
                  <a:gd name="T26" fmla="*/ 10 w 15"/>
                  <a:gd name="T27" fmla="*/ 12 h 20"/>
                  <a:gd name="T28" fmla="*/ 12 w 15"/>
                  <a:gd name="T29" fmla="*/ 15 h 20"/>
                  <a:gd name="T30" fmla="*/ 14 w 15"/>
                  <a:gd name="T31" fmla="*/ 18 h 20"/>
                  <a:gd name="T32" fmla="*/ 15 w 15"/>
                  <a:gd name="T33" fmla="*/ 20 h 20"/>
                  <a:gd name="T34" fmla="*/ 15 w 15"/>
                  <a:gd name="T35" fmla="*/ 20 h 20"/>
                  <a:gd name="T36" fmla="*/ 14 w 15"/>
                  <a:gd name="T37" fmla="*/ 19 h 20"/>
                  <a:gd name="T38" fmla="*/ 13 w 15"/>
                  <a:gd name="T39" fmla="*/ 19 h 20"/>
                  <a:gd name="T40" fmla="*/ 12 w 15"/>
                  <a:gd name="T41" fmla="*/ 18 h 20"/>
                  <a:gd name="T42" fmla="*/ 12 w 15"/>
                  <a:gd name="T43" fmla="*/ 17 h 20"/>
                  <a:gd name="T44" fmla="*/ 11 w 15"/>
                  <a:gd name="T45" fmla="*/ 16 h 20"/>
                  <a:gd name="T46" fmla="*/ 10 w 15"/>
                  <a:gd name="T47" fmla="*/ 15 h 20"/>
                  <a:gd name="T48" fmla="*/ 9 w 15"/>
                  <a:gd name="T49" fmla="*/ 14 h 2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5" h="20">
                    <a:moveTo>
                      <a:pt x="9" y="14"/>
                    </a:moveTo>
                    <a:lnTo>
                      <a:pt x="8" y="13"/>
                    </a:lnTo>
                    <a:lnTo>
                      <a:pt x="7" y="11"/>
                    </a:lnTo>
                    <a:lnTo>
                      <a:pt x="6" y="9"/>
                    </a:lnTo>
                    <a:lnTo>
                      <a:pt x="5" y="7"/>
                    </a:lnTo>
                    <a:lnTo>
                      <a:pt x="4" y="5"/>
                    </a:lnTo>
                    <a:lnTo>
                      <a:pt x="3" y="4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2" y="15"/>
                    </a:lnTo>
                    <a:lnTo>
                      <a:pt x="14" y="18"/>
                    </a:lnTo>
                    <a:lnTo>
                      <a:pt x="15" y="20"/>
                    </a:lnTo>
                    <a:lnTo>
                      <a:pt x="14" y="19"/>
                    </a:lnTo>
                    <a:lnTo>
                      <a:pt x="13" y="19"/>
                    </a:lnTo>
                    <a:lnTo>
                      <a:pt x="12" y="18"/>
                    </a:lnTo>
                    <a:lnTo>
                      <a:pt x="12" y="17"/>
                    </a:lnTo>
                    <a:lnTo>
                      <a:pt x="11" y="16"/>
                    </a:lnTo>
                    <a:lnTo>
                      <a:pt x="10" y="15"/>
                    </a:lnTo>
                    <a:lnTo>
                      <a:pt x="9" y="14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6" name="Rectangle 222"/>
              <p:cNvSpPr>
                <a:spLocks noChangeArrowheads="1"/>
              </p:cNvSpPr>
              <p:nvPr/>
            </p:nvSpPr>
            <p:spPr bwMode="auto">
              <a:xfrm>
                <a:off x="2594" y="1422"/>
                <a:ext cx="1" cy="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endParaRPr lang="ja-JP" altLang="en-US" sz="1800">
                  <a:solidFill>
                    <a:srgbClr val="EEECE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21087" name="Freeform 223"/>
              <p:cNvSpPr>
                <a:spLocks/>
              </p:cNvSpPr>
              <p:nvPr/>
            </p:nvSpPr>
            <p:spPr bwMode="auto">
              <a:xfrm>
                <a:off x="2588" y="138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1 w 3"/>
                  <a:gd name="T5" fmla="*/ 2 h 3"/>
                  <a:gd name="T6" fmla="*/ 0 w 3"/>
                  <a:gd name="T7" fmla="*/ 2 h 3"/>
                  <a:gd name="T8" fmla="*/ 0 w 3"/>
                  <a:gd name="T9" fmla="*/ 2 h 3"/>
                  <a:gd name="T10" fmla="*/ 0 w 3"/>
                  <a:gd name="T11" fmla="*/ 1 h 3"/>
                  <a:gd name="T12" fmla="*/ 0 w 3"/>
                  <a:gd name="T13" fmla="*/ 0 h 3"/>
                  <a:gd name="T14" fmla="*/ 1 w 3"/>
                  <a:gd name="T15" fmla="*/ 0 h 3"/>
                  <a:gd name="T16" fmla="*/ 1 w 3"/>
                  <a:gd name="T17" fmla="*/ 0 h 3"/>
                  <a:gd name="T18" fmla="*/ 2 w 3"/>
                  <a:gd name="T19" fmla="*/ 0 h 3"/>
                  <a:gd name="T20" fmla="*/ 2 w 3"/>
                  <a:gd name="T21" fmla="*/ 0 h 3"/>
                  <a:gd name="T22" fmla="*/ 3 w 3"/>
                  <a:gd name="T23" fmla="*/ 1 h 3"/>
                  <a:gd name="T24" fmla="*/ 3 w 3"/>
                  <a:gd name="T25" fmla="*/ 1 h 3"/>
                  <a:gd name="T26" fmla="*/ 3 w 3"/>
                  <a:gd name="T27" fmla="*/ 2 h 3"/>
                  <a:gd name="T28" fmla="*/ 3 w 3"/>
                  <a:gd name="T29" fmla="*/ 2 h 3"/>
                  <a:gd name="T30" fmla="*/ 3 w 3"/>
                  <a:gd name="T31" fmla="*/ 3 h 3"/>
                  <a:gd name="T32" fmla="*/ 2 w 3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2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8" name="Freeform 224"/>
              <p:cNvSpPr>
                <a:spLocks/>
              </p:cNvSpPr>
              <p:nvPr/>
            </p:nvSpPr>
            <p:spPr bwMode="auto">
              <a:xfrm>
                <a:off x="2587" y="1371"/>
                <a:ext cx="5" cy="6"/>
              </a:xfrm>
              <a:custGeom>
                <a:avLst/>
                <a:gdLst>
                  <a:gd name="T0" fmla="*/ 2 w 5"/>
                  <a:gd name="T1" fmla="*/ 6 h 6"/>
                  <a:gd name="T2" fmla="*/ 1 w 5"/>
                  <a:gd name="T3" fmla="*/ 6 h 6"/>
                  <a:gd name="T4" fmla="*/ 0 w 5"/>
                  <a:gd name="T5" fmla="*/ 5 h 6"/>
                  <a:gd name="T6" fmla="*/ 0 w 5"/>
                  <a:gd name="T7" fmla="*/ 4 h 6"/>
                  <a:gd name="T8" fmla="*/ 0 w 5"/>
                  <a:gd name="T9" fmla="*/ 3 h 6"/>
                  <a:gd name="T10" fmla="*/ 0 w 5"/>
                  <a:gd name="T11" fmla="*/ 2 h 6"/>
                  <a:gd name="T12" fmla="*/ 0 w 5"/>
                  <a:gd name="T13" fmla="*/ 2 h 6"/>
                  <a:gd name="T14" fmla="*/ 1 w 5"/>
                  <a:gd name="T15" fmla="*/ 1 h 6"/>
                  <a:gd name="T16" fmla="*/ 2 w 5"/>
                  <a:gd name="T17" fmla="*/ 1 h 6"/>
                  <a:gd name="T18" fmla="*/ 3 w 5"/>
                  <a:gd name="T19" fmla="*/ 0 h 6"/>
                  <a:gd name="T20" fmla="*/ 3 w 5"/>
                  <a:gd name="T21" fmla="*/ 1 h 6"/>
                  <a:gd name="T22" fmla="*/ 4 w 5"/>
                  <a:gd name="T23" fmla="*/ 1 h 6"/>
                  <a:gd name="T24" fmla="*/ 4 w 5"/>
                  <a:gd name="T25" fmla="*/ 2 h 6"/>
                  <a:gd name="T26" fmla="*/ 4 w 5"/>
                  <a:gd name="T27" fmla="*/ 2 h 6"/>
                  <a:gd name="T28" fmla="*/ 5 w 5"/>
                  <a:gd name="T29" fmla="*/ 3 h 6"/>
                  <a:gd name="T30" fmla="*/ 5 w 5"/>
                  <a:gd name="T31" fmla="*/ 4 h 6"/>
                  <a:gd name="T32" fmla="*/ 4 w 5"/>
                  <a:gd name="T33" fmla="*/ 4 h 6"/>
                  <a:gd name="T34" fmla="*/ 4 w 5"/>
                  <a:gd name="T35" fmla="*/ 4 h 6"/>
                  <a:gd name="T36" fmla="*/ 3 w 5"/>
                  <a:gd name="T37" fmla="*/ 5 h 6"/>
                  <a:gd name="T38" fmla="*/ 2 w 5"/>
                  <a:gd name="T39" fmla="*/ 6 h 6"/>
                  <a:gd name="T40" fmla="*/ 2 w 5"/>
                  <a:gd name="T41" fmla="*/ 6 h 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" h="6">
                    <a:moveTo>
                      <a:pt x="2" y="6"/>
                    </a:moveTo>
                    <a:lnTo>
                      <a:pt x="1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89" name="Freeform 225"/>
              <p:cNvSpPr>
                <a:spLocks/>
              </p:cNvSpPr>
              <p:nvPr/>
            </p:nvSpPr>
            <p:spPr bwMode="auto">
              <a:xfrm>
                <a:off x="2586" y="1382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4 h 4"/>
                  <a:gd name="T4" fmla="*/ 1 w 4"/>
                  <a:gd name="T5" fmla="*/ 3 h 4"/>
                  <a:gd name="T6" fmla="*/ 1 w 4"/>
                  <a:gd name="T7" fmla="*/ 3 h 4"/>
                  <a:gd name="T8" fmla="*/ 0 w 4"/>
                  <a:gd name="T9" fmla="*/ 2 h 4"/>
                  <a:gd name="T10" fmla="*/ 0 w 4"/>
                  <a:gd name="T11" fmla="*/ 1 h 4"/>
                  <a:gd name="T12" fmla="*/ 1 w 4"/>
                  <a:gd name="T13" fmla="*/ 0 h 4"/>
                  <a:gd name="T14" fmla="*/ 1 w 4"/>
                  <a:gd name="T15" fmla="*/ 0 h 4"/>
                  <a:gd name="T16" fmla="*/ 1 w 4"/>
                  <a:gd name="T17" fmla="*/ 0 h 4"/>
                  <a:gd name="T18" fmla="*/ 2 w 4"/>
                  <a:gd name="T19" fmla="*/ 0 h 4"/>
                  <a:gd name="T20" fmla="*/ 3 w 4"/>
                  <a:gd name="T21" fmla="*/ 1 h 4"/>
                  <a:gd name="T22" fmla="*/ 4 w 4"/>
                  <a:gd name="T23" fmla="*/ 1 h 4"/>
                  <a:gd name="T24" fmla="*/ 4 w 4"/>
                  <a:gd name="T25" fmla="*/ 2 h 4"/>
                  <a:gd name="T26" fmla="*/ 4 w 4"/>
                  <a:gd name="T27" fmla="*/ 3 h 4"/>
                  <a:gd name="T28" fmla="*/ 3 w 4"/>
                  <a:gd name="T29" fmla="*/ 3 h 4"/>
                  <a:gd name="T30" fmla="*/ 2 w 4"/>
                  <a:gd name="T31" fmla="*/ 4 h 4"/>
                  <a:gd name="T32" fmla="*/ 2 w 4"/>
                  <a:gd name="T33" fmla="*/ 4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1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0" name="Freeform 226"/>
              <p:cNvSpPr>
                <a:spLocks/>
              </p:cNvSpPr>
              <p:nvPr/>
            </p:nvSpPr>
            <p:spPr bwMode="auto">
              <a:xfrm>
                <a:off x="2580" y="1342"/>
                <a:ext cx="12" cy="19"/>
              </a:xfrm>
              <a:custGeom>
                <a:avLst/>
                <a:gdLst>
                  <a:gd name="T0" fmla="*/ 12 w 12"/>
                  <a:gd name="T1" fmla="*/ 19 h 19"/>
                  <a:gd name="T2" fmla="*/ 10 w 12"/>
                  <a:gd name="T3" fmla="*/ 17 h 19"/>
                  <a:gd name="T4" fmla="*/ 9 w 12"/>
                  <a:gd name="T5" fmla="*/ 16 h 19"/>
                  <a:gd name="T6" fmla="*/ 8 w 12"/>
                  <a:gd name="T7" fmla="*/ 15 h 19"/>
                  <a:gd name="T8" fmla="*/ 7 w 12"/>
                  <a:gd name="T9" fmla="*/ 13 h 19"/>
                  <a:gd name="T10" fmla="*/ 6 w 12"/>
                  <a:gd name="T11" fmla="*/ 12 h 19"/>
                  <a:gd name="T12" fmla="*/ 5 w 12"/>
                  <a:gd name="T13" fmla="*/ 10 h 19"/>
                  <a:gd name="T14" fmla="*/ 4 w 12"/>
                  <a:gd name="T15" fmla="*/ 9 h 19"/>
                  <a:gd name="T16" fmla="*/ 4 w 12"/>
                  <a:gd name="T17" fmla="*/ 7 h 19"/>
                  <a:gd name="T18" fmla="*/ 3 w 12"/>
                  <a:gd name="T19" fmla="*/ 5 h 19"/>
                  <a:gd name="T20" fmla="*/ 3 w 12"/>
                  <a:gd name="T21" fmla="*/ 3 h 19"/>
                  <a:gd name="T22" fmla="*/ 1 w 12"/>
                  <a:gd name="T23" fmla="*/ 2 h 19"/>
                  <a:gd name="T24" fmla="*/ 0 w 12"/>
                  <a:gd name="T25" fmla="*/ 0 h 19"/>
                  <a:gd name="T26" fmla="*/ 2 w 12"/>
                  <a:gd name="T27" fmla="*/ 2 h 19"/>
                  <a:gd name="T28" fmla="*/ 4 w 12"/>
                  <a:gd name="T29" fmla="*/ 5 h 19"/>
                  <a:gd name="T30" fmla="*/ 6 w 12"/>
                  <a:gd name="T31" fmla="*/ 7 h 19"/>
                  <a:gd name="T32" fmla="*/ 7 w 12"/>
                  <a:gd name="T33" fmla="*/ 9 h 19"/>
                  <a:gd name="T34" fmla="*/ 8 w 12"/>
                  <a:gd name="T35" fmla="*/ 11 h 19"/>
                  <a:gd name="T36" fmla="*/ 10 w 12"/>
                  <a:gd name="T37" fmla="*/ 14 h 19"/>
                  <a:gd name="T38" fmla="*/ 11 w 12"/>
                  <a:gd name="T39" fmla="*/ 16 h 19"/>
                  <a:gd name="T40" fmla="*/ 12 w 12"/>
                  <a:gd name="T41" fmla="*/ 19 h 1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2" h="19">
                    <a:moveTo>
                      <a:pt x="12" y="19"/>
                    </a:moveTo>
                    <a:lnTo>
                      <a:pt x="10" y="17"/>
                    </a:lnTo>
                    <a:lnTo>
                      <a:pt x="9" y="16"/>
                    </a:lnTo>
                    <a:lnTo>
                      <a:pt x="8" y="15"/>
                    </a:lnTo>
                    <a:lnTo>
                      <a:pt x="7" y="13"/>
                    </a:lnTo>
                    <a:lnTo>
                      <a:pt x="6" y="12"/>
                    </a:lnTo>
                    <a:lnTo>
                      <a:pt x="5" y="10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8" y="11"/>
                    </a:lnTo>
                    <a:lnTo>
                      <a:pt x="10" y="14"/>
                    </a:lnTo>
                    <a:lnTo>
                      <a:pt x="11" y="16"/>
                    </a:lnTo>
                    <a:lnTo>
                      <a:pt x="12" y="19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1" name="Freeform 227"/>
              <p:cNvSpPr>
                <a:spLocks/>
              </p:cNvSpPr>
              <p:nvPr/>
            </p:nvSpPr>
            <p:spPr bwMode="auto">
              <a:xfrm>
                <a:off x="2583" y="1421"/>
                <a:ext cx="4" cy="2"/>
              </a:xfrm>
              <a:custGeom>
                <a:avLst/>
                <a:gdLst>
                  <a:gd name="T0" fmla="*/ 2 w 4"/>
                  <a:gd name="T1" fmla="*/ 2 h 2"/>
                  <a:gd name="T2" fmla="*/ 2 w 4"/>
                  <a:gd name="T3" fmla="*/ 1 h 2"/>
                  <a:gd name="T4" fmla="*/ 1 w 4"/>
                  <a:gd name="T5" fmla="*/ 1 h 2"/>
                  <a:gd name="T6" fmla="*/ 1 w 4"/>
                  <a:gd name="T7" fmla="*/ 1 h 2"/>
                  <a:gd name="T8" fmla="*/ 0 w 4"/>
                  <a:gd name="T9" fmla="*/ 1 h 2"/>
                  <a:gd name="T10" fmla="*/ 1 w 4"/>
                  <a:gd name="T11" fmla="*/ 0 h 2"/>
                  <a:gd name="T12" fmla="*/ 2 w 4"/>
                  <a:gd name="T13" fmla="*/ 0 h 2"/>
                  <a:gd name="T14" fmla="*/ 3 w 4"/>
                  <a:gd name="T15" fmla="*/ 0 h 2"/>
                  <a:gd name="T16" fmla="*/ 4 w 4"/>
                  <a:gd name="T17" fmla="*/ 0 h 2"/>
                  <a:gd name="T18" fmla="*/ 2 w 4"/>
                  <a:gd name="T19" fmla="*/ 2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2" name="Freeform 228"/>
              <p:cNvSpPr>
                <a:spLocks/>
              </p:cNvSpPr>
              <p:nvPr/>
            </p:nvSpPr>
            <p:spPr bwMode="auto">
              <a:xfrm>
                <a:off x="2579" y="1347"/>
                <a:ext cx="8" cy="15"/>
              </a:xfrm>
              <a:custGeom>
                <a:avLst/>
                <a:gdLst>
                  <a:gd name="T0" fmla="*/ 8 w 8"/>
                  <a:gd name="T1" fmla="*/ 15 h 15"/>
                  <a:gd name="T2" fmla="*/ 4 w 8"/>
                  <a:gd name="T3" fmla="*/ 10 h 15"/>
                  <a:gd name="T4" fmla="*/ 3 w 8"/>
                  <a:gd name="T5" fmla="*/ 8 h 15"/>
                  <a:gd name="T6" fmla="*/ 2 w 8"/>
                  <a:gd name="T7" fmla="*/ 5 h 15"/>
                  <a:gd name="T8" fmla="*/ 1 w 8"/>
                  <a:gd name="T9" fmla="*/ 3 h 15"/>
                  <a:gd name="T10" fmla="*/ 0 w 8"/>
                  <a:gd name="T11" fmla="*/ 0 h 15"/>
                  <a:gd name="T12" fmla="*/ 1 w 8"/>
                  <a:gd name="T13" fmla="*/ 2 h 15"/>
                  <a:gd name="T14" fmla="*/ 2 w 8"/>
                  <a:gd name="T15" fmla="*/ 4 h 15"/>
                  <a:gd name="T16" fmla="*/ 3 w 8"/>
                  <a:gd name="T17" fmla="*/ 6 h 15"/>
                  <a:gd name="T18" fmla="*/ 5 w 8"/>
                  <a:gd name="T19" fmla="*/ 7 h 15"/>
                  <a:gd name="T20" fmla="*/ 6 w 8"/>
                  <a:gd name="T21" fmla="*/ 9 h 15"/>
                  <a:gd name="T22" fmla="*/ 7 w 8"/>
                  <a:gd name="T23" fmla="*/ 11 h 15"/>
                  <a:gd name="T24" fmla="*/ 8 w 8"/>
                  <a:gd name="T25" fmla="*/ 13 h 15"/>
                  <a:gd name="T26" fmla="*/ 8 w 8"/>
                  <a:gd name="T27" fmla="*/ 15 h 15"/>
                  <a:gd name="T28" fmla="*/ 8 w 8"/>
                  <a:gd name="T29" fmla="*/ 15 h 1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15">
                    <a:moveTo>
                      <a:pt x="8" y="15"/>
                    </a:moveTo>
                    <a:lnTo>
                      <a:pt x="4" y="10"/>
                    </a:lnTo>
                    <a:lnTo>
                      <a:pt x="3" y="8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5" y="7"/>
                    </a:lnTo>
                    <a:lnTo>
                      <a:pt x="6" y="9"/>
                    </a:lnTo>
                    <a:lnTo>
                      <a:pt x="7" y="11"/>
                    </a:lnTo>
                    <a:lnTo>
                      <a:pt x="8" y="13"/>
                    </a:ln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3" name="Freeform 229"/>
              <p:cNvSpPr>
                <a:spLocks/>
              </p:cNvSpPr>
              <p:nvPr/>
            </p:nvSpPr>
            <p:spPr bwMode="auto">
              <a:xfrm>
                <a:off x="2580" y="1377"/>
                <a:ext cx="6" cy="3"/>
              </a:xfrm>
              <a:custGeom>
                <a:avLst/>
                <a:gdLst>
                  <a:gd name="T0" fmla="*/ 4 w 6"/>
                  <a:gd name="T1" fmla="*/ 3 h 3"/>
                  <a:gd name="T2" fmla="*/ 3 w 6"/>
                  <a:gd name="T3" fmla="*/ 3 h 3"/>
                  <a:gd name="T4" fmla="*/ 3 w 6"/>
                  <a:gd name="T5" fmla="*/ 3 h 3"/>
                  <a:gd name="T6" fmla="*/ 2 w 6"/>
                  <a:gd name="T7" fmla="*/ 3 h 3"/>
                  <a:gd name="T8" fmla="*/ 1 w 6"/>
                  <a:gd name="T9" fmla="*/ 3 h 3"/>
                  <a:gd name="T10" fmla="*/ 1 w 6"/>
                  <a:gd name="T11" fmla="*/ 3 h 3"/>
                  <a:gd name="T12" fmla="*/ 0 w 6"/>
                  <a:gd name="T13" fmla="*/ 2 h 3"/>
                  <a:gd name="T14" fmla="*/ 0 w 6"/>
                  <a:gd name="T15" fmla="*/ 1 h 3"/>
                  <a:gd name="T16" fmla="*/ 0 w 6"/>
                  <a:gd name="T17" fmla="*/ 1 h 3"/>
                  <a:gd name="T18" fmla="*/ 1 w 6"/>
                  <a:gd name="T19" fmla="*/ 0 h 3"/>
                  <a:gd name="T20" fmla="*/ 2 w 6"/>
                  <a:gd name="T21" fmla="*/ 0 h 3"/>
                  <a:gd name="T22" fmla="*/ 2 w 6"/>
                  <a:gd name="T23" fmla="*/ 0 h 3"/>
                  <a:gd name="T24" fmla="*/ 3 w 6"/>
                  <a:gd name="T25" fmla="*/ 0 h 3"/>
                  <a:gd name="T26" fmla="*/ 4 w 6"/>
                  <a:gd name="T27" fmla="*/ 0 h 3"/>
                  <a:gd name="T28" fmla="*/ 5 w 6"/>
                  <a:gd name="T29" fmla="*/ 1 h 3"/>
                  <a:gd name="T30" fmla="*/ 5 w 6"/>
                  <a:gd name="T31" fmla="*/ 1 h 3"/>
                  <a:gd name="T32" fmla="*/ 6 w 6"/>
                  <a:gd name="T33" fmla="*/ 2 h 3"/>
                  <a:gd name="T34" fmla="*/ 6 w 6"/>
                  <a:gd name="T35" fmla="*/ 2 h 3"/>
                  <a:gd name="T36" fmla="*/ 5 w 6"/>
                  <a:gd name="T37" fmla="*/ 3 h 3"/>
                  <a:gd name="T38" fmla="*/ 5 w 6"/>
                  <a:gd name="T39" fmla="*/ 3 h 3"/>
                  <a:gd name="T40" fmla="*/ 4 w 6"/>
                  <a:gd name="T41" fmla="*/ 3 h 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" h="3">
                    <a:moveTo>
                      <a:pt x="4" y="3"/>
                    </a:move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4" name="Freeform 230"/>
              <p:cNvSpPr>
                <a:spLocks/>
              </p:cNvSpPr>
              <p:nvPr/>
            </p:nvSpPr>
            <p:spPr bwMode="auto">
              <a:xfrm>
                <a:off x="2579" y="1384"/>
                <a:ext cx="5" cy="3"/>
              </a:xfrm>
              <a:custGeom>
                <a:avLst/>
                <a:gdLst>
                  <a:gd name="T0" fmla="*/ 4 w 5"/>
                  <a:gd name="T1" fmla="*/ 3 h 3"/>
                  <a:gd name="T2" fmla="*/ 3 w 5"/>
                  <a:gd name="T3" fmla="*/ 3 h 3"/>
                  <a:gd name="T4" fmla="*/ 2 w 5"/>
                  <a:gd name="T5" fmla="*/ 3 h 3"/>
                  <a:gd name="T6" fmla="*/ 2 w 5"/>
                  <a:gd name="T7" fmla="*/ 3 h 3"/>
                  <a:gd name="T8" fmla="*/ 1 w 5"/>
                  <a:gd name="T9" fmla="*/ 3 h 3"/>
                  <a:gd name="T10" fmla="*/ 1 w 5"/>
                  <a:gd name="T11" fmla="*/ 3 h 3"/>
                  <a:gd name="T12" fmla="*/ 1 w 5"/>
                  <a:gd name="T13" fmla="*/ 3 h 3"/>
                  <a:gd name="T14" fmla="*/ 0 w 5"/>
                  <a:gd name="T15" fmla="*/ 3 h 3"/>
                  <a:gd name="T16" fmla="*/ 0 w 5"/>
                  <a:gd name="T17" fmla="*/ 2 h 3"/>
                  <a:gd name="T18" fmla="*/ 1 w 5"/>
                  <a:gd name="T19" fmla="*/ 2 h 3"/>
                  <a:gd name="T20" fmla="*/ 1 w 5"/>
                  <a:gd name="T21" fmla="*/ 1 h 3"/>
                  <a:gd name="T22" fmla="*/ 2 w 5"/>
                  <a:gd name="T23" fmla="*/ 1 h 3"/>
                  <a:gd name="T24" fmla="*/ 3 w 5"/>
                  <a:gd name="T25" fmla="*/ 0 h 3"/>
                  <a:gd name="T26" fmla="*/ 3 w 5"/>
                  <a:gd name="T27" fmla="*/ 0 h 3"/>
                  <a:gd name="T28" fmla="*/ 4 w 5"/>
                  <a:gd name="T29" fmla="*/ 1 h 3"/>
                  <a:gd name="T30" fmla="*/ 5 w 5"/>
                  <a:gd name="T31" fmla="*/ 1 h 3"/>
                  <a:gd name="T32" fmla="*/ 5 w 5"/>
                  <a:gd name="T33" fmla="*/ 2 h 3"/>
                  <a:gd name="T34" fmla="*/ 5 w 5"/>
                  <a:gd name="T35" fmla="*/ 3 h 3"/>
                  <a:gd name="T36" fmla="*/ 5 w 5"/>
                  <a:gd name="T37" fmla="*/ 3 h 3"/>
                  <a:gd name="T38" fmla="*/ 4 w 5"/>
                  <a:gd name="T39" fmla="*/ 3 h 3"/>
                  <a:gd name="T40" fmla="*/ 4 w 5"/>
                  <a:gd name="T41" fmla="*/ 3 h 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5" name="Freeform 231"/>
              <p:cNvSpPr>
                <a:spLocks/>
              </p:cNvSpPr>
              <p:nvPr/>
            </p:nvSpPr>
            <p:spPr bwMode="auto">
              <a:xfrm>
                <a:off x="2540" y="1418"/>
                <a:ext cx="42" cy="9"/>
              </a:xfrm>
              <a:custGeom>
                <a:avLst/>
                <a:gdLst>
                  <a:gd name="T0" fmla="*/ 25 w 42"/>
                  <a:gd name="T1" fmla="*/ 6 h 9"/>
                  <a:gd name="T2" fmla="*/ 23 w 42"/>
                  <a:gd name="T3" fmla="*/ 7 h 9"/>
                  <a:gd name="T4" fmla="*/ 20 w 42"/>
                  <a:gd name="T5" fmla="*/ 8 h 9"/>
                  <a:gd name="T6" fmla="*/ 18 w 42"/>
                  <a:gd name="T7" fmla="*/ 8 h 9"/>
                  <a:gd name="T8" fmla="*/ 16 w 42"/>
                  <a:gd name="T9" fmla="*/ 8 h 9"/>
                  <a:gd name="T10" fmla="*/ 14 w 42"/>
                  <a:gd name="T11" fmla="*/ 9 h 9"/>
                  <a:gd name="T12" fmla="*/ 11 w 42"/>
                  <a:gd name="T13" fmla="*/ 9 h 9"/>
                  <a:gd name="T14" fmla="*/ 9 w 42"/>
                  <a:gd name="T15" fmla="*/ 9 h 9"/>
                  <a:gd name="T16" fmla="*/ 6 w 42"/>
                  <a:gd name="T17" fmla="*/ 8 h 9"/>
                  <a:gd name="T18" fmla="*/ 5 w 42"/>
                  <a:gd name="T19" fmla="*/ 8 h 9"/>
                  <a:gd name="T20" fmla="*/ 5 w 42"/>
                  <a:gd name="T21" fmla="*/ 8 h 9"/>
                  <a:gd name="T22" fmla="*/ 4 w 42"/>
                  <a:gd name="T23" fmla="*/ 7 h 9"/>
                  <a:gd name="T24" fmla="*/ 3 w 42"/>
                  <a:gd name="T25" fmla="*/ 7 h 9"/>
                  <a:gd name="T26" fmla="*/ 2 w 42"/>
                  <a:gd name="T27" fmla="*/ 7 h 9"/>
                  <a:gd name="T28" fmla="*/ 1 w 42"/>
                  <a:gd name="T29" fmla="*/ 6 h 9"/>
                  <a:gd name="T30" fmla="*/ 1 w 42"/>
                  <a:gd name="T31" fmla="*/ 6 h 9"/>
                  <a:gd name="T32" fmla="*/ 0 w 42"/>
                  <a:gd name="T33" fmla="*/ 6 h 9"/>
                  <a:gd name="T34" fmla="*/ 2 w 42"/>
                  <a:gd name="T35" fmla="*/ 5 h 9"/>
                  <a:gd name="T36" fmla="*/ 4 w 42"/>
                  <a:gd name="T37" fmla="*/ 5 h 9"/>
                  <a:gd name="T38" fmla="*/ 6 w 42"/>
                  <a:gd name="T39" fmla="*/ 4 h 9"/>
                  <a:gd name="T40" fmla="*/ 8 w 42"/>
                  <a:gd name="T41" fmla="*/ 3 h 9"/>
                  <a:gd name="T42" fmla="*/ 11 w 42"/>
                  <a:gd name="T43" fmla="*/ 2 h 9"/>
                  <a:gd name="T44" fmla="*/ 13 w 42"/>
                  <a:gd name="T45" fmla="*/ 1 h 9"/>
                  <a:gd name="T46" fmla="*/ 15 w 42"/>
                  <a:gd name="T47" fmla="*/ 1 h 9"/>
                  <a:gd name="T48" fmla="*/ 18 w 42"/>
                  <a:gd name="T49" fmla="*/ 1 h 9"/>
                  <a:gd name="T50" fmla="*/ 23 w 42"/>
                  <a:gd name="T51" fmla="*/ 0 h 9"/>
                  <a:gd name="T52" fmla="*/ 21 w 42"/>
                  <a:gd name="T53" fmla="*/ 1 h 9"/>
                  <a:gd name="T54" fmla="*/ 20 w 42"/>
                  <a:gd name="T55" fmla="*/ 1 h 9"/>
                  <a:gd name="T56" fmla="*/ 19 w 42"/>
                  <a:gd name="T57" fmla="*/ 1 h 9"/>
                  <a:gd name="T58" fmla="*/ 17 w 42"/>
                  <a:gd name="T59" fmla="*/ 2 h 9"/>
                  <a:gd name="T60" fmla="*/ 16 w 42"/>
                  <a:gd name="T61" fmla="*/ 2 h 9"/>
                  <a:gd name="T62" fmla="*/ 15 w 42"/>
                  <a:gd name="T63" fmla="*/ 2 h 9"/>
                  <a:gd name="T64" fmla="*/ 13 w 42"/>
                  <a:gd name="T65" fmla="*/ 3 h 9"/>
                  <a:gd name="T66" fmla="*/ 12 w 42"/>
                  <a:gd name="T67" fmla="*/ 4 h 9"/>
                  <a:gd name="T68" fmla="*/ 11 w 42"/>
                  <a:gd name="T69" fmla="*/ 4 h 9"/>
                  <a:gd name="T70" fmla="*/ 10 w 42"/>
                  <a:gd name="T71" fmla="*/ 5 h 9"/>
                  <a:gd name="T72" fmla="*/ 9 w 42"/>
                  <a:gd name="T73" fmla="*/ 6 h 9"/>
                  <a:gd name="T74" fmla="*/ 8 w 42"/>
                  <a:gd name="T75" fmla="*/ 7 h 9"/>
                  <a:gd name="T76" fmla="*/ 9 w 42"/>
                  <a:gd name="T77" fmla="*/ 7 h 9"/>
                  <a:gd name="T78" fmla="*/ 10 w 42"/>
                  <a:gd name="T79" fmla="*/ 7 h 9"/>
                  <a:gd name="T80" fmla="*/ 12 w 42"/>
                  <a:gd name="T81" fmla="*/ 6 h 9"/>
                  <a:gd name="T82" fmla="*/ 13 w 42"/>
                  <a:gd name="T83" fmla="*/ 6 h 9"/>
                  <a:gd name="T84" fmla="*/ 14 w 42"/>
                  <a:gd name="T85" fmla="*/ 6 h 9"/>
                  <a:gd name="T86" fmla="*/ 15 w 42"/>
                  <a:gd name="T87" fmla="*/ 5 h 9"/>
                  <a:gd name="T88" fmla="*/ 17 w 42"/>
                  <a:gd name="T89" fmla="*/ 5 h 9"/>
                  <a:gd name="T90" fmla="*/ 18 w 42"/>
                  <a:gd name="T91" fmla="*/ 4 h 9"/>
                  <a:gd name="T92" fmla="*/ 21 w 42"/>
                  <a:gd name="T93" fmla="*/ 4 h 9"/>
                  <a:gd name="T94" fmla="*/ 24 w 42"/>
                  <a:gd name="T95" fmla="*/ 4 h 9"/>
                  <a:gd name="T96" fmla="*/ 27 w 42"/>
                  <a:gd name="T97" fmla="*/ 4 h 9"/>
                  <a:gd name="T98" fmla="*/ 30 w 42"/>
                  <a:gd name="T99" fmla="*/ 4 h 9"/>
                  <a:gd name="T100" fmla="*/ 33 w 42"/>
                  <a:gd name="T101" fmla="*/ 4 h 9"/>
                  <a:gd name="T102" fmla="*/ 36 w 42"/>
                  <a:gd name="T103" fmla="*/ 4 h 9"/>
                  <a:gd name="T104" fmla="*/ 39 w 42"/>
                  <a:gd name="T105" fmla="*/ 4 h 9"/>
                  <a:gd name="T106" fmla="*/ 42 w 42"/>
                  <a:gd name="T107" fmla="*/ 4 h 9"/>
                  <a:gd name="T108" fmla="*/ 41 w 42"/>
                  <a:gd name="T109" fmla="*/ 4 h 9"/>
                  <a:gd name="T110" fmla="*/ 25 w 42"/>
                  <a:gd name="T111" fmla="*/ 6 h 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2" h="9">
                    <a:moveTo>
                      <a:pt x="25" y="6"/>
                    </a:moveTo>
                    <a:lnTo>
                      <a:pt x="23" y="7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9" y="9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8" y="1"/>
                    </a:lnTo>
                    <a:lnTo>
                      <a:pt x="23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6" y="2"/>
                    </a:lnTo>
                    <a:lnTo>
                      <a:pt x="15" y="2"/>
                    </a:lnTo>
                    <a:lnTo>
                      <a:pt x="13" y="3"/>
                    </a:lnTo>
                    <a:lnTo>
                      <a:pt x="12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4" y="6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8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7" y="4"/>
                    </a:lnTo>
                    <a:lnTo>
                      <a:pt x="30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9" y="4"/>
                    </a:lnTo>
                    <a:lnTo>
                      <a:pt x="42" y="4"/>
                    </a:lnTo>
                    <a:lnTo>
                      <a:pt x="41" y="4"/>
                    </a:lnTo>
                    <a:lnTo>
                      <a:pt x="25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6" name="Freeform 232"/>
              <p:cNvSpPr>
                <a:spLocks/>
              </p:cNvSpPr>
              <p:nvPr/>
            </p:nvSpPr>
            <p:spPr bwMode="auto">
              <a:xfrm>
                <a:off x="2577" y="1351"/>
                <a:ext cx="6" cy="12"/>
              </a:xfrm>
              <a:custGeom>
                <a:avLst/>
                <a:gdLst>
                  <a:gd name="T0" fmla="*/ 6 w 6"/>
                  <a:gd name="T1" fmla="*/ 12 h 12"/>
                  <a:gd name="T2" fmla="*/ 4 w 6"/>
                  <a:gd name="T3" fmla="*/ 11 h 12"/>
                  <a:gd name="T4" fmla="*/ 3 w 6"/>
                  <a:gd name="T5" fmla="*/ 10 h 12"/>
                  <a:gd name="T6" fmla="*/ 3 w 6"/>
                  <a:gd name="T7" fmla="*/ 8 h 12"/>
                  <a:gd name="T8" fmla="*/ 2 w 6"/>
                  <a:gd name="T9" fmla="*/ 7 h 12"/>
                  <a:gd name="T10" fmla="*/ 1 w 6"/>
                  <a:gd name="T11" fmla="*/ 5 h 12"/>
                  <a:gd name="T12" fmla="*/ 1 w 6"/>
                  <a:gd name="T13" fmla="*/ 3 h 12"/>
                  <a:gd name="T14" fmla="*/ 0 w 6"/>
                  <a:gd name="T15" fmla="*/ 2 h 12"/>
                  <a:gd name="T16" fmla="*/ 0 w 6"/>
                  <a:gd name="T17" fmla="*/ 0 h 12"/>
                  <a:gd name="T18" fmla="*/ 1 w 6"/>
                  <a:gd name="T19" fmla="*/ 1 h 12"/>
                  <a:gd name="T20" fmla="*/ 2 w 6"/>
                  <a:gd name="T21" fmla="*/ 3 h 12"/>
                  <a:gd name="T22" fmla="*/ 3 w 6"/>
                  <a:gd name="T23" fmla="*/ 4 h 12"/>
                  <a:gd name="T24" fmla="*/ 4 w 6"/>
                  <a:gd name="T25" fmla="*/ 6 h 12"/>
                  <a:gd name="T26" fmla="*/ 5 w 6"/>
                  <a:gd name="T27" fmla="*/ 7 h 12"/>
                  <a:gd name="T28" fmla="*/ 5 w 6"/>
                  <a:gd name="T29" fmla="*/ 9 h 12"/>
                  <a:gd name="T30" fmla="*/ 6 w 6"/>
                  <a:gd name="T31" fmla="*/ 11 h 12"/>
                  <a:gd name="T32" fmla="*/ 6 w 6"/>
                  <a:gd name="T33" fmla="*/ 12 h 1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" h="12">
                    <a:moveTo>
                      <a:pt x="6" y="12"/>
                    </a:moveTo>
                    <a:lnTo>
                      <a:pt x="4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6" y="11"/>
                    </a:lnTo>
                    <a:lnTo>
                      <a:pt x="6" y="1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7" name="Freeform 233"/>
              <p:cNvSpPr>
                <a:spLocks/>
              </p:cNvSpPr>
              <p:nvPr/>
            </p:nvSpPr>
            <p:spPr bwMode="auto">
              <a:xfrm>
                <a:off x="2577" y="1390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0 h 1"/>
                  <a:gd name="T14" fmla="*/ 1 w 2"/>
                  <a:gd name="T15" fmla="*/ 0 h 1"/>
                  <a:gd name="T16" fmla="*/ 1 w 2"/>
                  <a:gd name="T17" fmla="*/ 0 h 1"/>
                  <a:gd name="T18" fmla="*/ 2 w 2"/>
                  <a:gd name="T19" fmla="*/ 1 h 1"/>
                  <a:gd name="T20" fmla="*/ 2 w 2"/>
                  <a:gd name="T21" fmla="*/ 1 h 1"/>
                  <a:gd name="T22" fmla="*/ 1 w 2"/>
                  <a:gd name="T23" fmla="*/ 1 h 1"/>
                  <a:gd name="T24" fmla="*/ 1 w 2"/>
                  <a:gd name="T25" fmla="*/ 1 h 1"/>
                  <a:gd name="T26" fmla="*/ 1 w 2"/>
                  <a:gd name="T27" fmla="*/ 1 h 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8" name="Freeform 234"/>
              <p:cNvSpPr>
                <a:spLocks/>
              </p:cNvSpPr>
              <p:nvPr/>
            </p:nvSpPr>
            <p:spPr bwMode="auto">
              <a:xfrm>
                <a:off x="2573" y="1374"/>
                <a:ext cx="5" cy="4"/>
              </a:xfrm>
              <a:custGeom>
                <a:avLst/>
                <a:gdLst>
                  <a:gd name="T0" fmla="*/ 4 w 5"/>
                  <a:gd name="T1" fmla="*/ 4 h 4"/>
                  <a:gd name="T2" fmla="*/ 3 w 5"/>
                  <a:gd name="T3" fmla="*/ 4 h 4"/>
                  <a:gd name="T4" fmla="*/ 2 w 5"/>
                  <a:gd name="T5" fmla="*/ 4 h 4"/>
                  <a:gd name="T6" fmla="*/ 1 w 5"/>
                  <a:gd name="T7" fmla="*/ 4 h 4"/>
                  <a:gd name="T8" fmla="*/ 0 w 5"/>
                  <a:gd name="T9" fmla="*/ 4 h 4"/>
                  <a:gd name="T10" fmla="*/ 2 w 5"/>
                  <a:gd name="T11" fmla="*/ 0 h 4"/>
                  <a:gd name="T12" fmla="*/ 3 w 5"/>
                  <a:gd name="T13" fmla="*/ 0 h 4"/>
                  <a:gd name="T14" fmla="*/ 4 w 5"/>
                  <a:gd name="T15" fmla="*/ 1 h 4"/>
                  <a:gd name="T16" fmla="*/ 5 w 5"/>
                  <a:gd name="T17" fmla="*/ 2 h 4"/>
                  <a:gd name="T18" fmla="*/ 5 w 5"/>
                  <a:gd name="T19" fmla="*/ 3 h 4"/>
                  <a:gd name="T20" fmla="*/ 5 w 5"/>
                  <a:gd name="T21" fmla="*/ 4 h 4"/>
                  <a:gd name="T22" fmla="*/ 5 w 5"/>
                  <a:gd name="T23" fmla="*/ 4 h 4"/>
                  <a:gd name="T24" fmla="*/ 5 w 5"/>
                  <a:gd name="T25" fmla="*/ 4 h 4"/>
                  <a:gd name="T26" fmla="*/ 4 w 5"/>
                  <a:gd name="T27" fmla="*/ 4 h 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4">
                    <a:moveTo>
                      <a:pt x="4" y="4"/>
                    </a:moveTo>
                    <a:lnTo>
                      <a:pt x="3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99" name="Freeform 235"/>
              <p:cNvSpPr>
                <a:spLocks/>
              </p:cNvSpPr>
              <p:nvPr/>
            </p:nvSpPr>
            <p:spPr bwMode="auto">
              <a:xfrm>
                <a:off x="2577" y="1404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0" name="Freeform 236"/>
              <p:cNvSpPr>
                <a:spLocks/>
              </p:cNvSpPr>
              <p:nvPr/>
            </p:nvSpPr>
            <p:spPr bwMode="auto">
              <a:xfrm>
                <a:off x="2574" y="1355"/>
                <a:ext cx="4" cy="6"/>
              </a:xfrm>
              <a:custGeom>
                <a:avLst/>
                <a:gdLst>
                  <a:gd name="T0" fmla="*/ 4 w 4"/>
                  <a:gd name="T1" fmla="*/ 6 h 6"/>
                  <a:gd name="T2" fmla="*/ 2 w 4"/>
                  <a:gd name="T3" fmla="*/ 5 h 6"/>
                  <a:gd name="T4" fmla="*/ 2 w 4"/>
                  <a:gd name="T5" fmla="*/ 3 h 6"/>
                  <a:gd name="T6" fmla="*/ 1 w 4"/>
                  <a:gd name="T7" fmla="*/ 2 h 6"/>
                  <a:gd name="T8" fmla="*/ 0 w 4"/>
                  <a:gd name="T9" fmla="*/ 0 h 6"/>
                  <a:gd name="T10" fmla="*/ 2 w 4"/>
                  <a:gd name="T11" fmla="*/ 1 h 6"/>
                  <a:gd name="T12" fmla="*/ 3 w 4"/>
                  <a:gd name="T13" fmla="*/ 3 h 6"/>
                  <a:gd name="T14" fmla="*/ 4 w 4"/>
                  <a:gd name="T15" fmla="*/ 5 h 6"/>
                  <a:gd name="T16" fmla="*/ 4 w 4"/>
                  <a:gd name="T17" fmla="*/ 6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2" y="5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1" name="Freeform 237"/>
              <p:cNvSpPr>
                <a:spLocks/>
              </p:cNvSpPr>
              <p:nvPr/>
            </p:nvSpPr>
            <p:spPr bwMode="auto">
              <a:xfrm>
                <a:off x="2573" y="138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0 w 3"/>
                  <a:gd name="T5" fmla="*/ 1 h 2"/>
                  <a:gd name="T6" fmla="*/ 1 w 3"/>
                  <a:gd name="T7" fmla="*/ 0 h 2"/>
                  <a:gd name="T8" fmla="*/ 1 w 3"/>
                  <a:gd name="T9" fmla="*/ 0 h 2"/>
                  <a:gd name="T10" fmla="*/ 2 w 3"/>
                  <a:gd name="T11" fmla="*/ 0 h 2"/>
                  <a:gd name="T12" fmla="*/ 3 w 3"/>
                  <a:gd name="T13" fmla="*/ 1 h 2"/>
                  <a:gd name="T14" fmla="*/ 3 w 3"/>
                  <a:gd name="T15" fmla="*/ 1 h 2"/>
                  <a:gd name="T16" fmla="*/ 3 w 3"/>
                  <a:gd name="T17" fmla="*/ 2 h 2"/>
                  <a:gd name="T18" fmla="*/ 3 w 3"/>
                  <a:gd name="T19" fmla="*/ 2 h 2"/>
                  <a:gd name="T20" fmla="*/ 2 w 3"/>
                  <a:gd name="T21" fmla="*/ 2 h 2"/>
                  <a:gd name="T22" fmla="*/ 1 w 3"/>
                  <a:gd name="T23" fmla="*/ 2 h 2"/>
                  <a:gd name="T24" fmla="*/ 0 w 3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2" name="Freeform 238"/>
              <p:cNvSpPr>
                <a:spLocks/>
              </p:cNvSpPr>
              <p:nvPr/>
            </p:nvSpPr>
            <p:spPr bwMode="auto">
              <a:xfrm>
                <a:off x="2573" y="1369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1 w 3"/>
                  <a:gd name="T3" fmla="*/ 3 h 3"/>
                  <a:gd name="T4" fmla="*/ 1 w 3"/>
                  <a:gd name="T5" fmla="*/ 3 h 3"/>
                  <a:gd name="T6" fmla="*/ 1 w 3"/>
                  <a:gd name="T7" fmla="*/ 3 h 3"/>
                  <a:gd name="T8" fmla="*/ 0 w 3"/>
                  <a:gd name="T9" fmla="*/ 3 h 3"/>
                  <a:gd name="T10" fmla="*/ 0 w 3"/>
                  <a:gd name="T11" fmla="*/ 2 h 3"/>
                  <a:gd name="T12" fmla="*/ 0 w 3"/>
                  <a:gd name="T13" fmla="*/ 2 h 3"/>
                  <a:gd name="T14" fmla="*/ 0 w 3"/>
                  <a:gd name="T15" fmla="*/ 1 h 3"/>
                  <a:gd name="T16" fmla="*/ 0 w 3"/>
                  <a:gd name="T17" fmla="*/ 0 h 3"/>
                  <a:gd name="T18" fmla="*/ 0 w 3"/>
                  <a:gd name="T19" fmla="*/ 0 h 3"/>
                  <a:gd name="T20" fmla="*/ 1 w 3"/>
                  <a:gd name="T21" fmla="*/ 0 h 3"/>
                  <a:gd name="T22" fmla="*/ 2 w 3"/>
                  <a:gd name="T23" fmla="*/ 1 h 3"/>
                  <a:gd name="T24" fmla="*/ 2 w 3"/>
                  <a:gd name="T25" fmla="*/ 1 h 3"/>
                  <a:gd name="T26" fmla="*/ 3 w 3"/>
                  <a:gd name="T27" fmla="*/ 2 h 3"/>
                  <a:gd name="T28" fmla="*/ 3 w 3"/>
                  <a:gd name="T29" fmla="*/ 3 h 3"/>
                  <a:gd name="T30" fmla="*/ 3 w 3"/>
                  <a:gd name="T31" fmla="*/ 3 h 3"/>
                  <a:gd name="T32" fmla="*/ 2 w 3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3" name="Freeform 239"/>
              <p:cNvSpPr>
                <a:spLocks/>
              </p:cNvSpPr>
              <p:nvPr/>
            </p:nvSpPr>
            <p:spPr bwMode="auto">
              <a:xfrm>
                <a:off x="2571" y="1387"/>
                <a:ext cx="3" cy="4"/>
              </a:xfrm>
              <a:custGeom>
                <a:avLst/>
                <a:gdLst>
                  <a:gd name="T0" fmla="*/ 2 w 3"/>
                  <a:gd name="T1" fmla="*/ 4 h 4"/>
                  <a:gd name="T2" fmla="*/ 2 w 3"/>
                  <a:gd name="T3" fmla="*/ 4 h 4"/>
                  <a:gd name="T4" fmla="*/ 1 w 3"/>
                  <a:gd name="T5" fmla="*/ 3 h 4"/>
                  <a:gd name="T6" fmla="*/ 0 w 3"/>
                  <a:gd name="T7" fmla="*/ 3 h 4"/>
                  <a:gd name="T8" fmla="*/ 0 w 3"/>
                  <a:gd name="T9" fmla="*/ 3 h 4"/>
                  <a:gd name="T10" fmla="*/ 0 w 3"/>
                  <a:gd name="T11" fmla="*/ 2 h 4"/>
                  <a:gd name="T12" fmla="*/ 0 w 3"/>
                  <a:gd name="T13" fmla="*/ 2 h 4"/>
                  <a:gd name="T14" fmla="*/ 0 w 3"/>
                  <a:gd name="T15" fmla="*/ 1 h 4"/>
                  <a:gd name="T16" fmla="*/ 0 w 3"/>
                  <a:gd name="T17" fmla="*/ 1 h 4"/>
                  <a:gd name="T18" fmla="*/ 0 w 3"/>
                  <a:gd name="T19" fmla="*/ 0 h 4"/>
                  <a:gd name="T20" fmla="*/ 1 w 3"/>
                  <a:gd name="T21" fmla="*/ 0 h 4"/>
                  <a:gd name="T22" fmla="*/ 2 w 3"/>
                  <a:gd name="T23" fmla="*/ 0 h 4"/>
                  <a:gd name="T24" fmla="*/ 2 w 3"/>
                  <a:gd name="T25" fmla="*/ 0 h 4"/>
                  <a:gd name="T26" fmla="*/ 3 w 3"/>
                  <a:gd name="T27" fmla="*/ 1 h 4"/>
                  <a:gd name="T28" fmla="*/ 3 w 3"/>
                  <a:gd name="T29" fmla="*/ 1 h 4"/>
                  <a:gd name="T30" fmla="*/ 3 w 3"/>
                  <a:gd name="T31" fmla="*/ 2 h 4"/>
                  <a:gd name="T32" fmla="*/ 3 w 3"/>
                  <a:gd name="T33" fmla="*/ 2 h 4"/>
                  <a:gd name="T34" fmla="*/ 3 w 3"/>
                  <a:gd name="T35" fmla="*/ 2 h 4"/>
                  <a:gd name="T36" fmla="*/ 3 w 3"/>
                  <a:gd name="T37" fmla="*/ 3 h 4"/>
                  <a:gd name="T38" fmla="*/ 3 w 3"/>
                  <a:gd name="T39" fmla="*/ 3 h 4"/>
                  <a:gd name="T40" fmla="*/ 2 w 3"/>
                  <a:gd name="T41" fmla="*/ 4 h 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2" y="4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4" name="Freeform 240"/>
              <p:cNvSpPr>
                <a:spLocks/>
              </p:cNvSpPr>
              <p:nvPr/>
            </p:nvSpPr>
            <p:spPr bwMode="auto">
              <a:xfrm>
                <a:off x="2573" y="135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  <a:gd name="T4" fmla="*/ 1 w 2"/>
                  <a:gd name="T5" fmla="*/ 2 h 3"/>
                  <a:gd name="T6" fmla="*/ 0 w 2"/>
                  <a:gd name="T7" fmla="*/ 2 h 3"/>
                  <a:gd name="T8" fmla="*/ 0 w 2"/>
                  <a:gd name="T9" fmla="*/ 1 h 3"/>
                  <a:gd name="T10" fmla="*/ 0 w 2"/>
                  <a:gd name="T11" fmla="*/ 0 h 3"/>
                  <a:gd name="T12" fmla="*/ 1 w 2"/>
                  <a:gd name="T13" fmla="*/ 1 h 3"/>
                  <a:gd name="T14" fmla="*/ 1 w 2"/>
                  <a:gd name="T15" fmla="*/ 1 h 3"/>
                  <a:gd name="T16" fmla="*/ 1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3 h 3"/>
                  <a:gd name="T24" fmla="*/ 1 w 2"/>
                  <a:gd name="T25" fmla="*/ 3 h 3"/>
                  <a:gd name="T26" fmla="*/ 1 w 2"/>
                  <a:gd name="T27" fmla="*/ 3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5" name="Freeform 241"/>
              <p:cNvSpPr>
                <a:spLocks/>
              </p:cNvSpPr>
              <p:nvPr/>
            </p:nvSpPr>
            <p:spPr bwMode="auto">
              <a:xfrm>
                <a:off x="2565" y="1418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2 w 5"/>
                  <a:gd name="T3" fmla="*/ 0 h 1"/>
                  <a:gd name="T4" fmla="*/ 3 w 5"/>
                  <a:gd name="T5" fmla="*/ 0 h 1"/>
                  <a:gd name="T6" fmla="*/ 4 w 5"/>
                  <a:gd name="T7" fmla="*/ 0 h 1"/>
                  <a:gd name="T8" fmla="*/ 5 w 5"/>
                  <a:gd name="T9" fmla="*/ 0 h 1"/>
                  <a:gd name="T10" fmla="*/ 4 w 5"/>
                  <a:gd name="T11" fmla="*/ 1 h 1"/>
                  <a:gd name="T12" fmla="*/ 3 w 5"/>
                  <a:gd name="T13" fmla="*/ 1 h 1"/>
                  <a:gd name="T14" fmla="*/ 2 w 5"/>
                  <a:gd name="T15" fmla="*/ 1 h 1"/>
                  <a:gd name="T16" fmla="*/ 0 w 5"/>
                  <a:gd name="T17" fmla="*/ 1 h 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6" name="Freeform 242"/>
              <p:cNvSpPr>
                <a:spLocks/>
              </p:cNvSpPr>
              <p:nvPr/>
            </p:nvSpPr>
            <p:spPr bwMode="auto">
              <a:xfrm>
                <a:off x="2563" y="1379"/>
                <a:ext cx="8" cy="7"/>
              </a:xfrm>
              <a:custGeom>
                <a:avLst/>
                <a:gdLst>
                  <a:gd name="T0" fmla="*/ 7 w 8"/>
                  <a:gd name="T1" fmla="*/ 6 h 7"/>
                  <a:gd name="T2" fmla="*/ 6 w 8"/>
                  <a:gd name="T3" fmla="*/ 6 h 7"/>
                  <a:gd name="T4" fmla="*/ 5 w 8"/>
                  <a:gd name="T5" fmla="*/ 6 h 7"/>
                  <a:gd name="T6" fmla="*/ 4 w 8"/>
                  <a:gd name="T7" fmla="*/ 6 h 7"/>
                  <a:gd name="T8" fmla="*/ 3 w 8"/>
                  <a:gd name="T9" fmla="*/ 7 h 7"/>
                  <a:gd name="T10" fmla="*/ 3 w 8"/>
                  <a:gd name="T11" fmla="*/ 7 h 7"/>
                  <a:gd name="T12" fmla="*/ 0 w 8"/>
                  <a:gd name="T13" fmla="*/ 2 h 7"/>
                  <a:gd name="T14" fmla="*/ 1 w 8"/>
                  <a:gd name="T15" fmla="*/ 1 h 7"/>
                  <a:gd name="T16" fmla="*/ 1 w 8"/>
                  <a:gd name="T17" fmla="*/ 1 h 7"/>
                  <a:gd name="T18" fmla="*/ 1 w 8"/>
                  <a:gd name="T19" fmla="*/ 1 h 7"/>
                  <a:gd name="T20" fmla="*/ 2 w 8"/>
                  <a:gd name="T21" fmla="*/ 0 h 7"/>
                  <a:gd name="T22" fmla="*/ 2 w 8"/>
                  <a:gd name="T23" fmla="*/ 1 h 7"/>
                  <a:gd name="T24" fmla="*/ 3 w 8"/>
                  <a:gd name="T25" fmla="*/ 1 h 7"/>
                  <a:gd name="T26" fmla="*/ 4 w 8"/>
                  <a:gd name="T27" fmla="*/ 1 h 7"/>
                  <a:gd name="T28" fmla="*/ 5 w 8"/>
                  <a:gd name="T29" fmla="*/ 1 h 7"/>
                  <a:gd name="T30" fmla="*/ 5 w 8"/>
                  <a:gd name="T31" fmla="*/ 1 h 7"/>
                  <a:gd name="T32" fmla="*/ 6 w 8"/>
                  <a:gd name="T33" fmla="*/ 2 h 7"/>
                  <a:gd name="T34" fmla="*/ 6 w 8"/>
                  <a:gd name="T35" fmla="*/ 2 h 7"/>
                  <a:gd name="T36" fmla="*/ 6 w 8"/>
                  <a:gd name="T37" fmla="*/ 2 h 7"/>
                  <a:gd name="T38" fmla="*/ 7 w 8"/>
                  <a:gd name="T39" fmla="*/ 3 h 7"/>
                  <a:gd name="T40" fmla="*/ 7 w 8"/>
                  <a:gd name="T41" fmla="*/ 3 h 7"/>
                  <a:gd name="T42" fmla="*/ 8 w 8"/>
                  <a:gd name="T43" fmla="*/ 3 h 7"/>
                  <a:gd name="T44" fmla="*/ 8 w 8"/>
                  <a:gd name="T45" fmla="*/ 4 h 7"/>
                  <a:gd name="T46" fmla="*/ 8 w 8"/>
                  <a:gd name="T47" fmla="*/ 4 h 7"/>
                  <a:gd name="T48" fmla="*/ 8 w 8"/>
                  <a:gd name="T49" fmla="*/ 5 h 7"/>
                  <a:gd name="T50" fmla="*/ 7 w 8"/>
                  <a:gd name="T51" fmla="*/ 6 h 7"/>
                  <a:gd name="T52" fmla="*/ 7 w 8"/>
                  <a:gd name="T53" fmla="*/ 6 h 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8" h="7">
                    <a:moveTo>
                      <a:pt x="7" y="6"/>
                    </a:moveTo>
                    <a:lnTo>
                      <a:pt x="6" y="6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7" name="Freeform 243"/>
              <p:cNvSpPr>
                <a:spLocks/>
              </p:cNvSpPr>
              <p:nvPr/>
            </p:nvSpPr>
            <p:spPr bwMode="auto">
              <a:xfrm>
                <a:off x="2564" y="1389"/>
                <a:ext cx="4" cy="2"/>
              </a:xfrm>
              <a:custGeom>
                <a:avLst/>
                <a:gdLst>
                  <a:gd name="T0" fmla="*/ 1 w 4"/>
                  <a:gd name="T1" fmla="*/ 2 h 2"/>
                  <a:gd name="T2" fmla="*/ 1 w 4"/>
                  <a:gd name="T3" fmla="*/ 2 h 2"/>
                  <a:gd name="T4" fmla="*/ 1 w 4"/>
                  <a:gd name="T5" fmla="*/ 2 h 2"/>
                  <a:gd name="T6" fmla="*/ 0 w 4"/>
                  <a:gd name="T7" fmla="*/ 1 h 2"/>
                  <a:gd name="T8" fmla="*/ 0 w 4"/>
                  <a:gd name="T9" fmla="*/ 1 h 2"/>
                  <a:gd name="T10" fmla="*/ 0 w 4"/>
                  <a:gd name="T11" fmla="*/ 0 h 2"/>
                  <a:gd name="T12" fmla="*/ 1 w 4"/>
                  <a:gd name="T13" fmla="*/ 0 h 2"/>
                  <a:gd name="T14" fmla="*/ 2 w 4"/>
                  <a:gd name="T15" fmla="*/ 0 h 2"/>
                  <a:gd name="T16" fmla="*/ 2 w 4"/>
                  <a:gd name="T17" fmla="*/ 0 h 2"/>
                  <a:gd name="T18" fmla="*/ 3 w 4"/>
                  <a:gd name="T19" fmla="*/ 0 h 2"/>
                  <a:gd name="T20" fmla="*/ 4 w 4"/>
                  <a:gd name="T21" fmla="*/ 2 h 2"/>
                  <a:gd name="T22" fmla="*/ 3 w 4"/>
                  <a:gd name="T23" fmla="*/ 2 h 2"/>
                  <a:gd name="T24" fmla="*/ 3 w 4"/>
                  <a:gd name="T25" fmla="*/ 2 h 2"/>
                  <a:gd name="T26" fmla="*/ 2 w 4"/>
                  <a:gd name="T27" fmla="*/ 2 h 2"/>
                  <a:gd name="T28" fmla="*/ 1 w 4"/>
                  <a:gd name="T29" fmla="*/ 2 h 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2">
                    <a:moveTo>
                      <a:pt x="1" y="2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8" name="Freeform 244"/>
              <p:cNvSpPr>
                <a:spLocks/>
              </p:cNvSpPr>
              <p:nvPr/>
            </p:nvSpPr>
            <p:spPr bwMode="auto">
              <a:xfrm>
                <a:off x="2558" y="1435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1 w 2"/>
                  <a:gd name="T5" fmla="*/ 2 h 2"/>
                  <a:gd name="T6" fmla="*/ 0 w 2"/>
                  <a:gd name="T7" fmla="*/ 1 h 2"/>
                  <a:gd name="T8" fmla="*/ 0 w 2"/>
                  <a:gd name="T9" fmla="*/ 1 h 2"/>
                  <a:gd name="T10" fmla="*/ 0 w 2"/>
                  <a:gd name="T11" fmla="*/ 0 h 2"/>
                  <a:gd name="T12" fmla="*/ 0 w 2"/>
                  <a:gd name="T13" fmla="*/ 0 h 2"/>
                  <a:gd name="T14" fmla="*/ 1 w 2"/>
                  <a:gd name="T15" fmla="*/ 0 h 2"/>
                  <a:gd name="T16" fmla="*/ 1 w 2"/>
                  <a:gd name="T17" fmla="*/ 0 h 2"/>
                  <a:gd name="T18" fmla="*/ 1 w 2"/>
                  <a:gd name="T19" fmla="*/ 0 h 2"/>
                  <a:gd name="T20" fmla="*/ 2 w 2"/>
                  <a:gd name="T21" fmla="*/ 0 h 2"/>
                  <a:gd name="T22" fmla="*/ 2 w 2"/>
                  <a:gd name="T23" fmla="*/ 0 h 2"/>
                  <a:gd name="T24" fmla="*/ 2 w 2"/>
                  <a:gd name="T25" fmla="*/ 0 h 2"/>
                  <a:gd name="T26" fmla="*/ 2 w 2"/>
                  <a:gd name="T27" fmla="*/ 1 h 2"/>
                  <a:gd name="T28" fmla="*/ 2 w 2"/>
                  <a:gd name="T29" fmla="*/ 1 h 2"/>
                  <a:gd name="T30" fmla="*/ 2 w 2"/>
                  <a:gd name="T31" fmla="*/ 2 h 2"/>
                  <a:gd name="T32" fmla="*/ 1 w 2"/>
                  <a:gd name="T33" fmla="*/ 2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09" name="Freeform 245"/>
              <p:cNvSpPr>
                <a:spLocks/>
              </p:cNvSpPr>
              <p:nvPr/>
            </p:nvSpPr>
            <p:spPr bwMode="auto">
              <a:xfrm>
                <a:off x="2559" y="1377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2 w 3"/>
                  <a:gd name="T3" fmla="*/ 3 h 3"/>
                  <a:gd name="T4" fmla="*/ 1 w 3"/>
                  <a:gd name="T5" fmla="*/ 3 h 3"/>
                  <a:gd name="T6" fmla="*/ 1 w 3"/>
                  <a:gd name="T7" fmla="*/ 3 h 3"/>
                  <a:gd name="T8" fmla="*/ 0 w 3"/>
                  <a:gd name="T9" fmla="*/ 3 h 3"/>
                  <a:gd name="T10" fmla="*/ 0 w 3"/>
                  <a:gd name="T11" fmla="*/ 3 h 3"/>
                  <a:gd name="T12" fmla="*/ 0 w 3"/>
                  <a:gd name="T13" fmla="*/ 2 h 3"/>
                  <a:gd name="T14" fmla="*/ 0 w 3"/>
                  <a:gd name="T15" fmla="*/ 1 h 3"/>
                  <a:gd name="T16" fmla="*/ 0 w 3"/>
                  <a:gd name="T17" fmla="*/ 1 h 3"/>
                  <a:gd name="T18" fmla="*/ 1 w 3"/>
                  <a:gd name="T19" fmla="*/ 0 h 3"/>
                  <a:gd name="T20" fmla="*/ 1 w 3"/>
                  <a:gd name="T21" fmla="*/ 0 h 3"/>
                  <a:gd name="T22" fmla="*/ 2 w 3"/>
                  <a:gd name="T23" fmla="*/ 0 h 3"/>
                  <a:gd name="T24" fmla="*/ 3 w 3"/>
                  <a:gd name="T25" fmla="*/ 1 h 3"/>
                  <a:gd name="T26" fmla="*/ 3 w 3"/>
                  <a:gd name="T27" fmla="*/ 1 h 3"/>
                  <a:gd name="T28" fmla="*/ 3 w 3"/>
                  <a:gd name="T29" fmla="*/ 1 h 3"/>
                  <a:gd name="T30" fmla="*/ 3 w 3"/>
                  <a:gd name="T31" fmla="*/ 2 h 3"/>
                  <a:gd name="T32" fmla="*/ 3 w 3"/>
                  <a:gd name="T33" fmla="*/ 3 h 3"/>
                  <a:gd name="T34" fmla="*/ 2 w 3"/>
                  <a:gd name="T35" fmla="*/ 3 h 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2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0" name="Freeform 246"/>
              <p:cNvSpPr>
                <a:spLocks/>
              </p:cNvSpPr>
              <p:nvPr/>
            </p:nvSpPr>
            <p:spPr bwMode="auto">
              <a:xfrm>
                <a:off x="2557" y="138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3 w 4"/>
                  <a:gd name="T3" fmla="*/ 2 h 3"/>
                  <a:gd name="T4" fmla="*/ 3 w 4"/>
                  <a:gd name="T5" fmla="*/ 3 h 3"/>
                  <a:gd name="T6" fmla="*/ 2 w 4"/>
                  <a:gd name="T7" fmla="*/ 3 h 3"/>
                  <a:gd name="T8" fmla="*/ 2 w 4"/>
                  <a:gd name="T9" fmla="*/ 3 h 3"/>
                  <a:gd name="T10" fmla="*/ 1 w 4"/>
                  <a:gd name="T11" fmla="*/ 3 h 3"/>
                  <a:gd name="T12" fmla="*/ 1 w 4"/>
                  <a:gd name="T13" fmla="*/ 3 h 3"/>
                  <a:gd name="T14" fmla="*/ 1 w 4"/>
                  <a:gd name="T15" fmla="*/ 2 h 3"/>
                  <a:gd name="T16" fmla="*/ 0 w 4"/>
                  <a:gd name="T17" fmla="*/ 1 h 3"/>
                  <a:gd name="T18" fmla="*/ 1 w 4"/>
                  <a:gd name="T19" fmla="*/ 1 h 3"/>
                  <a:gd name="T20" fmla="*/ 1 w 4"/>
                  <a:gd name="T21" fmla="*/ 0 h 3"/>
                  <a:gd name="T22" fmla="*/ 2 w 4"/>
                  <a:gd name="T23" fmla="*/ 0 h 3"/>
                  <a:gd name="T24" fmla="*/ 3 w 4"/>
                  <a:gd name="T25" fmla="*/ 0 h 3"/>
                  <a:gd name="T26" fmla="*/ 3 w 4"/>
                  <a:gd name="T27" fmla="*/ 0 h 3"/>
                  <a:gd name="T28" fmla="*/ 4 w 4"/>
                  <a:gd name="T29" fmla="*/ 1 h 3"/>
                  <a:gd name="T30" fmla="*/ 4 w 4"/>
                  <a:gd name="T31" fmla="*/ 1 h 3"/>
                  <a:gd name="T32" fmla="*/ 4 w 4"/>
                  <a:gd name="T33" fmla="*/ 2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3" y="2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1" name="Freeform 247"/>
              <p:cNvSpPr>
                <a:spLocks/>
              </p:cNvSpPr>
              <p:nvPr/>
            </p:nvSpPr>
            <p:spPr bwMode="auto">
              <a:xfrm>
                <a:off x="2558" y="1400"/>
                <a:ext cx="2" cy="1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1 h 1"/>
                  <a:gd name="T6" fmla="*/ 0 w 2"/>
                  <a:gd name="T7" fmla="*/ 1 h 1"/>
                  <a:gd name="T8" fmla="*/ 0 w 2"/>
                  <a:gd name="T9" fmla="*/ 1 h 1"/>
                  <a:gd name="T10" fmla="*/ 0 w 2"/>
                  <a:gd name="T11" fmla="*/ 0 h 1"/>
                  <a:gd name="T12" fmla="*/ 1 w 2"/>
                  <a:gd name="T13" fmla="*/ 0 h 1"/>
                  <a:gd name="T14" fmla="*/ 1 w 2"/>
                  <a:gd name="T15" fmla="*/ 0 h 1"/>
                  <a:gd name="T16" fmla="*/ 2 w 2"/>
                  <a:gd name="T17" fmla="*/ 0 h 1"/>
                  <a:gd name="T18" fmla="*/ 2 w 2"/>
                  <a:gd name="T19" fmla="*/ 0 h 1"/>
                  <a:gd name="T20" fmla="*/ 2 w 2"/>
                  <a:gd name="T21" fmla="*/ 0 h 1"/>
                  <a:gd name="T22" fmla="*/ 2 w 2"/>
                  <a:gd name="T23" fmla="*/ 1 h 1"/>
                  <a:gd name="T24" fmla="*/ 2 w 2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2" name="Freeform 248"/>
              <p:cNvSpPr>
                <a:spLocks/>
              </p:cNvSpPr>
              <p:nvPr/>
            </p:nvSpPr>
            <p:spPr bwMode="auto">
              <a:xfrm>
                <a:off x="2558" y="139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1 w 2"/>
                  <a:gd name="T9" fmla="*/ 0 h 2"/>
                  <a:gd name="T10" fmla="*/ 1 w 2"/>
                  <a:gd name="T11" fmla="*/ 0 h 2"/>
                  <a:gd name="T12" fmla="*/ 2 w 2"/>
                  <a:gd name="T13" fmla="*/ 1 h 2"/>
                  <a:gd name="T14" fmla="*/ 2 w 2"/>
                  <a:gd name="T15" fmla="*/ 1 h 2"/>
                  <a:gd name="T16" fmla="*/ 2 w 2"/>
                  <a:gd name="T17" fmla="*/ 2 h 2"/>
                  <a:gd name="T18" fmla="*/ 2 w 2"/>
                  <a:gd name="T19" fmla="*/ 2 h 2"/>
                  <a:gd name="T20" fmla="*/ 1 w 2"/>
                  <a:gd name="T21" fmla="*/ 1 h 2"/>
                  <a:gd name="T22" fmla="*/ 0 w 2"/>
                  <a:gd name="T23" fmla="*/ 1 h 2"/>
                  <a:gd name="T24" fmla="*/ 0 w 2"/>
                  <a:gd name="T25" fmla="*/ 1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3" name="Freeform 249"/>
              <p:cNvSpPr>
                <a:spLocks/>
              </p:cNvSpPr>
              <p:nvPr/>
            </p:nvSpPr>
            <p:spPr bwMode="auto">
              <a:xfrm>
                <a:off x="2554" y="1392"/>
                <a:ext cx="4" cy="3"/>
              </a:xfrm>
              <a:custGeom>
                <a:avLst/>
                <a:gdLst>
                  <a:gd name="T0" fmla="*/ 1 w 4"/>
                  <a:gd name="T1" fmla="*/ 3 h 3"/>
                  <a:gd name="T2" fmla="*/ 1 w 4"/>
                  <a:gd name="T3" fmla="*/ 2 h 3"/>
                  <a:gd name="T4" fmla="*/ 1 w 4"/>
                  <a:gd name="T5" fmla="*/ 2 h 3"/>
                  <a:gd name="T6" fmla="*/ 1 w 4"/>
                  <a:gd name="T7" fmla="*/ 2 h 3"/>
                  <a:gd name="T8" fmla="*/ 0 w 4"/>
                  <a:gd name="T9" fmla="*/ 1 h 3"/>
                  <a:gd name="T10" fmla="*/ 0 w 4"/>
                  <a:gd name="T11" fmla="*/ 1 h 3"/>
                  <a:gd name="T12" fmla="*/ 0 w 4"/>
                  <a:gd name="T13" fmla="*/ 1 h 3"/>
                  <a:gd name="T14" fmla="*/ 1 w 4"/>
                  <a:gd name="T15" fmla="*/ 1 h 3"/>
                  <a:gd name="T16" fmla="*/ 1 w 4"/>
                  <a:gd name="T17" fmla="*/ 0 h 3"/>
                  <a:gd name="T18" fmla="*/ 2 w 4"/>
                  <a:gd name="T19" fmla="*/ 1 h 3"/>
                  <a:gd name="T20" fmla="*/ 3 w 4"/>
                  <a:gd name="T21" fmla="*/ 1 h 3"/>
                  <a:gd name="T22" fmla="*/ 3 w 4"/>
                  <a:gd name="T23" fmla="*/ 2 h 3"/>
                  <a:gd name="T24" fmla="*/ 4 w 4"/>
                  <a:gd name="T25" fmla="*/ 2 h 3"/>
                  <a:gd name="T26" fmla="*/ 4 w 4"/>
                  <a:gd name="T27" fmla="*/ 3 h 3"/>
                  <a:gd name="T28" fmla="*/ 3 w 4"/>
                  <a:gd name="T29" fmla="*/ 3 h 3"/>
                  <a:gd name="T30" fmla="*/ 2 w 4"/>
                  <a:gd name="T31" fmla="*/ 3 h 3"/>
                  <a:gd name="T32" fmla="*/ 1 w 4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4" name="Freeform 250"/>
              <p:cNvSpPr>
                <a:spLocks/>
              </p:cNvSpPr>
              <p:nvPr/>
            </p:nvSpPr>
            <p:spPr bwMode="auto">
              <a:xfrm>
                <a:off x="2533" y="1438"/>
                <a:ext cx="22" cy="15"/>
              </a:xfrm>
              <a:custGeom>
                <a:avLst/>
                <a:gdLst>
                  <a:gd name="T0" fmla="*/ 15 w 22"/>
                  <a:gd name="T1" fmla="*/ 4 h 15"/>
                  <a:gd name="T2" fmla="*/ 13 w 22"/>
                  <a:gd name="T3" fmla="*/ 6 h 15"/>
                  <a:gd name="T4" fmla="*/ 11 w 22"/>
                  <a:gd name="T5" fmla="*/ 7 h 15"/>
                  <a:gd name="T6" fmla="*/ 10 w 22"/>
                  <a:gd name="T7" fmla="*/ 9 h 15"/>
                  <a:gd name="T8" fmla="*/ 8 w 22"/>
                  <a:gd name="T9" fmla="*/ 11 h 15"/>
                  <a:gd name="T10" fmla="*/ 6 w 22"/>
                  <a:gd name="T11" fmla="*/ 12 h 15"/>
                  <a:gd name="T12" fmla="*/ 4 w 22"/>
                  <a:gd name="T13" fmla="*/ 13 h 15"/>
                  <a:gd name="T14" fmla="*/ 2 w 22"/>
                  <a:gd name="T15" fmla="*/ 14 h 15"/>
                  <a:gd name="T16" fmla="*/ 0 w 22"/>
                  <a:gd name="T17" fmla="*/ 15 h 15"/>
                  <a:gd name="T18" fmla="*/ 2 w 22"/>
                  <a:gd name="T19" fmla="*/ 14 h 15"/>
                  <a:gd name="T20" fmla="*/ 4 w 22"/>
                  <a:gd name="T21" fmla="*/ 12 h 15"/>
                  <a:gd name="T22" fmla="*/ 6 w 22"/>
                  <a:gd name="T23" fmla="*/ 10 h 15"/>
                  <a:gd name="T24" fmla="*/ 7 w 22"/>
                  <a:gd name="T25" fmla="*/ 8 h 15"/>
                  <a:gd name="T26" fmla="*/ 9 w 22"/>
                  <a:gd name="T27" fmla="*/ 6 h 15"/>
                  <a:gd name="T28" fmla="*/ 11 w 22"/>
                  <a:gd name="T29" fmla="*/ 5 h 15"/>
                  <a:gd name="T30" fmla="*/ 13 w 22"/>
                  <a:gd name="T31" fmla="*/ 3 h 15"/>
                  <a:gd name="T32" fmla="*/ 15 w 22"/>
                  <a:gd name="T33" fmla="*/ 2 h 15"/>
                  <a:gd name="T34" fmla="*/ 22 w 22"/>
                  <a:gd name="T35" fmla="*/ 0 h 15"/>
                  <a:gd name="T36" fmla="*/ 22 w 22"/>
                  <a:gd name="T37" fmla="*/ 0 h 15"/>
                  <a:gd name="T38" fmla="*/ 21 w 22"/>
                  <a:gd name="T39" fmla="*/ 1 h 15"/>
                  <a:gd name="T40" fmla="*/ 20 w 22"/>
                  <a:gd name="T41" fmla="*/ 2 h 15"/>
                  <a:gd name="T42" fmla="*/ 19 w 22"/>
                  <a:gd name="T43" fmla="*/ 2 h 15"/>
                  <a:gd name="T44" fmla="*/ 18 w 22"/>
                  <a:gd name="T45" fmla="*/ 2 h 15"/>
                  <a:gd name="T46" fmla="*/ 17 w 22"/>
                  <a:gd name="T47" fmla="*/ 3 h 15"/>
                  <a:gd name="T48" fmla="*/ 16 w 22"/>
                  <a:gd name="T49" fmla="*/ 4 h 15"/>
                  <a:gd name="T50" fmla="*/ 15 w 22"/>
                  <a:gd name="T51" fmla="*/ 4 h 1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2" h="15">
                    <a:moveTo>
                      <a:pt x="15" y="4"/>
                    </a:moveTo>
                    <a:lnTo>
                      <a:pt x="13" y="6"/>
                    </a:lnTo>
                    <a:lnTo>
                      <a:pt x="11" y="7"/>
                    </a:lnTo>
                    <a:lnTo>
                      <a:pt x="10" y="9"/>
                    </a:lnTo>
                    <a:lnTo>
                      <a:pt x="8" y="11"/>
                    </a:lnTo>
                    <a:lnTo>
                      <a:pt x="6" y="12"/>
                    </a:lnTo>
                    <a:lnTo>
                      <a:pt x="4" y="13"/>
                    </a:lnTo>
                    <a:lnTo>
                      <a:pt x="2" y="14"/>
                    </a:lnTo>
                    <a:lnTo>
                      <a:pt x="0" y="15"/>
                    </a:lnTo>
                    <a:lnTo>
                      <a:pt x="2" y="14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11" y="5"/>
                    </a:lnTo>
                    <a:lnTo>
                      <a:pt x="13" y="3"/>
                    </a:lnTo>
                    <a:lnTo>
                      <a:pt x="15" y="2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2"/>
                    </a:lnTo>
                    <a:lnTo>
                      <a:pt x="18" y="2"/>
                    </a:lnTo>
                    <a:lnTo>
                      <a:pt x="17" y="3"/>
                    </a:lnTo>
                    <a:lnTo>
                      <a:pt x="16" y="4"/>
                    </a:ln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5" name="Freeform 251"/>
              <p:cNvSpPr>
                <a:spLocks/>
              </p:cNvSpPr>
              <p:nvPr/>
            </p:nvSpPr>
            <p:spPr bwMode="auto">
              <a:xfrm>
                <a:off x="2553" y="1380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1 h 3"/>
                  <a:gd name="T4" fmla="*/ 3 w 4"/>
                  <a:gd name="T5" fmla="*/ 2 h 3"/>
                  <a:gd name="T6" fmla="*/ 4 w 4"/>
                  <a:gd name="T7" fmla="*/ 2 h 3"/>
                  <a:gd name="T8" fmla="*/ 4 w 4"/>
                  <a:gd name="T9" fmla="*/ 2 h 3"/>
                  <a:gd name="T10" fmla="*/ 4 w 4"/>
                  <a:gd name="T11" fmla="*/ 3 h 3"/>
                  <a:gd name="T12" fmla="*/ 3 w 4"/>
                  <a:gd name="T13" fmla="*/ 3 h 3"/>
                  <a:gd name="T14" fmla="*/ 2 w 4"/>
                  <a:gd name="T15" fmla="*/ 3 h 3"/>
                  <a:gd name="T16" fmla="*/ 2 w 4"/>
                  <a:gd name="T17" fmla="*/ 3 h 3"/>
                  <a:gd name="T18" fmla="*/ 1 w 4"/>
                  <a:gd name="T19" fmla="*/ 3 h 3"/>
                  <a:gd name="T20" fmla="*/ 1 w 4"/>
                  <a:gd name="T21" fmla="*/ 3 h 3"/>
                  <a:gd name="T22" fmla="*/ 0 w 4"/>
                  <a:gd name="T23" fmla="*/ 2 h 3"/>
                  <a:gd name="T24" fmla="*/ 0 w 4"/>
                  <a:gd name="T25" fmla="*/ 1 h 3"/>
                  <a:gd name="T26" fmla="*/ 0 w 4"/>
                  <a:gd name="T27" fmla="*/ 0 h 3"/>
                  <a:gd name="T28" fmla="*/ 1 w 4"/>
                  <a:gd name="T29" fmla="*/ 0 h 3"/>
                  <a:gd name="T30" fmla="*/ 2 w 4"/>
                  <a:gd name="T31" fmla="*/ 0 h 3"/>
                  <a:gd name="T32" fmla="*/ 2 w 4"/>
                  <a:gd name="T33" fmla="*/ 0 h 3"/>
                  <a:gd name="T34" fmla="*/ 3 w 4"/>
                  <a:gd name="T35" fmla="*/ 0 h 3"/>
                  <a:gd name="T36" fmla="*/ 4 w 4"/>
                  <a:gd name="T37" fmla="*/ 1 h 3"/>
                  <a:gd name="T38" fmla="*/ 4 w 4"/>
                  <a:gd name="T39" fmla="*/ 1 h 3"/>
                  <a:gd name="T40" fmla="*/ 4 w 4"/>
                  <a:gd name="T41" fmla="*/ 2 h 3"/>
                  <a:gd name="T42" fmla="*/ 4 w 4"/>
                  <a:gd name="T43" fmla="*/ 2 h 3"/>
                  <a:gd name="T44" fmla="*/ 4 w 4"/>
                  <a:gd name="T45" fmla="*/ 1 h 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" h="3">
                    <a:moveTo>
                      <a:pt x="4" y="1"/>
                    </a:moveTo>
                    <a:lnTo>
                      <a:pt x="4" y="1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6" name="Freeform 252"/>
              <p:cNvSpPr>
                <a:spLocks/>
              </p:cNvSpPr>
              <p:nvPr/>
            </p:nvSpPr>
            <p:spPr bwMode="auto">
              <a:xfrm>
                <a:off x="2532" y="1436"/>
                <a:ext cx="21" cy="13"/>
              </a:xfrm>
              <a:custGeom>
                <a:avLst/>
                <a:gdLst>
                  <a:gd name="T0" fmla="*/ 8 w 21"/>
                  <a:gd name="T1" fmla="*/ 9 h 13"/>
                  <a:gd name="T2" fmla="*/ 7 w 21"/>
                  <a:gd name="T3" fmla="*/ 9 h 13"/>
                  <a:gd name="T4" fmla="*/ 6 w 21"/>
                  <a:gd name="T5" fmla="*/ 10 h 13"/>
                  <a:gd name="T6" fmla="*/ 6 w 21"/>
                  <a:gd name="T7" fmla="*/ 10 h 13"/>
                  <a:gd name="T8" fmla="*/ 5 w 21"/>
                  <a:gd name="T9" fmla="*/ 11 h 13"/>
                  <a:gd name="T10" fmla="*/ 4 w 21"/>
                  <a:gd name="T11" fmla="*/ 11 h 13"/>
                  <a:gd name="T12" fmla="*/ 3 w 21"/>
                  <a:gd name="T13" fmla="*/ 12 h 13"/>
                  <a:gd name="T14" fmla="*/ 2 w 21"/>
                  <a:gd name="T15" fmla="*/ 12 h 13"/>
                  <a:gd name="T16" fmla="*/ 1 w 21"/>
                  <a:gd name="T17" fmla="*/ 13 h 13"/>
                  <a:gd name="T18" fmla="*/ 0 w 21"/>
                  <a:gd name="T19" fmla="*/ 13 h 13"/>
                  <a:gd name="T20" fmla="*/ 2 w 21"/>
                  <a:gd name="T21" fmla="*/ 12 h 13"/>
                  <a:gd name="T22" fmla="*/ 3 w 21"/>
                  <a:gd name="T23" fmla="*/ 10 h 13"/>
                  <a:gd name="T24" fmla="*/ 5 w 21"/>
                  <a:gd name="T25" fmla="*/ 9 h 13"/>
                  <a:gd name="T26" fmla="*/ 6 w 21"/>
                  <a:gd name="T27" fmla="*/ 7 h 13"/>
                  <a:gd name="T28" fmla="*/ 8 w 21"/>
                  <a:gd name="T29" fmla="*/ 6 h 13"/>
                  <a:gd name="T30" fmla="*/ 9 w 21"/>
                  <a:gd name="T31" fmla="*/ 4 h 13"/>
                  <a:gd name="T32" fmla="*/ 11 w 21"/>
                  <a:gd name="T33" fmla="*/ 3 h 13"/>
                  <a:gd name="T34" fmla="*/ 13 w 21"/>
                  <a:gd name="T35" fmla="*/ 3 h 13"/>
                  <a:gd name="T36" fmla="*/ 21 w 21"/>
                  <a:gd name="T37" fmla="*/ 0 h 13"/>
                  <a:gd name="T38" fmla="*/ 19 w 21"/>
                  <a:gd name="T39" fmla="*/ 1 h 13"/>
                  <a:gd name="T40" fmla="*/ 18 w 21"/>
                  <a:gd name="T41" fmla="*/ 2 h 13"/>
                  <a:gd name="T42" fmla="*/ 16 w 21"/>
                  <a:gd name="T43" fmla="*/ 3 h 13"/>
                  <a:gd name="T44" fmla="*/ 14 w 21"/>
                  <a:gd name="T45" fmla="*/ 4 h 13"/>
                  <a:gd name="T46" fmla="*/ 13 w 21"/>
                  <a:gd name="T47" fmla="*/ 5 h 13"/>
                  <a:gd name="T48" fmla="*/ 11 w 21"/>
                  <a:gd name="T49" fmla="*/ 6 h 13"/>
                  <a:gd name="T50" fmla="*/ 10 w 21"/>
                  <a:gd name="T51" fmla="*/ 8 h 13"/>
                  <a:gd name="T52" fmla="*/ 8 w 21"/>
                  <a:gd name="T53" fmla="*/ 9 h 1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1" h="13">
                    <a:moveTo>
                      <a:pt x="8" y="9"/>
                    </a:moveTo>
                    <a:lnTo>
                      <a:pt x="7" y="9"/>
                    </a:lnTo>
                    <a:lnTo>
                      <a:pt x="6" y="10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3" y="10"/>
                    </a:lnTo>
                    <a:lnTo>
                      <a:pt x="5" y="9"/>
                    </a:lnTo>
                    <a:lnTo>
                      <a:pt x="6" y="7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21" y="0"/>
                    </a:lnTo>
                    <a:lnTo>
                      <a:pt x="19" y="1"/>
                    </a:lnTo>
                    <a:lnTo>
                      <a:pt x="18" y="2"/>
                    </a:lnTo>
                    <a:lnTo>
                      <a:pt x="16" y="3"/>
                    </a:lnTo>
                    <a:lnTo>
                      <a:pt x="14" y="4"/>
                    </a:lnTo>
                    <a:lnTo>
                      <a:pt x="13" y="5"/>
                    </a:lnTo>
                    <a:lnTo>
                      <a:pt x="11" y="6"/>
                    </a:lnTo>
                    <a:lnTo>
                      <a:pt x="10" y="8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7" name="Freeform 253"/>
              <p:cNvSpPr>
                <a:spLocks/>
              </p:cNvSpPr>
              <p:nvPr/>
            </p:nvSpPr>
            <p:spPr bwMode="auto">
              <a:xfrm>
                <a:off x="2547" y="1386"/>
                <a:ext cx="8" cy="5"/>
              </a:xfrm>
              <a:custGeom>
                <a:avLst/>
                <a:gdLst>
                  <a:gd name="T0" fmla="*/ 4 w 8"/>
                  <a:gd name="T1" fmla="*/ 5 h 5"/>
                  <a:gd name="T2" fmla="*/ 4 w 8"/>
                  <a:gd name="T3" fmla="*/ 5 h 5"/>
                  <a:gd name="T4" fmla="*/ 3 w 8"/>
                  <a:gd name="T5" fmla="*/ 5 h 5"/>
                  <a:gd name="T6" fmla="*/ 3 w 8"/>
                  <a:gd name="T7" fmla="*/ 4 h 5"/>
                  <a:gd name="T8" fmla="*/ 3 w 8"/>
                  <a:gd name="T9" fmla="*/ 3 h 5"/>
                  <a:gd name="T10" fmla="*/ 3 w 8"/>
                  <a:gd name="T11" fmla="*/ 3 h 5"/>
                  <a:gd name="T12" fmla="*/ 2 w 8"/>
                  <a:gd name="T13" fmla="*/ 2 h 5"/>
                  <a:gd name="T14" fmla="*/ 1 w 8"/>
                  <a:gd name="T15" fmla="*/ 2 h 5"/>
                  <a:gd name="T16" fmla="*/ 0 w 8"/>
                  <a:gd name="T17" fmla="*/ 1 h 5"/>
                  <a:gd name="T18" fmla="*/ 1 w 8"/>
                  <a:gd name="T19" fmla="*/ 0 h 5"/>
                  <a:gd name="T20" fmla="*/ 2 w 8"/>
                  <a:gd name="T21" fmla="*/ 1 h 5"/>
                  <a:gd name="T22" fmla="*/ 2 w 8"/>
                  <a:gd name="T23" fmla="*/ 1 h 5"/>
                  <a:gd name="T24" fmla="*/ 3 w 8"/>
                  <a:gd name="T25" fmla="*/ 2 h 5"/>
                  <a:gd name="T26" fmla="*/ 3 w 8"/>
                  <a:gd name="T27" fmla="*/ 2 h 5"/>
                  <a:gd name="T28" fmla="*/ 4 w 8"/>
                  <a:gd name="T29" fmla="*/ 2 h 5"/>
                  <a:gd name="T30" fmla="*/ 4 w 8"/>
                  <a:gd name="T31" fmla="*/ 2 h 5"/>
                  <a:gd name="T32" fmla="*/ 5 w 8"/>
                  <a:gd name="T33" fmla="*/ 2 h 5"/>
                  <a:gd name="T34" fmla="*/ 6 w 8"/>
                  <a:gd name="T35" fmla="*/ 1 h 5"/>
                  <a:gd name="T36" fmla="*/ 6 w 8"/>
                  <a:gd name="T37" fmla="*/ 1 h 5"/>
                  <a:gd name="T38" fmla="*/ 7 w 8"/>
                  <a:gd name="T39" fmla="*/ 2 h 5"/>
                  <a:gd name="T40" fmla="*/ 7 w 8"/>
                  <a:gd name="T41" fmla="*/ 2 h 5"/>
                  <a:gd name="T42" fmla="*/ 8 w 8"/>
                  <a:gd name="T43" fmla="*/ 3 h 5"/>
                  <a:gd name="T44" fmla="*/ 7 w 8"/>
                  <a:gd name="T45" fmla="*/ 4 h 5"/>
                  <a:gd name="T46" fmla="*/ 6 w 8"/>
                  <a:gd name="T47" fmla="*/ 4 h 5"/>
                  <a:gd name="T48" fmla="*/ 5 w 8"/>
                  <a:gd name="T49" fmla="*/ 5 h 5"/>
                  <a:gd name="T50" fmla="*/ 4 w 8"/>
                  <a:gd name="T51" fmla="*/ 5 h 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8" h="5">
                    <a:moveTo>
                      <a:pt x="4" y="5"/>
                    </a:moveTo>
                    <a:lnTo>
                      <a:pt x="4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1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5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8" name="Freeform 254"/>
              <p:cNvSpPr>
                <a:spLocks/>
              </p:cNvSpPr>
              <p:nvPr/>
            </p:nvSpPr>
            <p:spPr bwMode="auto">
              <a:xfrm>
                <a:off x="2550" y="1375"/>
                <a:ext cx="5" cy="4"/>
              </a:xfrm>
              <a:custGeom>
                <a:avLst/>
                <a:gdLst>
                  <a:gd name="T0" fmla="*/ 1 w 5"/>
                  <a:gd name="T1" fmla="*/ 4 h 4"/>
                  <a:gd name="T2" fmla="*/ 1 w 5"/>
                  <a:gd name="T3" fmla="*/ 3 h 4"/>
                  <a:gd name="T4" fmla="*/ 0 w 5"/>
                  <a:gd name="T5" fmla="*/ 3 h 4"/>
                  <a:gd name="T6" fmla="*/ 0 w 5"/>
                  <a:gd name="T7" fmla="*/ 2 h 4"/>
                  <a:gd name="T8" fmla="*/ 1 w 5"/>
                  <a:gd name="T9" fmla="*/ 1 h 4"/>
                  <a:gd name="T10" fmla="*/ 1 w 5"/>
                  <a:gd name="T11" fmla="*/ 0 h 4"/>
                  <a:gd name="T12" fmla="*/ 1 w 5"/>
                  <a:gd name="T13" fmla="*/ 0 h 4"/>
                  <a:gd name="T14" fmla="*/ 2 w 5"/>
                  <a:gd name="T15" fmla="*/ 0 h 4"/>
                  <a:gd name="T16" fmla="*/ 2 w 5"/>
                  <a:gd name="T17" fmla="*/ 0 h 4"/>
                  <a:gd name="T18" fmla="*/ 3 w 5"/>
                  <a:gd name="T19" fmla="*/ 0 h 4"/>
                  <a:gd name="T20" fmla="*/ 4 w 5"/>
                  <a:gd name="T21" fmla="*/ 0 h 4"/>
                  <a:gd name="T22" fmla="*/ 4 w 5"/>
                  <a:gd name="T23" fmla="*/ 1 h 4"/>
                  <a:gd name="T24" fmla="*/ 5 w 5"/>
                  <a:gd name="T25" fmla="*/ 2 h 4"/>
                  <a:gd name="T26" fmla="*/ 4 w 5"/>
                  <a:gd name="T27" fmla="*/ 3 h 4"/>
                  <a:gd name="T28" fmla="*/ 3 w 5"/>
                  <a:gd name="T29" fmla="*/ 3 h 4"/>
                  <a:gd name="T30" fmla="*/ 2 w 5"/>
                  <a:gd name="T31" fmla="*/ 4 h 4"/>
                  <a:gd name="T32" fmla="*/ 1 w 5"/>
                  <a:gd name="T33" fmla="*/ 4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19" name="Freeform 255"/>
              <p:cNvSpPr>
                <a:spLocks/>
              </p:cNvSpPr>
              <p:nvPr/>
            </p:nvSpPr>
            <p:spPr bwMode="auto">
              <a:xfrm>
                <a:off x="2550" y="1396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1 h 2"/>
                  <a:gd name="T4" fmla="*/ 0 w 2"/>
                  <a:gd name="T5" fmla="*/ 1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1 w 2"/>
                  <a:gd name="T13" fmla="*/ 0 h 2"/>
                  <a:gd name="T14" fmla="*/ 1 w 2"/>
                  <a:gd name="T15" fmla="*/ 0 h 2"/>
                  <a:gd name="T16" fmla="*/ 2 w 2"/>
                  <a:gd name="T17" fmla="*/ 0 h 2"/>
                  <a:gd name="T18" fmla="*/ 2 w 2"/>
                  <a:gd name="T19" fmla="*/ 2 h 2"/>
                  <a:gd name="T20" fmla="*/ 2 w 2"/>
                  <a:gd name="T21" fmla="*/ 2 h 2"/>
                  <a:gd name="T22" fmla="*/ 1 w 2"/>
                  <a:gd name="T23" fmla="*/ 2 h 2"/>
                  <a:gd name="T24" fmla="*/ 1 w 2"/>
                  <a:gd name="T25" fmla="*/ 2 h 2"/>
                  <a:gd name="T26" fmla="*/ 0 w 2"/>
                  <a:gd name="T27" fmla="*/ 2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0" name="Freeform 256"/>
              <p:cNvSpPr>
                <a:spLocks/>
              </p:cNvSpPr>
              <p:nvPr/>
            </p:nvSpPr>
            <p:spPr bwMode="auto">
              <a:xfrm>
                <a:off x="2530" y="1345"/>
                <a:ext cx="22" cy="20"/>
              </a:xfrm>
              <a:custGeom>
                <a:avLst/>
                <a:gdLst>
                  <a:gd name="T0" fmla="*/ 0 w 22"/>
                  <a:gd name="T1" fmla="*/ 0 h 20"/>
                  <a:gd name="T2" fmla="*/ 2 w 22"/>
                  <a:gd name="T3" fmla="*/ 1 h 20"/>
                  <a:gd name="T4" fmla="*/ 4 w 22"/>
                  <a:gd name="T5" fmla="*/ 2 h 20"/>
                  <a:gd name="T6" fmla="*/ 6 w 22"/>
                  <a:gd name="T7" fmla="*/ 3 h 20"/>
                  <a:gd name="T8" fmla="*/ 8 w 22"/>
                  <a:gd name="T9" fmla="*/ 4 h 20"/>
                  <a:gd name="T10" fmla="*/ 9 w 22"/>
                  <a:gd name="T11" fmla="*/ 5 h 20"/>
                  <a:gd name="T12" fmla="*/ 11 w 22"/>
                  <a:gd name="T13" fmla="*/ 6 h 20"/>
                  <a:gd name="T14" fmla="*/ 13 w 22"/>
                  <a:gd name="T15" fmla="*/ 8 h 20"/>
                  <a:gd name="T16" fmla="*/ 15 w 22"/>
                  <a:gd name="T17" fmla="*/ 9 h 20"/>
                  <a:gd name="T18" fmla="*/ 16 w 22"/>
                  <a:gd name="T19" fmla="*/ 10 h 20"/>
                  <a:gd name="T20" fmla="*/ 17 w 22"/>
                  <a:gd name="T21" fmla="*/ 11 h 20"/>
                  <a:gd name="T22" fmla="*/ 18 w 22"/>
                  <a:gd name="T23" fmla="*/ 13 h 20"/>
                  <a:gd name="T24" fmla="*/ 19 w 22"/>
                  <a:gd name="T25" fmla="*/ 14 h 20"/>
                  <a:gd name="T26" fmla="*/ 20 w 22"/>
                  <a:gd name="T27" fmla="*/ 16 h 20"/>
                  <a:gd name="T28" fmla="*/ 20 w 22"/>
                  <a:gd name="T29" fmla="*/ 17 h 20"/>
                  <a:gd name="T30" fmla="*/ 21 w 22"/>
                  <a:gd name="T31" fmla="*/ 19 h 20"/>
                  <a:gd name="T32" fmla="*/ 22 w 22"/>
                  <a:gd name="T33" fmla="*/ 20 h 20"/>
                  <a:gd name="T34" fmla="*/ 20 w 22"/>
                  <a:gd name="T35" fmla="*/ 18 h 20"/>
                  <a:gd name="T36" fmla="*/ 17 w 22"/>
                  <a:gd name="T37" fmla="*/ 15 h 20"/>
                  <a:gd name="T38" fmla="*/ 14 w 22"/>
                  <a:gd name="T39" fmla="*/ 13 h 20"/>
                  <a:gd name="T40" fmla="*/ 11 w 22"/>
                  <a:gd name="T41" fmla="*/ 10 h 20"/>
                  <a:gd name="T42" fmla="*/ 9 w 22"/>
                  <a:gd name="T43" fmla="*/ 7 h 20"/>
                  <a:gd name="T44" fmla="*/ 6 w 22"/>
                  <a:gd name="T45" fmla="*/ 4 h 20"/>
                  <a:gd name="T46" fmla="*/ 3 w 22"/>
                  <a:gd name="T47" fmla="*/ 2 h 20"/>
                  <a:gd name="T48" fmla="*/ 0 w 22"/>
                  <a:gd name="T49" fmla="*/ 0 h 2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2" h="20">
                    <a:moveTo>
                      <a:pt x="0" y="0"/>
                    </a:moveTo>
                    <a:lnTo>
                      <a:pt x="2" y="1"/>
                    </a:lnTo>
                    <a:lnTo>
                      <a:pt x="4" y="2"/>
                    </a:lnTo>
                    <a:lnTo>
                      <a:pt x="6" y="3"/>
                    </a:lnTo>
                    <a:lnTo>
                      <a:pt x="8" y="4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13" y="8"/>
                    </a:lnTo>
                    <a:lnTo>
                      <a:pt x="15" y="9"/>
                    </a:lnTo>
                    <a:lnTo>
                      <a:pt x="16" y="10"/>
                    </a:lnTo>
                    <a:lnTo>
                      <a:pt x="17" y="11"/>
                    </a:lnTo>
                    <a:lnTo>
                      <a:pt x="18" y="13"/>
                    </a:lnTo>
                    <a:lnTo>
                      <a:pt x="19" y="14"/>
                    </a:lnTo>
                    <a:lnTo>
                      <a:pt x="20" y="16"/>
                    </a:lnTo>
                    <a:lnTo>
                      <a:pt x="20" y="17"/>
                    </a:lnTo>
                    <a:lnTo>
                      <a:pt x="21" y="19"/>
                    </a:lnTo>
                    <a:lnTo>
                      <a:pt x="22" y="20"/>
                    </a:lnTo>
                    <a:lnTo>
                      <a:pt x="20" y="18"/>
                    </a:lnTo>
                    <a:lnTo>
                      <a:pt x="17" y="15"/>
                    </a:lnTo>
                    <a:lnTo>
                      <a:pt x="14" y="13"/>
                    </a:lnTo>
                    <a:lnTo>
                      <a:pt x="11" y="10"/>
                    </a:lnTo>
                    <a:lnTo>
                      <a:pt x="9" y="7"/>
                    </a:lnTo>
                    <a:lnTo>
                      <a:pt x="6" y="4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1" name="Freeform 257"/>
              <p:cNvSpPr>
                <a:spLocks/>
              </p:cNvSpPr>
              <p:nvPr/>
            </p:nvSpPr>
            <p:spPr bwMode="auto">
              <a:xfrm>
                <a:off x="2547" y="1382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3 h 3"/>
                  <a:gd name="T4" fmla="*/ 2 w 4"/>
                  <a:gd name="T5" fmla="*/ 2 h 3"/>
                  <a:gd name="T6" fmla="*/ 1 w 4"/>
                  <a:gd name="T7" fmla="*/ 2 h 3"/>
                  <a:gd name="T8" fmla="*/ 0 w 4"/>
                  <a:gd name="T9" fmla="*/ 2 h 3"/>
                  <a:gd name="T10" fmla="*/ 1 w 4"/>
                  <a:gd name="T11" fmla="*/ 1 h 3"/>
                  <a:gd name="T12" fmla="*/ 1 w 4"/>
                  <a:gd name="T13" fmla="*/ 0 h 3"/>
                  <a:gd name="T14" fmla="*/ 1 w 4"/>
                  <a:gd name="T15" fmla="*/ 0 h 3"/>
                  <a:gd name="T16" fmla="*/ 2 w 4"/>
                  <a:gd name="T17" fmla="*/ 0 h 3"/>
                  <a:gd name="T18" fmla="*/ 3 w 4"/>
                  <a:gd name="T19" fmla="*/ 0 h 3"/>
                  <a:gd name="T20" fmla="*/ 3 w 4"/>
                  <a:gd name="T21" fmla="*/ 1 h 3"/>
                  <a:gd name="T22" fmla="*/ 4 w 4"/>
                  <a:gd name="T23" fmla="*/ 2 h 3"/>
                  <a:gd name="T24" fmla="*/ 4 w 4"/>
                  <a:gd name="T25" fmla="*/ 3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2" name="Freeform 258"/>
              <p:cNvSpPr>
                <a:spLocks/>
              </p:cNvSpPr>
              <p:nvPr/>
            </p:nvSpPr>
            <p:spPr bwMode="auto">
              <a:xfrm>
                <a:off x="2546" y="1401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1 w 2"/>
                  <a:gd name="T5" fmla="*/ 2 h 2"/>
                  <a:gd name="T6" fmla="*/ 1 w 2"/>
                  <a:gd name="T7" fmla="*/ 1 h 2"/>
                  <a:gd name="T8" fmla="*/ 0 w 2"/>
                  <a:gd name="T9" fmla="*/ 1 h 2"/>
                  <a:gd name="T10" fmla="*/ 0 w 2"/>
                  <a:gd name="T11" fmla="*/ 1 h 2"/>
                  <a:gd name="T12" fmla="*/ 0 w 2"/>
                  <a:gd name="T13" fmla="*/ 1 h 2"/>
                  <a:gd name="T14" fmla="*/ 0 w 2"/>
                  <a:gd name="T15" fmla="*/ 1 h 2"/>
                  <a:gd name="T16" fmla="*/ 0 w 2"/>
                  <a:gd name="T17" fmla="*/ 1 h 2"/>
                  <a:gd name="T18" fmla="*/ 1 w 2"/>
                  <a:gd name="T19" fmla="*/ 0 h 2"/>
                  <a:gd name="T20" fmla="*/ 1 w 2"/>
                  <a:gd name="T21" fmla="*/ 0 h 2"/>
                  <a:gd name="T22" fmla="*/ 2 w 2"/>
                  <a:gd name="T23" fmla="*/ 0 h 2"/>
                  <a:gd name="T24" fmla="*/ 2 w 2"/>
                  <a:gd name="T25" fmla="*/ 0 h 2"/>
                  <a:gd name="T26" fmla="*/ 2 w 2"/>
                  <a:gd name="T27" fmla="*/ 0 h 2"/>
                  <a:gd name="T28" fmla="*/ 2 w 2"/>
                  <a:gd name="T29" fmla="*/ 1 h 2"/>
                  <a:gd name="T30" fmla="*/ 2 w 2"/>
                  <a:gd name="T31" fmla="*/ 1 h 2"/>
                  <a:gd name="T32" fmla="*/ 2 w 2"/>
                  <a:gd name="T33" fmla="*/ 2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3" name="Freeform 259"/>
              <p:cNvSpPr>
                <a:spLocks/>
              </p:cNvSpPr>
              <p:nvPr/>
            </p:nvSpPr>
            <p:spPr bwMode="auto">
              <a:xfrm>
                <a:off x="2529" y="1436"/>
                <a:ext cx="17" cy="9"/>
              </a:xfrm>
              <a:custGeom>
                <a:avLst/>
                <a:gdLst>
                  <a:gd name="T0" fmla="*/ 0 w 17"/>
                  <a:gd name="T1" fmla="*/ 9 h 9"/>
                  <a:gd name="T2" fmla="*/ 2 w 17"/>
                  <a:gd name="T3" fmla="*/ 8 h 9"/>
                  <a:gd name="T4" fmla="*/ 4 w 17"/>
                  <a:gd name="T5" fmla="*/ 6 h 9"/>
                  <a:gd name="T6" fmla="*/ 6 w 17"/>
                  <a:gd name="T7" fmla="*/ 4 h 9"/>
                  <a:gd name="T8" fmla="*/ 8 w 17"/>
                  <a:gd name="T9" fmla="*/ 3 h 9"/>
                  <a:gd name="T10" fmla="*/ 10 w 17"/>
                  <a:gd name="T11" fmla="*/ 2 h 9"/>
                  <a:gd name="T12" fmla="*/ 12 w 17"/>
                  <a:gd name="T13" fmla="*/ 1 h 9"/>
                  <a:gd name="T14" fmla="*/ 15 w 17"/>
                  <a:gd name="T15" fmla="*/ 0 h 9"/>
                  <a:gd name="T16" fmla="*/ 17 w 17"/>
                  <a:gd name="T17" fmla="*/ 0 h 9"/>
                  <a:gd name="T18" fmla="*/ 15 w 17"/>
                  <a:gd name="T19" fmla="*/ 1 h 9"/>
                  <a:gd name="T20" fmla="*/ 13 w 17"/>
                  <a:gd name="T21" fmla="*/ 3 h 9"/>
                  <a:gd name="T22" fmla="*/ 11 w 17"/>
                  <a:gd name="T23" fmla="*/ 4 h 9"/>
                  <a:gd name="T24" fmla="*/ 9 w 17"/>
                  <a:gd name="T25" fmla="*/ 5 h 9"/>
                  <a:gd name="T26" fmla="*/ 7 w 17"/>
                  <a:gd name="T27" fmla="*/ 6 h 9"/>
                  <a:gd name="T28" fmla="*/ 4 w 17"/>
                  <a:gd name="T29" fmla="*/ 8 h 9"/>
                  <a:gd name="T30" fmla="*/ 2 w 17"/>
                  <a:gd name="T31" fmla="*/ 9 h 9"/>
                  <a:gd name="T32" fmla="*/ 0 w 17"/>
                  <a:gd name="T33" fmla="*/ 9 h 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7" h="9">
                    <a:moveTo>
                      <a:pt x="0" y="9"/>
                    </a:moveTo>
                    <a:lnTo>
                      <a:pt x="2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3" y="3"/>
                    </a:lnTo>
                    <a:lnTo>
                      <a:pt x="11" y="4"/>
                    </a:lnTo>
                    <a:lnTo>
                      <a:pt x="9" y="5"/>
                    </a:lnTo>
                    <a:lnTo>
                      <a:pt x="7" y="6"/>
                    </a:lnTo>
                    <a:lnTo>
                      <a:pt x="4" y="8"/>
                    </a:lnTo>
                    <a:lnTo>
                      <a:pt x="2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4" name="Freeform 260"/>
              <p:cNvSpPr>
                <a:spLocks/>
              </p:cNvSpPr>
              <p:nvPr/>
            </p:nvSpPr>
            <p:spPr bwMode="auto">
              <a:xfrm>
                <a:off x="2530" y="1349"/>
                <a:ext cx="18" cy="16"/>
              </a:xfrm>
              <a:custGeom>
                <a:avLst/>
                <a:gdLst>
                  <a:gd name="T0" fmla="*/ 0 w 18"/>
                  <a:gd name="T1" fmla="*/ 0 h 16"/>
                  <a:gd name="T2" fmla="*/ 2 w 18"/>
                  <a:gd name="T3" fmla="*/ 2 h 16"/>
                  <a:gd name="T4" fmla="*/ 5 w 18"/>
                  <a:gd name="T5" fmla="*/ 3 h 16"/>
                  <a:gd name="T6" fmla="*/ 7 w 18"/>
                  <a:gd name="T7" fmla="*/ 5 h 16"/>
                  <a:gd name="T8" fmla="*/ 10 w 18"/>
                  <a:gd name="T9" fmla="*/ 7 h 16"/>
                  <a:gd name="T10" fmla="*/ 12 w 18"/>
                  <a:gd name="T11" fmla="*/ 9 h 16"/>
                  <a:gd name="T12" fmla="*/ 14 w 18"/>
                  <a:gd name="T13" fmla="*/ 11 h 16"/>
                  <a:gd name="T14" fmla="*/ 16 w 18"/>
                  <a:gd name="T15" fmla="*/ 13 h 16"/>
                  <a:gd name="T16" fmla="*/ 18 w 18"/>
                  <a:gd name="T17" fmla="*/ 16 h 16"/>
                  <a:gd name="T18" fmla="*/ 16 w 18"/>
                  <a:gd name="T19" fmla="*/ 15 h 16"/>
                  <a:gd name="T20" fmla="*/ 13 w 18"/>
                  <a:gd name="T21" fmla="*/ 13 h 16"/>
                  <a:gd name="T22" fmla="*/ 11 w 18"/>
                  <a:gd name="T23" fmla="*/ 11 h 16"/>
                  <a:gd name="T24" fmla="*/ 9 w 18"/>
                  <a:gd name="T25" fmla="*/ 9 h 16"/>
                  <a:gd name="T26" fmla="*/ 7 w 18"/>
                  <a:gd name="T27" fmla="*/ 6 h 16"/>
                  <a:gd name="T28" fmla="*/ 4 w 18"/>
                  <a:gd name="T29" fmla="*/ 4 h 16"/>
                  <a:gd name="T30" fmla="*/ 2 w 18"/>
                  <a:gd name="T31" fmla="*/ 2 h 16"/>
                  <a:gd name="T32" fmla="*/ 0 w 18"/>
                  <a:gd name="T33" fmla="*/ 0 h 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8" h="16">
                    <a:moveTo>
                      <a:pt x="0" y="0"/>
                    </a:moveTo>
                    <a:lnTo>
                      <a:pt x="2" y="2"/>
                    </a:lnTo>
                    <a:lnTo>
                      <a:pt x="5" y="3"/>
                    </a:lnTo>
                    <a:lnTo>
                      <a:pt x="7" y="5"/>
                    </a:lnTo>
                    <a:lnTo>
                      <a:pt x="10" y="7"/>
                    </a:lnTo>
                    <a:lnTo>
                      <a:pt x="12" y="9"/>
                    </a:lnTo>
                    <a:lnTo>
                      <a:pt x="14" y="11"/>
                    </a:lnTo>
                    <a:lnTo>
                      <a:pt x="16" y="13"/>
                    </a:lnTo>
                    <a:lnTo>
                      <a:pt x="18" y="16"/>
                    </a:lnTo>
                    <a:lnTo>
                      <a:pt x="16" y="15"/>
                    </a:lnTo>
                    <a:lnTo>
                      <a:pt x="13" y="13"/>
                    </a:lnTo>
                    <a:lnTo>
                      <a:pt x="11" y="11"/>
                    </a:lnTo>
                    <a:lnTo>
                      <a:pt x="9" y="9"/>
                    </a:lnTo>
                    <a:lnTo>
                      <a:pt x="7" y="6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5" name="Freeform 261"/>
              <p:cNvSpPr>
                <a:spLocks/>
              </p:cNvSpPr>
              <p:nvPr/>
            </p:nvSpPr>
            <p:spPr bwMode="auto">
              <a:xfrm>
                <a:off x="2540" y="1391"/>
                <a:ext cx="6" cy="11"/>
              </a:xfrm>
              <a:custGeom>
                <a:avLst/>
                <a:gdLst>
                  <a:gd name="T0" fmla="*/ 1 w 6"/>
                  <a:gd name="T1" fmla="*/ 11 h 11"/>
                  <a:gd name="T2" fmla="*/ 0 w 6"/>
                  <a:gd name="T3" fmla="*/ 11 h 11"/>
                  <a:gd name="T4" fmla="*/ 0 w 6"/>
                  <a:gd name="T5" fmla="*/ 11 h 11"/>
                  <a:gd name="T6" fmla="*/ 0 w 6"/>
                  <a:gd name="T7" fmla="*/ 11 h 11"/>
                  <a:gd name="T8" fmla="*/ 0 w 6"/>
                  <a:gd name="T9" fmla="*/ 11 h 11"/>
                  <a:gd name="T10" fmla="*/ 1 w 6"/>
                  <a:gd name="T11" fmla="*/ 8 h 11"/>
                  <a:gd name="T12" fmla="*/ 2 w 6"/>
                  <a:gd name="T13" fmla="*/ 5 h 11"/>
                  <a:gd name="T14" fmla="*/ 3 w 6"/>
                  <a:gd name="T15" fmla="*/ 2 h 11"/>
                  <a:gd name="T16" fmla="*/ 5 w 6"/>
                  <a:gd name="T17" fmla="*/ 0 h 11"/>
                  <a:gd name="T18" fmla="*/ 5 w 6"/>
                  <a:gd name="T19" fmla="*/ 1 h 11"/>
                  <a:gd name="T20" fmla="*/ 5 w 6"/>
                  <a:gd name="T21" fmla="*/ 2 h 11"/>
                  <a:gd name="T22" fmla="*/ 5 w 6"/>
                  <a:gd name="T23" fmla="*/ 4 h 11"/>
                  <a:gd name="T24" fmla="*/ 6 w 6"/>
                  <a:gd name="T25" fmla="*/ 5 h 11"/>
                  <a:gd name="T26" fmla="*/ 6 w 6"/>
                  <a:gd name="T27" fmla="*/ 6 h 11"/>
                  <a:gd name="T28" fmla="*/ 5 w 6"/>
                  <a:gd name="T29" fmla="*/ 7 h 11"/>
                  <a:gd name="T30" fmla="*/ 5 w 6"/>
                  <a:gd name="T31" fmla="*/ 8 h 11"/>
                  <a:gd name="T32" fmla="*/ 4 w 6"/>
                  <a:gd name="T33" fmla="*/ 8 h 11"/>
                  <a:gd name="T34" fmla="*/ 3 w 6"/>
                  <a:gd name="T35" fmla="*/ 9 h 11"/>
                  <a:gd name="T36" fmla="*/ 2 w 6"/>
                  <a:gd name="T37" fmla="*/ 10 h 11"/>
                  <a:gd name="T38" fmla="*/ 1 w 6"/>
                  <a:gd name="T39" fmla="*/ 11 h 11"/>
                  <a:gd name="T40" fmla="*/ 1 w 6"/>
                  <a:gd name="T41" fmla="*/ 11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" h="11">
                    <a:moveTo>
                      <a:pt x="1" y="11"/>
                    </a:moveTo>
                    <a:lnTo>
                      <a:pt x="0" y="11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6" name="Freeform 262"/>
              <p:cNvSpPr>
                <a:spLocks/>
              </p:cNvSpPr>
              <p:nvPr/>
            </p:nvSpPr>
            <p:spPr bwMode="auto">
              <a:xfrm>
                <a:off x="2540" y="1382"/>
                <a:ext cx="5" cy="9"/>
              </a:xfrm>
              <a:custGeom>
                <a:avLst/>
                <a:gdLst>
                  <a:gd name="T0" fmla="*/ 1 w 5"/>
                  <a:gd name="T1" fmla="*/ 9 h 9"/>
                  <a:gd name="T2" fmla="*/ 1 w 5"/>
                  <a:gd name="T3" fmla="*/ 8 h 9"/>
                  <a:gd name="T4" fmla="*/ 0 w 5"/>
                  <a:gd name="T5" fmla="*/ 7 h 9"/>
                  <a:gd name="T6" fmla="*/ 0 w 5"/>
                  <a:gd name="T7" fmla="*/ 5 h 9"/>
                  <a:gd name="T8" fmla="*/ 0 w 5"/>
                  <a:gd name="T9" fmla="*/ 4 h 9"/>
                  <a:gd name="T10" fmla="*/ 1 w 5"/>
                  <a:gd name="T11" fmla="*/ 3 h 9"/>
                  <a:gd name="T12" fmla="*/ 1 w 5"/>
                  <a:gd name="T13" fmla="*/ 2 h 9"/>
                  <a:gd name="T14" fmla="*/ 2 w 5"/>
                  <a:gd name="T15" fmla="*/ 1 h 9"/>
                  <a:gd name="T16" fmla="*/ 1 w 5"/>
                  <a:gd name="T17" fmla="*/ 0 h 9"/>
                  <a:gd name="T18" fmla="*/ 3 w 5"/>
                  <a:gd name="T19" fmla="*/ 1 h 9"/>
                  <a:gd name="T20" fmla="*/ 4 w 5"/>
                  <a:gd name="T21" fmla="*/ 2 h 9"/>
                  <a:gd name="T22" fmla="*/ 5 w 5"/>
                  <a:gd name="T23" fmla="*/ 3 h 9"/>
                  <a:gd name="T24" fmla="*/ 5 w 5"/>
                  <a:gd name="T25" fmla="*/ 5 h 9"/>
                  <a:gd name="T26" fmla="*/ 5 w 5"/>
                  <a:gd name="T27" fmla="*/ 6 h 9"/>
                  <a:gd name="T28" fmla="*/ 4 w 5"/>
                  <a:gd name="T29" fmla="*/ 7 h 9"/>
                  <a:gd name="T30" fmla="*/ 3 w 5"/>
                  <a:gd name="T31" fmla="*/ 8 h 9"/>
                  <a:gd name="T32" fmla="*/ 1 w 5"/>
                  <a:gd name="T33" fmla="*/ 9 h 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9">
                    <a:moveTo>
                      <a:pt x="1" y="9"/>
                    </a:moveTo>
                    <a:lnTo>
                      <a:pt x="1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7" name="Freeform 263"/>
              <p:cNvSpPr>
                <a:spLocks/>
              </p:cNvSpPr>
              <p:nvPr/>
            </p:nvSpPr>
            <p:spPr bwMode="auto">
              <a:xfrm>
                <a:off x="2540" y="1419"/>
                <a:ext cx="4" cy="2"/>
              </a:xfrm>
              <a:custGeom>
                <a:avLst/>
                <a:gdLst>
                  <a:gd name="T0" fmla="*/ 2 w 4"/>
                  <a:gd name="T1" fmla="*/ 2 h 2"/>
                  <a:gd name="T2" fmla="*/ 1 w 4"/>
                  <a:gd name="T3" fmla="*/ 2 h 2"/>
                  <a:gd name="T4" fmla="*/ 1 w 4"/>
                  <a:gd name="T5" fmla="*/ 1 h 2"/>
                  <a:gd name="T6" fmla="*/ 1 w 4"/>
                  <a:gd name="T7" fmla="*/ 1 h 2"/>
                  <a:gd name="T8" fmla="*/ 0 w 4"/>
                  <a:gd name="T9" fmla="*/ 0 h 2"/>
                  <a:gd name="T10" fmla="*/ 1 w 4"/>
                  <a:gd name="T11" fmla="*/ 0 h 2"/>
                  <a:gd name="T12" fmla="*/ 2 w 4"/>
                  <a:gd name="T13" fmla="*/ 0 h 2"/>
                  <a:gd name="T14" fmla="*/ 3 w 4"/>
                  <a:gd name="T15" fmla="*/ 0 h 2"/>
                  <a:gd name="T16" fmla="*/ 4 w 4"/>
                  <a:gd name="T17" fmla="*/ 0 h 2"/>
                  <a:gd name="T18" fmla="*/ 4 w 4"/>
                  <a:gd name="T19" fmla="*/ 1 h 2"/>
                  <a:gd name="T20" fmla="*/ 3 w 4"/>
                  <a:gd name="T21" fmla="*/ 1 h 2"/>
                  <a:gd name="T22" fmla="*/ 3 w 4"/>
                  <a:gd name="T23" fmla="*/ 2 h 2"/>
                  <a:gd name="T24" fmla="*/ 2 w 4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8" name="Freeform 264"/>
              <p:cNvSpPr>
                <a:spLocks/>
              </p:cNvSpPr>
              <p:nvPr/>
            </p:nvSpPr>
            <p:spPr bwMode="auto">
              <a:xfrm>
                <a:off x="2525" y="1434"/>
                <a:ext cx="17" cy="9"/>
              </a:xfrm>
              <a:custGeom>
                <a:avLst/>
                <a:gdLst>
                  <a:gd name="T0" fmla="*/ 3 w 17"/>
                  <a:gd name="T1" fmla="*/ 8 h 9"/>
                  <a:gd name="T2" fmla="*/ 0 w 17"/>
                  <a:gd name="T3" fmla="*/ 9 h 9"/>
                  <a:gd name="T4" fmla="*/ 2 w 17"/>
                  <a:gd name="T5" fmla="*/ 8 h 9"/>
                  <a:gd name="T6" fmla="*/ 3 w 17"/>
                  <a:gd name="T7" fmla="*/ 7 h 9"/>
                  <a:gd name="T8" fmla="*/ 5 w 17"/>
                  <a:gd name="T9" fmla="*/ 6 h 9"/>
                  <a:gd name="T10" fmla="*/ 6 w 17"/>
                  <a:gd name="T11" fmla="*/ 4 h 9"/>
                  <a:gd name="T12" fmla="*/ 8 w 17"/>
                  <a:gd name="T13" fmla="*/ 3 h 9"/>
                  <a:gd name="T14" fmla="*/ 9 w 17"/>
                  <a:gd name="T15" fmla="*/ 2 h 9"/>
                  <a:gd name="T16" fmla="*/ 11 w 17"/>
                  <a:gd name="T17" fmla="*/ 1 h 9"/>
                  <a:gd name="T18" fmla="*/ 13 w 17"/>
                  <a:gd name="T19" fmla="*/ 1 h 9"/>
                  <a:gd name="T20" fmla="*/ 17 w 17"/>
                  <a:gd name="T21" fmla="*/ 0 h 9"/>
                  <a:gd name="T22" fmla="*/ 16 w 17"/>
                  <a:gd name="T23" fmla="*/ 1 h 9"/>
                  <a:gd name="T24" fmla="*/ 14 w 17"/>
                  <a:gd name="T25" fmla="*/ 2 h 9"/>
                  <a:gd name="T26" fmla="*/ 12 w 17"/>
                  <a:gd name="T27" fmla="*/ 3 h 9"/>
                  <a:gd name="T28" fmla="*/ 10 w 17"/>
                  <a:gd name="T29" fmla="*/ 4 h 9"/>
                  <a:gd name="T30" fmla="*/ 8 w 17"/>
                  <a:gd name="T31" fmla="*/ 5 h 9"/>
                  <a:gd name="T32" fmla="*/ 6 w 17"/>
                  <a:gd name="T33" fmla="*/ 6 h 9"/>
                  <a:gd name="T34" fmla="*/ 5 w 17"/>
                  <a:gd name="T35" fmla="*/ 7 h 9"/>
                  <a:gd name="T36" fmla="*/ 3 w 17"/>
                  <a:gd name="T37" fmla="*/ 8 h 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7" h="9">
                    <a:moveTo>
                      <a:pt x="3" y="8"/>
                    </a:moveTo>
                    <a:lnTo>
                      <a:pt x="0" y="9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6" y="6"/>
                    </a:lnTo>
                    <a:lnTo>
                      <a:pt x="5" y="7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29" name="Freeform 265"/>
              <p:cNvSpPr>
                <a:spLocks/>
              </p:cNvSpPr>
              <p:nvPr/>
            </p:nvSpPr>
            <p:spPr bwMode="auto">
              <a:xfrm>
                <a:off x="2526" y="1352"/>
                <a:ext cx="17" cy="15"/>
              </a:xfrm>
              <a:custGeom>
                <a:avLst/>
                <a:gdLst>
                  <a:gd name="T0" fmla="*/ 0 w 17"/>
                  <a:gd name="T1" fmla="*/ 0 h 15"/>
                  <a:gd name="T2" fmla="*/ 3 w 17"/>
                  <a:gd name="T3" fmla="*/ 1 h 15"/>
                  <a:gd name="T4" fmla="*/ 5 w 17"/>
                  <a:gd name="T5" fmla="*/ 3 h 15"/>
                  <a:gd name="T6" fmla="*/ 7 w 17"/>
                  <a:gd name="T7" fmla="*/ 4 h 15"/>
                  <a:gd name="T8" fmla="*/ 9 w 17"/>
                  <a:gd name="T9" fmla="*/ 6 h 15"/>
                  <a:gd name="T10" fmla="*/ 11 w 17"/>
                  <a:gd name="T11" fmla="*/ 8 h 15"/>
                  <a:gd name="T12" fmla="*/ 13 w 17"/>
                  <a:gd name="T13" fmla="*/ 10 h 15"/>
                  <a:gd name="T14" fmla="*/ 15 w 17"/>
                  <a:gd name="T15" fmla="*/ 12 h 15"/>
                  <a:gd name="T16" fmla="*/ 17 w 17"/>
                  <a:gd name="T17" fmla="*/ 15 h 15"/>
                  <a:gd name="T18" fmla="*/ 14 w 17"/>
                  <a:gd name="T19" fmla="*/ 14 h 15"/>
                  <a:gd name="T20" fmla="*/ 12 w 17"/>
                  <a:gd name="T21" fmla="*/ 12 h 15"/>
                  <a:gd name="T22" fmla="*/ 10 w 17"/>
                  <a:gd name="T23" fmla="*/ 10 h 15"/>
                  <a:gd name="T24" fmla="*/ 8 w 17"/>
                  <a:gd name="T25" fmla="*/ 8 h 15"/>
                  <a:gd name="T26" fmla="*/ 6 w 17"/>
                  <a:gd name="T27" fmla="*/ 6 h 15"/>
                  <a:gd name="T28" fmla="*/ 5 w 17"/>
                  <a:gd name="T29" fmla="*/ 3 h 15"/>
                  <a:gd name="T30" fmla="*/ 3 w 17"/>
                  <a:gd name="T31" fmla="*/ 1 h 15"/>
                  <a:gd name="T32" fmla="*/ 0 w 17"/>
                  <a:gd name="T33" fmla="*/ 0 h 1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7" h="15">
                    <a:moveTo>
                      <a:pt x="0" y="0"/>
                    </a:moveTo>
                    <a:lnTo>
                      <a:pt x="3" y="1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1" y="8"/>
                    </a:lnTo>
                    <a:lnTo>
                      <a:pt x="13" y="10"/>
                    </a:lnTo>
                    <a:lnTo>
                      <a:pt x="15" y="12"/>
                    </a:lnTo>
                    <a:lnTo>
                      <a:pt x="17" y="15"/>
                    </a:lnTo>
                    <a:lnTo>
                      <a:pt x="14" y="14"/>
                    </a:lnTo>
                    <a:lnTo>
                      <a:pt x="12" y="12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5" y="3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0" name="Freeform 266"/>
              <p:cNvSpPr>
                <a:spLocks/>
              </p:cNvSpPr>
              <p:nvPr/>
            </p:nvSpPr>
            <p:spPr bwMode="auto">
              <a:xfrm>
                <a:off x="2538" y="1393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0 w 2"/>
                  <a:gd name="T5" fmla="*/ 1 h 2"/>
                  <a:gd name="T6" fmla="*/ 0 w 2"/>
                  <a:gd name="T7" fmla="*/ 1 h 2"/>
                  <a:gd name="T8" fmla="*/ 0 w 2"/>
                  <a:gd name="T9" fmla="*/ 0 h 2"/>
                  <a:gd name="T10" fmla="*/ 1 w 2"/>
                  <a:gd name="T11" fmla="*/ 0 h 2"/>
                  <a:gd name="T12" fmla="*/ 1 w 2"/>
                  <a:gd name="T13" fmla="*/ 0 h 2"/>
                  <a:gd name="T14" fmla="*/ 2 w 2"/>
                  <a:gd name="T15" fmla="*/ 0 h 2"/>
                  <a:gd name="T16" fmla="*/ 2 w 2"/>
                  <a:gd name="T17" fmla="*/ 0 h 2"/>
                  <a:gd name="T18" fmla="*/ 2 w 2"/>
                  <a:gd name="T19" fmla="*/ 1 h 2"/>
                  <a:gd name="T20" fmla="*/ 2 w 2"/>
                  <a:gd name="T21" fmla="*/ 1 h 2"/>
                  <a:gd name="T22" fmla="*/ 2 w 2"/>
                  <a:gd name="T23" fmla="*/ 2 h 2"/>
                  <a:gd name="T24" fmla="*/ 1 w 2"/>
                  <a:gd name="T25" fmla="*/ 2 h 2"/>
                  <a:gd name="T26" fmla="*/ 0 w 2"/>
                  <a:gd name="T27" fmla="*/ 2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1" name="Freeform 267"/>
              <p:cNvSpPr>
                <a:spLocks/>
              </p:cNvSpPr>
              <p:nvPr/>
            </p:nvSpPr>
            <p:spPr bwMode="auto">
              <a:xfrm>
                <a:off x="2535" y="1421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1 w 3"/>
                  <a:gd name="T3" fmla="*/ 2 h 2"/>
                  <a:gd name="T4" fmla="*/ 1 w 3"/>
                  <a:gd name="T5" fmla="*/ 2 h 2"/>
                  <a:gd name="T6" fmla="*/ 1 w 3"/>
                  <a:gd name="T7" fmla="*/ 1 h 2"/>
                  <a:gd name="T8" fmla="*/ 0 w 3"/>
                  <a:gd name="T9" fmla="*/ 1 h 2"/>
                  <a:gd name="T10" fmla="*/ 3 w 3"/>
                  <a:gd name="T11" fmla="*/ 0 h 2"/>
                  <a:gd name="T12" fmla="*/ 3 w 3"/>
                  <a:gd name="T13" fmla="*/ 1 h 2"/>
                  <a:gd name="T14" fmla="*/ 3 w 3"/>
                  <a:gd name="T15" fmla="*/ 1 h 2"/>
                  <a:gd name="T16" fmla="*/ 3 w 3"/>
                  <a:gd name="T17" fmla="*/ 2 h 2"/>
                  <a:gd name="T18" fmla="*/ 2 w 3"/>
                  <a:gd name="T19" fmla="*/ 2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2" name="Freeform 268"/>
              <p:cNvSpPr>
                <a:spLocks/>
              </p:cNvSpPr>
              <p:nvPr/>
            </p:nvSpPr>
            <p:spPr bwMode="auto">
              <a:xfrm>
                <a:off x="2532" y="1381"/>
                <a:ext cx="7" cy="15"/>
              </a:xfrm>
              <a:custGeom>
                <a:avLst/>
                <a:gdLst>
                  <a:gd name="T0" fmla="*/ 2 w 7"/>
                  <a:gd name="T1" fmla="*/ 11 h 15"/>
                  <a:gd name="T2" fmla="*/ 1 w 7"/>
                  <a:gd name="T3" fmla="*/ 15 h 15"/>
                  <a:gd name="T4" fmla="*/ 1 w 7"/>
                  <a:gd name="T5" fmla="*/ 15 h 15"/>
                  <a:gd name="T6" fmla="*/ 0 w 7"/>
                  <a:gd name="T7" fmla="*/ 15 h 15"/>
                  <a:gd name="T8" fmla="*/ 0 w 7"/>
                  <a:gd name="T9" fmla="*/ 15 h 15"/>
                  <a:gd name="T10" fmla="*/ 0 w 7"/>
                  <a:gd name="T11" fmla="*/ 14 h 15"/>
                  <a:gd name="T12" fmla="*/ 0 w 7"/>
                  <a:gd name="T13" fmla="*/ 12 h 15"/>
                  <a:gd name="T14" fmla="*/ 0 w 7"/>
                  <a:gd name="T15" fmla="*/ 11 h 15"/>
                  <a:gd name="T16" fmla="*/ 1 w 7"/>
                  <a:gd name="T17" fmla="*/ 9 h 15"/>
                  <a:gd name="T18" fmla="*/ 2 w 7"/>
                  <a:gd name="T19" fmla="*/ 8 h 15"/>
                  <a:gd name="T20" fmla="*/ 3 w 7"/>
                  <a:gd name="T21" fmla="*/ 6 h 15"/>
                  <a:gd name="T22" fmla="*/ 4 w 7"/>
                  <a:gd name="T23" fmla="*/ 5 h 15"/>
                  <a:gd name="T24" fmla="*/ 4 w 7"/>
                  <a:gd name="T25" fmla="*/ 3 h 15"/>
                  <a:gd name="T26" fmla="*/ 4 w 7"/>
                  <a:gd name="T27" fmla="*/ 1 h 15"/>
                  <a:gd name="T28" fmla="*/ 4 w 7"/>
                  <a:gd name="T29" fmla="*/ 0 h 15"/>
                  <a:gd name="T30" fmla="*/ 6 w 7"/>
                  <a:gd name="T31" fmla="*/ 2 h 15"/>
                  <a:gd name="T32" fmla="*/ 6 w 7"/>
                  <a:gd name="T33" fmla="*/ 4 h 15"/>
                  <a:gd name="T34" fmla="*/ 7 w 7"/>
                  <a:gd name="T35" fmla="*/ 6 h 15"/>
                  <a:gd name="T36" fmla="*/ 6 w 7"/>
                  <a:gd name="T37" fmla="*/ 8 h 15"/>
                  <a:gd name="T38" fmla="*/ 5 w 7"/>
                  <a:gd name="T39" fmla="*/ 9 h 15"/>
                  <a:gd name="T40" fmla="*/ 4 w 7"/>
                  <a:gd name="T41" fmla="*/ 9 h 15"/>
                  <a:gd name="T42" fmla="*/ 3 w 7"/>
                  <a:gd name="T43" fmla="*/ 10 h 15"/>
                  <a:gd name="T44" fmla="*/ 2 w 7"/>
                  <a:gd name="T45" fmla="*/ 11 h 1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7" h="15">
                    <a:moveTo>
                      <a:pt x="2" y="11"/>
                    </a:moveTo>
                    <a:lnTo>
                      <a:pt x="1" y="15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3" y="10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3" name="Freeform 269"/>
              <p:cNvSpPr>
                <a:spLocks/>
              </p:cNvSpPr>
              <p:nvPr/>
            </p:nvSpPr>
            <p:spPr bwMode="auto">
              <a:xfrm>
                <a:off x="2525" y="1355"/>
                <a:ext cx="14" cy="13"/>
              </a:xfrm>
              <a:custGeom>
                <a:avLst/>
                <a:gdLst>
                  <a:gd name="T0" fmla="*/ 6 w 14"/>
                  <a:gd name="T1" fmla="*/ 7 h 13"/>
                  <a:gd name="T2" fmla="*/ 5 w 14"/>
                  <a:gd name="T3" fmla="*/ 6 h 13"/>
                  <a:gd name="T4" fmla="*/ 4 w 14"/>
                  <a:gd name="T5" fmla="*/ 5 h 13"/>
                  <a:gd name="T6" fmla="*/ 3 w 14"/>
                  <a:gd name="T7" fmla="*/ 5 h 13"/>
                  <a:gd name="T8" fmla="*/ 2 w 14"/>
                  <a:gd name="T9" fmla="*/ 4 h 13"/>
                  <a:gd name="T10" fmla="*/ 2 w 14"/>
                  <a:gd name="T11" fmla="*/ 3 h 13"/>
                  <a:gd name="T12" fmla="*/ 1 w 14"/>
                  <a:gd name="T13" fmla="*/ 2 h 13"/>
                  <a:gd name="T14" fmla="*/ 0 w 14"/>
                  <a:gd name="T15" fmla="*/ 1 h 13"/>
                  <a:gd name="T16" fmla="*/ 0 w 14"/>
                  <a:gd name="T17" fmla="*/ 0 h 13"/>
                  <a:gd name="T18" fmla="*/ 1 w 14"/>
                  <a:gd name="T19" fmla="*/ 2 h 13"/>
                  <a:gd name="T20" fmla="*/ 3 w 14"/>
                  <a:gd name="T21" fmla="*/ 3 h 13"/>
                  <a:gd name="T22" fmla="*/ 4 w 14"/>
                  <a:gd name="T23" fmla="*/ 4 h 13"/>
                  <a:gd name="T24" fmla="*/ 6 w 14"/>
                  <a:gd name="T25" fmla="*/ 6 h 13"/>
                  <a:gd name="T26" fmla="*/ 7 w 14"/>
                  <a:gd name="T27" fmla="*/ 7 h 13"/>
                  <a:gd name="T28" fmla="*/ 9 w 14"/>
                  <a:gd name="T29" fmla="*/ 9 h 13"/>
                  <a:gd name="T30" fmla="*/ 10 w 14"/>
                  <a:gd name="T31" fmla="*/ 10 h 13"/>
                  <a:gd name="T32" fmla="*/ 12 w 14"/>
                  <a:gd name="T33" fmla="*/ 11 h 13"/>
                  <a:gd name="T34" fmla="*/ 14 w 14"/>
                  <a:gd name="T35" fmla="*/ 13 h 13"/>
                  <a:gd name="T36" fmla="*/ 12 w 14"/>
                  <a:gd name="T37" fmla="*/ 13 h 13"/>
                  <a:gd name="T38" fmla="*/ 11 w 14"/>
                  <a:gd name="T39" fmla="*/ 12 h 13"/>
                  <a:gd name="T40" fmla="*/ 10 w 14"/>
                  <a:gd name="T41" fmla="*/ 12 h 13"/>
                  <a:gd name="T42" fmla="*/ 9 w 14"/>
                  <a:gd name="T43" fmla="*/ 11 h 13"/>
                  <a:gd name="T44" fmla="*/ 8 w 14"/>
                  <a:gd name="T45" fmla="*/ 10 h 13"/>
                  <a:gd name="T46" fmla="*/ 7 w 14"/>
                  <a:gd name="T47" fmla="*/ 9 h 13"/>
                  <a:gd name="T48" fmla="*/ 7 w 14"/>
                  <a:gd name="T49" fmla="*/ 7 h 13"/>
                  <a:gd name="T50" fmla="*/ 6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4" h="13">
                    <a:moveTo>
                      <a:pt x="6" y="7"/>
                    </a:moveTo>
                    <a:lnTo>
                      <a:pt x="5" y="6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11" y="12"/>
                    </a:lnTo>
                    <a:lnTo>
                      <a:pt x="10" y="12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4" name="Freeform 270"/>
              <p:cNvSpPr>
                <a:spLocks/>
              </p:cNvSpPr>
              <p:nvPr/>
            </p:nvSpPr>
            <p:spPr bwMode="auto">
              <a:xfrm>
                <a:off x="2520" y="1433"/>
                <a:ext cx="15" cy="8"/>
              </a:xfrm>
              <a:custGeom>
                <a:avLst/>
                <a:gdLst>
                  <a:gd name="T0" fmla="*/ 1 w 15"/>
                  <a:gd name="T1" fmla="*/ 8 h 8"/>
                  <a:gd name="T2" fmla="*/ 0 w 15"/>
                  <a:gd name="T3" fmla="*/ 8 h 8"/>
                  <a:gd name="T4" fmla="*/ 2 w 15"/>
                  <a:gd name="T5" fmla="*/ 7 h 8"/>
                  <a:gd name="T6" fmla="*/ 4 w 15"/>
                  <a:gd name="T7" fmla="*/ 6 h 8"/>
                  <a:gd name="T8" fmla="*/ 6 w 15"/>
                  <a:gd name="T9" fmla="*/ 5 h 8"/>
                  <a:gd name="T10" fmla="*/ 8 w 15"/>
                  <a:gd name="T11" fmla="*/ 4 h 8"/>
                  <a:gd name="T12" fmla="*/ 9 w 15"/>
                  <a:gd name="T13" fmla="*/ 3 h 8"/>
                  <a:gd name="T14" fmla="*/ 11 w 15"/>
                  <a:gd name="T15" fmla="*/ 2 h 8"/>
                  <a:gd name="T16" fmla="*/ 13 w 15"/>
                  <a:gd name="T17" fmla="*/ 1 h 8"/>
                  <a:gd name="T18" fmla="*/ 15 w 15"/>
                  <a:gd name="T19" fmla="*/ 0 h 8"/>
                  <a:gd name="T20" fmla="*/ 14 w 15"/>
                  <a:gd name="T21" fmla="*/ 2 h 8"/>
                  <a:gd name="T22" fmla="*/ 12 w 15"/>
                  <a:gd name="T23" fmla="*/ 3 h 8"/>
                  <a:gd name="T24" fmla="*/ 10 w 15"/>
                  <a:gd name="T25" fmla="*/ 4 h 8"/>
                  <a:gd name="T26" fmla="*/ 8 w 15"/>
                  <a:gd name="T27" fmla="*/ 5 h 8"/>
                  <a:gd name="T28" fmla="*/ 7 w 15"/>
                  <a:gd name="T29" fmla="*/ 5 h 8"/>
                  <a:gd name="T30" fmla="*/ 5 w 15"/>
                  <a:gd name="T31" fmla="*/ 6 h 8"/>
                  <a:gd name="T32" fmla="*/ 3 w 15"/>
                  <a:gd name="T33" fmla="*/ 7 h 8"/>
                  <a:gd name="T34" fmla="*/ 1 w 15"/>
                  <a:gd name="T35" fmla="*/ 8 h 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" h="8">
                    <a:moveTo>
                      <a:pt x="1" y="8"/>
                    </a:moveTo>
                    <a:lnTo>
                      <a:pt x="0" y="8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5" y="0"/>
                    </a:lnTo>
                    <a:lnTo>
                      <a:pt x="14" y="2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5" name="Freeform 271"/>
              <p:cNvSpPr>
                <a:spLocks/>
              </p:cNvSpPr>
              <p:nvPr/>
            </p:nvSpPr>
            <p:spPr bwMode="auto">
              <a:xfrm>
                <a:off x="2533" y="1398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2 w 3"/>
                  <a:gd name="T3" fmla="*/ 3 h 3"/>
                  <a:gd name="T4" fmla="*/ 1 w 3"/>
                  <a:gd name="T5" fmla="*/ 3 h 3"/>
                  <a:gd name="T6" fmla="*/ 1 w 3"/>
                  <a:gd name="T7" fmla="*/ 2 h 3"/>
                  <a:gd name="T8" fmla="*/ 0 w 3"/>
                  <a:gd name="T9" fmla="*/ 2 h 3"/>
                  <a:gd name="T10" fmla="*/ 1 w 3"/>
                  <a:gd name="T11" fmla="*/ 1 h 3"/>
                  <a:gd name="T12" fmla="*/ 2 w 3"/>
                  <a:gd name="T13" fmla="*/ 1 h 3"/>
                  <a:gd name="T14" fmla="*/ 2 w 3"/>
                  <a:gd name="T15" fmla="*/ 0 h 3"/>
                  <a:gd name="T16" fmla="*/ 3 w 3"/>
                  <a:gd name="T17" fmla="*/ 0 h 3"/>
                  <a:gd name="T18" fmla="*/ 3 w 3"/>
                  <a:gd name="T19" fmla="*/ 1 h 3"/>
                  <a:gd name="T20" fmla="*/ 3 w 3"/>
                  <a:gd name="T21" fmla="*/ 2 h 3"/>
                  <a:gd name="T22" fmla="*/ 3 w 3"/>
                  <a:gd name="T23" fmla="*/ 3 h 3"/>
                  <a:gd name="T24" fmla="*/ 3 w 3"/>
                  <a:gd name="T25" fmla="*/ 3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2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6" name="Freeform 272"/>
              <p:cNvSpPr>
                <a:spLocks/>
              </p:cNvSpPr>
              <p:nvPr/>
            </p:nvSpPr>
            <p:spPr bwMode="auto">
              <a:xfrm>
                <a:off x="2528" y="1420"/>
                <a:ext cx="6" cy="3"/>
              </a:xfrm>
              <a:custGeom>
                <a:avLst/>
                <a:gdLst>
                  <a:gd name="T0" fmla="*/ 4 w 6"/>
                  <a:gd name="T1" fmla="*/ 2 h 3"/>
                  <a:gd name="T2" fmla="*/ 3 w 6"/>
                  <a:gd name="T3" fmla="*/ 2 h 3"/>
                  <a:gd name="T4" fmla="*/ 2 w 6"/>
                  <a:gd name="T5" fmla="*/ 3 h 3"/>
                  <a:gd name="T6" fmla="*/ 1 w 6"/>
                  <a:gd name="T7" fmla="*/ 3 h 3"/>
                  <a:gd name="T8" fmla="*/ 0 w 6"/>
                  <a:gd name="T9" fmla="*/ 2 h 3"/>
                  <a:gd name="T10" fmla="*/ 1 w 6"/>
                  <a:gd name="T11" fmla="*/ 1 h 3"/>
                  <a:gd name="T12" fmla="*/ 1 w 6"/>
                  <a:gd name="T13" fmla="*/ 1 h 3"/>
                  <a:gd name="T14" fmla="*/ 2 w 6"/>
                  <a:gd name="T15" fmla="*/ 1 h 3"/>
                  <a:gd name="T16" fmla="*/ 3 w 6"/>
                  <a:gd name="T17" fmla="*/ 1 h 3"/>
                  <a:gd name="T18" fmla="*/ 3 w 6"/>
                  <a:gd name="T19" fmla="*/ 0 h 3"/>
                  <a:gd name="T20" fmla="*/ 4 w 6"/>
                  <a:gd name="T21" fmla="*/ 0 h 3"/>
                  <a:gd name="T22" fmla="*/ 5 w 6"/>
                  <a:gd name="T23" fmla="*/ 0 h 3"/>
                  <a:gd name="T24" fmla="*/ 6 w 6"/>
                  <a:gd name="T25" fmla="*/ 0 h 3"/>
                  <a:gd name="T26" fmla="*/ 6 w 6"/>
                  <a:gd name="T27" fmla="*/ 1 h 3"/>
                  <a:gd name="T28" fmla="*/ 6 w 6"/>
                  <a:gd name="T29" fmla="*/ 2 h 3"/>
                  <a:gd name="T30" fmla="*/ 5 w 6"/>
                  <a:gd name="T31" fmla="*/ 2 h 3"/>
                  <a:gd name="T32" fmla="*/ 4 w 6"/>
                  <a:gd name="T33" fmla="*/ 2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" h="3">
                    <a:moveTo>
                      <a:pt x="4" y="2"/>
                    </a:moveTo>
                    <a:lnTo>
                      <a:pt x="3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7" name="Freeform 273"/>
              <p:cNvSpPr>
                <a:spLocks/>
              </p:cNvSpPr>
              <p:nvPr/>
            </p:nvSpPr>
            <p:spPr bwMode="auto">
              <a:xfrm>
                <a:off x="2532" y="1383"/>
                <a:ext cx="2" cy="3"/>
              </a:xfrm>
              <a:custGeom>
                <a:avLst/>
                <a:gdLst>
                  <a:gd name="T0" fmla="*/ 0 w 2"/>
                  <a:gd name="T1" fmla="*/ 3 h 3"/>
                  <a:gd name="T2" fmla="*/ 0 w 2"/>
                  <a:gd name="T3" fmla="*/ 2 h 3"/>
                  <a:gd name="T4" fmla="*/ 0 w 2"/>
                  <a:gd name="T5" fmla="*/ 2 h 3"/>
                  <a:gd name="T6" fmla="*/ 0 w 2"/>
                  <a:gd name="T7" fmla="*/ 1 h 3"/>
                  <a:gd name="T8" fmla="*/ 0 w 2"/>
                  <a:gd name="T9" fmla="*/ 1 h 3"/>
                  <a:gd name="T10" fmla="*/ 0 w 2"/>
                  <a:gd name="T11" fmla="*/ 1 h 3"/>
                  <a:gd name="T12" fmla="*/ 1 w 2"/>
                  <a:gd name="T13" fmla="*/ 0 h 3"/>
                  <a:gd name="T14" fmla="*/ 1 w 2"/>
                  <a:gd name="T15" fmla="*/ 0 h 3"/>
                  <a:gd name="T16" fmla="*/ 2 w 2"/>
                  <a:gd name="T17" fmla="*/ 0 h 3"/>
                  <a:gd name="T18" fmla="*/ 2 w 2"/>
                  <a:gd name="T19" fmla="*/ 1 h 3"/>
                  <a:gd name="T20" fmla="*/ 2 w 2"/>
                  <a:gd name="T21" fmla="*/ 1 h 3"/>
                  <a:gd name="T22" fmla="*/ 2 w 2"/>
                  <a:gd name="T23" fmla="*/ 1 h 3"/>
                  <a:gd name="T24" fmla="*/ 2 w 2"/>
                  <a:gd name="T25" fmla="*/ 1 h 3"/>
                  <a:gd name="T26" fmla="*/ 2 w 2"/>
                  <a:gd name="T27" fmla="*/ 2 h 3"/>
                  <a:gd name="T28" fmla="*/ 1 w 2"/>
                  <a:gd name="T29" fmla="*/ 2 h 3"/>
                  <a:gd name="T30" fmla="*/ 1 w 2"/>
                  <a:gd name="T31" fmla="*/ 2 h 3"/>
                  <a:gd name="T32" fmla="*/ 0 w 2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8" name="Freeform 274"/>
              <p:cNvSpPr>
                <a:spLocks/>
              </p:cNvSpPr>
              <p:nvPr/>
            </p:nvSpPr>
            <p:spPr bwMode="auto">
              <a:xfrm>
                <a:off x="2522" y="1358"/>
                <a:ext cx="11" cy="11"/>
              </a:xfrm>
              <a:custGeom>
                <a:avLst/>
                <a:gdLst>
                  <a:gd name="T0" fmla="*/ 0 w 11"/>
                  <a:gd name="T1" fmla="*/ 0 h 11"/>
                  <a:gd name="T2" fmla="*/ 1 w 11"/>
                  <a:gd name="T3" fmla="*/ 1 h 11"/>
                  <a:gd name="T4" fmla="*/ 2 w 11"/>
                  <a:gd name="T5" fmla="*/ 2 h 11"/>
                  <a:gd name="T6" fmla="*/ 4 w 11"/>
                  <a:gd name="T7" fmla="*/ 4 h 11"/>
                  <a:gd name="T8" fmla="*/ 6 w 11"/>
                  <a:gd name="T9" fmla="*/ 5 h 11"/>
                  <a:gd name="T10" fmla="*/ 7 w 11"/>
                  <a:gd name="T11" fmla="*/ 6 h 11"/>
                  <a:gd name="T12" fmla="*/ 9 w 11"/>
                  <a:gd name="T13" fmla="*/ 8 h 11"/>
                  <a:gd name="T14" fmla="*/ 10 w 11"/>
                  <a:gd name="T15" fmla="*/ 9 h 11"/>
                  <a:gd name="T16" fmla="*/ 11 w 11"/>
                  <a:gd name="T17" fmla="*/ 11 h 11"/>
                  <a:gd name="T18" fmla="*/ 9 w 11"/>
                  <a:gd name="T19" fmla="*/ 10 h 11"/>
                  <a:gd name="T20" fmla="*/ 8 w 11"/>
                  <a:gd name="T21" fmla="*/ 9 h 11"/>
                  <a:gd name="T22" fmla="*/ 6 w 11"/>
                  <a:gd name="T23" fmla="*/ 8 h 11"/>
                  <a:gd name="T24" fmla="*/ 5 w 11"/>
                  <a:gd name="T25" fmla="*/ 6 h 11"/>
                  <a:gd name="T26" fmla="*/ 4 w 11"/>
                  <a:gd name="T27" fmla="*/ 4 h 11"/>
                  <a:gd name="T28" fmla="*/ 3 w 11"/>
                  <a:gd name="T29" fmla="*/ 2 h 11"/>
                  <a:gd name="T30" fmla="*/ 1 w 11"/>
                  <a:gd name="T31" fmla="*/ 1 h 11"/>
                  <a:gd name="T32" fmla="*/ 0 w 11"/>
                  <a:gd name="T33" fmla="*/ 0 h 1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1" h="11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9" y="8"/>
                    </a:lnTo>
                    <a:lnTo>
                      <a:pt x="10" y="9"/>
                    </a:lnTo>
                    <a:lnTo>
                      <a:pt x="11" y="11"/>
                    </a:lnTo>
                    <a:lnTo>
                      <a:pt x="9" y="10"/>
                    </a:lnTo>
                    <a:lnTo>
                      <a:pt x="8" y="9"/>
                    </a:lnTo>
                    <a:lnTo>
                      <a:pt x="6" y="8"/>
                    </a:lnTo>
                    <a:lnTo>
                      <a:pt x="5" y="6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39" name="Freeform 275"/>
              <p:cNvSpPr>
                <a:spLocks/>
              </p:cNvSpPr>
              <p:nvPr/>
            </p:nvSpPr>
            <p:spPr bwMode="auto">
              <a:xfrm>
                <a:off x="2516" y="1432"/>
                <a:ext cx="14" cy="6"/>
              </a:xfrm>
              <a:custGeom>
                <a:avLst/>
                <a:gdLst>
                  <a:gd name="T0" fmla="*/ 8 w 14"/>
                  <a:gd name="T1" fmla="*/ 3 h 6"/>
                  <a:gd name="T2" fmla="*/ 7 w 14"/>
                  <a:gd name="T3" fmla="*/ 4 h 6"/>
                  <a:gd name="T4" fmla="*/ 6 w 14"/>
                  <a:gd name="T5" fmla="*/ 4 h 6"/>
                  <a:gd name="T6" fmla="*/ 5 w 14"/>
                  <a:gd name="T7" fmla="*/ 5 h 6"/>
                  <a:gd name="T8" fmla="*/ 4 w 14"/>
                  <a:gd name="T9" fmla="*/ 5 h 6"/>
                  <a:gd name="T10" fmla="*/ 3 w 14"/>
                  <a:gd name="T11" fmla="*/ 6 h 6"/>
                  <a:gd name="T12" fmla="*/ 2 w 14"/>
                  <a:gd name="T13" fmla="*/ 6 h 6"/>
                  <a:gd name="T14" fmla="*/ 1 w 14"/>
                  <a:gd name="T15" fmla="*/ 6 h 6"/>
                  <a:gd name="T16" fmla="*/ 0 w 14"/>
                  <a:gd name="T17" fmla="*/ 6 h 6"/>
                  <a:gd name="T18" fmla="*/ 2 w 14"/>
                  <a:gd name="T19" fmla="*/ 6 h 6"/>
                  <a:gd name="T20" fmla="*/ 4 w 14"/>
                  <a:gd name="T21" fmla="*/ 5 h 6"/>
                  <a:gd name="T22" fmla="*/ 5 w 14"/>
                  <a:gd name="T23" fmla="*/ 4 h 6"/>
                  <a:gd name="T24" fmla="*/ 7 w 14"/>
                  <a:gd name="T25" fmla="*/ 3 h 6"/>
                  <a:gd name="T26" fmla="*/ 9 w 14"/>
                  <a:gd name="T27" fmla="*/ 2 h 6"/>
                  <a:gd name="T28" fmla="*/ 10 w 14"/>
                  <a:gd name="T29" fmla="*/ 1 h 6"/>
                  <a:gd name="T30" fmla="*/ 12 w 14"/>
                  <a:gd name="T31" fmla="*/ 0 h 6"/>
                  <a:gd name="T32" fmla="*/ 14 w 14"/>
                  <a:gd name="T33" fmla="*/ 0 h 6"/>
                  <a:gd name="T34" fmla="*/ 13 w 14"/>
                  <a:gd name="T35" fmla="*/ 1 h 6"/>
                  <a:gd name="T36" fmla="*/ 13 w 14"/>
                  <a:gd name="T37" fmla="*/ 1 h 6"/>
                  <a:gd name="T38" fmla="*/ 12 w 14"/>
                  <a:gd name="T39" fmla="*/ 2 h 6"/>
                  <a:gd name="T40" fmla="*/ 11 w 14"/>
                  <a:gd name="T41" fmla="*/ 2 h 6"/>
                  <a:gd name="T42" fmla="*/ 10 w 14"/>
                  <a:gd name="T43" fmla="*/ 3 h 6"/>
                  <a:gd name="T44" fmla="*/ 9 w 14"/>
                  <a:gd name="T45" fmla="*/ 3 h 6"/>
                  <a:gd name="T46" fmla="*/ 9 w 14"/>
                  <a:gd name="T47" fmla="*/ 3 h 6"/>
                  <a:gd name="T48" fmla="*/ 8 w 14"/>
                  <a:gd name="T49" fmla="*/ 3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4" h="6">
                    <a:moveTo>
                      <a:pt x="8" y="3"/>
                    </a:moveTo>
                    <a:lnTo>
                      <a:pt x="7" y="4"/>
                    </a:lnTo>
                    <a:lnTo>
                      <a:pt x="6" y="4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0" name="Freeform 276"/>
              <p:cNvSpPr>
                <a:spLocks/>
              </p:cNvSpPr>
              <p:nvPr/>
            </p:nvSpPr>
            <p:spPr bwMode="auto">
              <a:xfrm>
                <a:off x="2529" y="1391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1 h 1"/>
                  <a:gd name="T10" fmla="*/ 0 w 1"/>
                  <a:gd name="T11" fmla="*/ 0 h 1"/>
                  <a:gd name="T12" fmla="*/ 0 w 1"/>
                  <a:gd name="T13" fmla="*/ 0 h 1"/>
                  <a:gd name="T14" fmla="*/ 0 w 1"/>
                  <a:gd name="T15" fmla="*/ 0 h 1"/>
                  <a:gd name="T16" fmla="*/ 0 w 1"/>
                  <a:gd name="T17" fmla="*/ 0 h 1"/>
                  <a:gd name="T18" fmla="*/ 1 w 1"/>
                  <a:gd name="T19" fmla="*/ 0 h 1"/>
                  <a:gd name="T20" fmla="*/ 1 w 1"/>
                  <a:gd name="T21" fmla="*/ 1 h 1"/>
                  <a:gd name="T22" fmla="*/ 1 w 1"/>
                  <a:gd name="T23" fmla="*/ 1 h 1"/>
                  <a:gd name="T24" fmla="*/ 1 w 1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1" name="Freeform 277"/>
              <p:cNvSpPr>
                <a:spLocks/>
              </p:cNvSpPr>
              <p:nvPr/>
            </p:nvSpPr>
            <p:spPr bwMode="auto">
              <a:xfrm>
                <a:off x="2528" y="1382"/>
                <a:ext cx="2" cy="5"/>
              </a:xfrm>
              <a:custGeom>
                <a:avLst/>
                <a:gdLst>
                  <a:gd name="T0" fmla="*/ 1 w 2"/>
                  <a:gd name="T1" fmla="*/ 5 h 5"/>
                  <a:gd name="T2" fmla="*/ 1 w 2"/>
                  <a:gd name="T3" fmla="*/ 4 h 5"/>
                  <a:gd name="T4" fmla="*/ 0 w 2"/>
                  <a:gd name="T5" fmla="*/ 4 h 5"/>
                  <a:gd name="T6" fmla="*/ 0 w 2"/>
                  <a:gd name="T7" fmla="*/ 4 h 5"/>
                  <a:gd name="T8" fmla="*/ 0 w 2"/>
                  <a:gd name="T9" fmla="*/ 3 h 5"/>
                  <a:gd name="T10" fmla="*/ 0 w 2"/>
                  <a:gd name="T11" fmla="*/ 2 h 5"/>
                  <a:gd name="T12" fmla="*/ 0 w 2"/>
                  <a:gd name="T13" fmla="*/ 2 h 5"/>
                  <a:gd name="T14" fmla="*/ 0 w 2"/>
                  <a:gd name="T15" fmla="*/ 1 h 5"/>
                  <a:gd name="T16" fmla="*/ 0 w 2"/>
                  <a:gd name="T17" fmla="*/ 1 h 5"/>
                  <a:gd name="T18" fmla="*/ 1 w 2"/>
                  <a:gd name="T19" fmla="*/ 0 h 5"/>
                  <a:gd name="T20" fmla="*/ 1 w 2"/>
                  <a:gd name="T21" fmla="*/ 0 h 5"/>
                  <a:gd name="T22" fmla="*/ 1 w 2"/>
                  <a:gd name="T23" fmla="*/ 0 h 5"/>
                  <a:gd name="T24" fmla="*/ 2 w 2"/>
                  <a:gd name="T25" fmla="*/ 0 h 5"/>
                  <a:gd name="T26" fmla="*/ 2 w 2"/>
                  <a:gd name="T27" fmla="*/ 1 h 5"/>
                  <a:gd name="T28" fmla="*/ 2 w 2"/>
                  <a:gd name="T29" fmla="*/ 2 h 5"/>
                  <a:gd name="T30" fmla="*/ 2 w 2"/>
                  <a:gd name="T31" fmla="*/ 2 h 5"/>
                  <a:gd name="T32" fmla="*/ 2 w 2"/>
                  <a:gd name="T33" fmla="*/ 3 h 5"/>
                  <a:gd name="T34" fmla="*/ 1 w 2"/>
                  <a:gd name="T35" fmla="*/ 3 h 5"/>
                  <a:gd name="T36" fmla="*/ 1 w 2"/>
                  <a:gd name="T37" fmla="*/ 4 h 5"/>
                  <a:gd name="T38" fmla="*/ 1 w 2"/>
                  <a:gd name="T39" fmla="*/ 4 h 5"/>
                  <a:gd name="T40" fmla="*/ 1 w 2"/>
                  <a:gd name="T41" fmla="*/ 5 h 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2" name="Freeform 278"/>
              <p:cNvSpPr>
                <a:spLocks/>
              </p:cNvSpPr>
              <p:nvPr/>
            </p:nvSpPr>
            <p:spPr bwMode="auto">
              <a:xfrm>
                <a:off x="2516" y="1419"/>
                <a:ext cx="12" cy="3"/>
              </a:xfrm>
              <a:custGeom>
                <a:avLst/>
                <a:gdLst>
                  <a:gd name="T0" fmla="*/ 9 w 12"/>
                  <a:gd name="T1" fmla="*/ 3 h 3"/>
                  <a:gd name="T2" fmla="*/ 8 w 12"/>
                  <a:gd name="T3" fmla="*/ 3 h 3"/>
                  <a:gd name="T4" fmla="*/ 7 w 12"/>
                  <a:gd name="T5" fmla="*/ 3 h 3"/>
                  <a:gd name="T6" fmla="*/ 6 w 12"/>
                  <a:gd name="T7" fmla="*/ 3 h 3"/>
                  <a:gd name="T8" fmla="*/ 5 w 12"/>
                  <a:gd name="T9" fmla="*/ 3 h 3"/>
                  <a:gd name="T10" fmla="*/ 4 w 12"/>
                  <a:gd name="T11" fmla="*/ 3 h 3"/>
                  <a:gd name="T12" fmla="*/ 3 w 12"/>
                  <a:gd name="T13" fmla="*/ 2 h 3"/>
                  <a:gd name="T14" fmla="*/ 2 w 12"/>
                  <a:gd name="T15" fmla="*/ 2 h 3"/>
                  <a:gd name="T16" fmla="*/ 0 w 12"/>
                  <a:gd name="T17" fmla="*/ 1 h 3"/>
                  <a:gd name="T18" fmla="*/ 2 w 12"/>
                  <a:gd name="T19" fmla="*/ 1 h 3"/>
                  <a:gd name="T20" fmla="*/ 3 w 12"/>
                  <a:gd name="T21" fmla="*/ 1 h 3"/>
                  <a:gd name="T22" fmla="*/ 5 w 12"/>
                  <a:gd name="T23" fmla="*/ 1 h 3"/>
                  <a:gd name="T24" fmla="*/ 6 w 12"/>
                  <a:gd name="T25" fmla="*/ 0 h 3"/>
                  <a:gd name="T26" fmla="*/ 7 w 12"/>
                  <a:gd name="T27" fmla="*/ 0 h 3"/>
                  <a:gd name="T28" fmla="*/ 9 w 12"/>
                  <a:gd name="T29" fmla="*/ 0 h 3"/>
                  <a:gd name="T30" fmla="*/ 10 w 12"/>
                  <a:gd name="T31" fmla="*/ 0 h 3"/>
                  <a:gd name="T32" fmla="*/ 12 w 12"/>
                  <a:gd name="T33" fmla="*/ 0 h 3"/>
                  <a:gd name="T34" fmla="*/ 11 w 12"/>
                  <a:gd name="T35" fmla="*/ 1 h 3"/>
                  <a:gd name="T36" fmla="*/ 11 w 12"/>
                  <a:gd name="T37" fmla="*/ 1 h 3"/>
                  <a:gd name="T38" fmla="*/ 10 w 12"/>
                  <a:gd name="T39" fmla="*/ 2 h 3"/>
                  <a:gd name="T40" fmla="*/ 9 w 12"/>
                  <a:gd name="T41" fmla="*/ 3 h 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2" h="3">
                    <a:moveTo>
                      <a:pt x="9" y="3"/>
                    </a:moveTo>
                    <a:lnTo>
                      <a:pt x="8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0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3" name="Freeform 279"/>
              <p:cNvSpPr>
                <a:spLocks/>
              </p:cNvSpPr>
              <p:nvPr/>
            </p:nvSpPr>
            <p:spPr bwMode="auto">
              <a:xfrm>
                <a:off x="2527" y="1396"/>
                <a:ext cx="2" cy="4"/>
              </a:xfrm>
              <a:custGeom>
                <a:avLst/>
                <a:gdLst>
                  <a:gd name="T0" fmla="*/ 0 w 2"/>
                  <a:gd name="T1" fmla="*/ 3 h 4"/>
                  <a:gd name="T2" fmla="*/ 0 w 2"/>
                  <a:gd name="T3" fmla="*/ 2 h 4"/>
                  <a:gd name="T4" fmla="*/ 0 w 2"/>
                  <a:gd name="T5" fmla="*/ 1 h 4"/>
                  <a:gd name="T6" fmla="*/ 1 w 2"/>
                  <a:gd name="T7" fmla="*/ 1 h 4"/>
                  <a:gd name="T8" fmla="*/ 1 w 2"/>
                  <a:gd name="T9" fmla="*/ 0 h 4"/>
                  <a:gd name="T10" fmla="*/ 1 w 2"/>
                  <a:gd name="T11" fmla="*/ 1 h 4"/>
                  <a:gd name="T12" fmla="*/ 2 w 2"/>
                  <a:gd name="T13" fmla="*/ 2 h 4"/>
                  <a:gd name="T14" fmla="*/ 2 w 2"/>
                  <a:gd name="T15" fmla="*/ 3 h 4"/>
                  <a:gd name="T16" fmla="*/ 2 w 2"/>
                  <a:gd name="T17" fmla="*/ 4 h 4"/>
                  <a:gd name="T18" fmla="*/ 1 w 2"/>
                  <a:gd name="T19" fmla="*/ 4 h 4"/>
                  <a:gd name="T20" fmla="*/ 1 w 2"/>
                  <a:gd name="T21" fmla="*/ 3 h 4"/>
                  <a:gd name="T22" fmla="*/ 0 w 2"/>
                  <a:gd name="T23" fmla="*/ 3 h 4"/>
                  <a:gd name="T24" fmla="*/ 0 w 2"/>
                  <a:gd name="T25" fmla="*/ 3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4">
                    <a:moveTo>
                      <a:pt x="0" y="3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4" name="Freeform 280"/>
              <p:cNvSpPr>
                <a:spLocks/>
              </p:cNvSpPr>
              <p:nvPr/>
            </p:nvSpPr>
            <p:spPr bwMode="auto">
              <a:xfrm>
                <a:off x="2522" y="1393"/>
                <a:ext cx="4" cy="6"/>
              </a:xfrm>
              <a:custGeom>
                <a:avLst/>
                <a:gdLst>
                  <a:gd name="T0" fmla="*/ 1 w 4"/>
                  <a:gd name="T1" fmla="*/ 6 h 6"/>
                  <a:gd name="T2" fmla="*/ 0 w 4"/>
                  <a:gd name="T3" fmla="*/ 6 h 6"/>
                  <a:gd name="T4" fmla="*/ 0 w 4"/>
                  <a:gd name="T5" fmla="*/ 6 h 6"/>
                  <a:gd name="T6" fmla="*/ 0 w 4"/>
                  <a:gd name="T7" fmla="*/ 5 h 6"/>
                  <a:gd name="T8" fmla="*/ 0 w 4"/>
                  <a:gd name="T9" fmla="*/ 5 h 6"/>
                  <a:gd name="T10" fmla="*/ 0 w 4"/>
                  <a:gd name="T11" fmla="*/ 4 h 6"/>
                  <a:gd name="T12" fmla="*/ 0 w 4"/>
                  <a:gd name="T13" fmla="*/ 4 h 6"/>
                  <a:gd name="T14" fmla="*/ 0 w 4"/>
                  <a:gd name="T15" fmla="*/ 3 h 6"/>
                  <a:gd name="T16" fmla="*/ 1 w 4"/>
                  <a:gd name="T17" fmla="*/ 3 h 6"/>
                  <a:gd name="T18" fmla="*/ 1 w 4"/>
                  <a:gd name="T19" fmla="*/ 2 h 6"/>
                  <a:gd name="T20" fmla="*/ 1 w 4"/>
                  <a:gd name="T21" fmla="*/ 1 h 6"/>
                  <a:gd name="T22" fmla="*/ 1 w 4"/>
                  <a:gd name="T23" fmla="*/ 0 h 6"/>
                  <a:gd name="T24" fmla="*/ 2 w 4"/>
                  <a:gd name="T25" fmla="*/ 0 h 6"/>
                  <a:gd name="T26" fmla="*/ 3 w 4"/>
                  <a:gd name="T27" fmla="*/ 0 h 6"/>
                  <a:gd name="T28" fmla="*/ 3 w 4"/>
                  <a:gd name="T29" fmla="*/ 1 h 6"/>
                  <a:gd name="T30" fmla="*/ 3 w 4"/>
                  <a:gd name="T31" fmla="*/ 2 h 6"/>
                  <a:gd name="T32" fmla="*/ 4 w 4"/>
                  <a:gd name="T33" fmla="*/ 2 h 6"/>
                  <a:gd name="T34" fmla="*/ 3 w 4"/>
                  <a:gd name="T35" fmla="*/ 4 h 6"/>
                  <a:gd name="T36" fmla="*/ 3 w 4"/>
                  <a:gd name="T37" fmla="*/ 5 h 6"/>
                  <a:gd name="T38" fmla="*/ 2 w 4"/>
                  <a:gd name="T39" fmla="*/ 5 h 6"/>
                  <a:gd name="T40" fmla="*/ 1 w 4"/>
                  <a:gd name="T41" fmla="*/ 6 h 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" h="6">
                    <a:moveTo>
                      <a:pt x="1" y="6"/>
                    </a:move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5" name="Freeform 281"/>
              <p:cNvSpPr>
                <a:spLocks/>
              </p:cNvSpPr>
              <p:nvPr/>
            </p:nvSpPr>
            <p:spPr bwMode="auto">
              <a:xfrm>
                <a:off x="2519" y="1362"/>
                <a:ext cx="8" cy="8"/>
              </a:xfrm>
              <a:custGeom>
                <a:avLst/>
                <a:gdLst>
                  <a:gd name="T0" fmla="*/ 5 w 8"/>
                  <a:gd name="T1" fmla="*/ 8 h 8"/>
                  <a:gd name="T2" fmla="*/ 4 w 8"/>
                  <a:gd name="T3" fmla="*/ 7 h 8"/>
                  <a:gd name="T4" fmla="*/ 4 w 8"/>
                  <a:gd name="T5" fmla="*/ 6 h 8"/>
                  <a:gd name="T6" fmla="*/ 3 w 8"/>
                  <a:gd name="T7" fmla="*/ 5 h 8"/>
                  <a:gd name="T8" fmla="*/ 2 w 8"/>
                  <a:gd name="T9" fmla="*/ 4 h 8"/>
                  <a:gd name="T10" fmla="*/ 2 w 8"/>
                  <a:gd name="T11" fmla="*/ 3 h 8"/>
                  <a:gd name="T12" fmla="*/ 1 w 8"/>
                  <a:gd name="T13" fmla="*/ 2 h 8"/>
                  <a:gd name="T14" fmla="*/ 0 w 8"/>
                  <a:gd name="T15" fmla="*/ 1 h 8"/>
                  <a:gd name="T16" fmla="*/ 0 w 8"/>
                  <a:gd name="T17" fmla="*/ 0 h 8"/>
                  <a:gd name="T18" fmla="*/ 1 w 8"/>
                  <a:gd name="T19" fmla="*/ 1 h 8"/>
                  <a:gd name="T20" fmla="*/ 2 w 8"/>
                  <a:gd name="T21" fmla="*/ 2 h 8"/>
                  <a:gd name="T22" fmla="*/ 3 w 8"/>
                  <a:gd name="T23" fmla="*/ 3 h 8"/>
                  <a:gd name="T24" fmla="*/ 4 w 8"/>
                  <a:gd name="T25" fmla="*/ 3 h 8"/>
                  <a:gd name="T26" fmla="*/ 5 w 8"/>
                  <a:gd name="T27" fmla="*/ 4 h 8"/>
                  <a:gd name="T28" fmla="*/ 6 w 8"/>
                  <a:gd name="T29" fmla="*/ 5 h 8"/>
                  <a:gd name="T30" fmla="*/ 7 w 8"/>
                  <a:gd name="T31" fmla="*/ 7 h 8"/>
                  <a:gd name="T32" fmla="*/ 8 w 8"/>
                  <a:gd name="T33" fmla="*/ 8 h 8"/>
                  <a:gd name="T34" fmla="*/ 7 w 8"/>
                  <a:gd name="T35" fmla="*/ 8 h 8"/>
                  <a:gd name="T36" fmla="*/ 7 w 8"/>
                  <a:gd name="T37" fmla="*/ 8 h 8"/>
                  <a:gd name="T38" fmla="*/ 6 w 8"/>
                  <a:gd name="T39" fmla="*/ 8 h 8"/>
                  <a:gd name="T40" fmla="*/ 5 w 8"/>
                  <a:gd name="T41" fmla="*/ 8 h 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8" h="8">
                    <a:moveTo>
                      <a:pt x="5" y="8"/>
                    </a:moveTo>
                    <a:lnTo>
                      <a:pt x="4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8" y="8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6" name="Freeform 282"/>
              <p:cNvSpPr>
                <a:spLocks/>
              </p:cNvSpPr>
              <p:nvPr/>
            </p:nvSpPr>
            <p:spPr bwMode="auto">
              <a:xfrm>
                <a:off x="2522" y="1378"/>
                <a:ext cx="4" cy="13"/>
              </a:xfrm>
              <a:custGeom>
                <a:avLst/>
                <a:gdLst>
                  <a:gd name="T0" fmla="*/ 1 w 4"/>
                  <a:gd name="T1" fmla="*/ 13 h 13"/>
                  <a:gd name="T2" fmla="*/ 1 w 4"/>
                  <a:gd name="T3" fmla="*/ 13 h 13"/>
                  <a:gd name="T4" fmla="*/ 1 w 4"/>
                  <a:gd name="T5" fmla="*/ 10 h 13"/>
                  <a:gd name="T6" fmla="*/ 0 w 4"/>
                  <a:gd name="T7" fmla="*/ 7 h 13"/>
                  <a:gd name="T8" fmla="*/ 0 w 4"/>
                  <a:gd name="T9" fmla="*/ 4 h 13"/>
                  <a:gd name="T10" fmla="*/ 1 w 4"/>
                  <a:gd name="T11" fmla="*/ 1 h 13"/>
                  <a:gd name="T12" fmla="*/ 1 w 4"/>
                  <a:gd name="T13" fmla="*/ 0 h 13"/>
                  <a:gd name="T14" fmla="*/ 1 w 4"/>
                  <a:gd name="T15" fmla="*/ 0 h 13"/>
                  <a:gd name="T16" fmla="*/ 2 w 4"/>
                  <a:gd name="T17" fmla="*/ 0 h 13"/>
                  <a:gd name="T18" fmla="*/ 2 w 4"/>
                  <a:gd name="T19" fmla="*/ 1 h 13"/>
                  <a:gd name="T20" fmla="*/ 3 w 4"/>
                  <a:gd name="T21" fmla="*/ 2 h 13"/>
                  <a:gd name="T22" fmla="*/ 3 w 4"/>
                  <a:gd name="T23" fmla="*/ 3 h 13"/>
                  <a:gd name="T24" fmla="*/ 4 w 4"/>
                  <a:gd name="T25" fmla="*/ 4 h 13"/>
                  <a:gd name="T26" fmla="*/ 3 w 4"/>
                  <a:gd name="T27" fmla="*/ 6 h 13"/>
                  <a:gd name="T28" fmla="*/ 3 w 4"/>
                  <a:gd name="T29" fmla="*/ 6 h 13"/>
                  <a:gd name="T30" fmla="*/ 3 w 4"/>
                  <a:gd name="T31" fmla="*/ 7 h 13"/>
                  <a:gd name="T32" fmla="*/ 3 w 4"/>
                  <a:gd name="T33" fmla="*/ 8 h 13"/>
                  <a:gd name="T34" fmla="*/ 3 w 4"/>
                  <a:gd name="T35" fmla="*/ 8 h 13"/>
                  <a:gd name="T36" fmla="*/ 4 w 4"/>
                  <a:gd name="T37" fmla="*/ 10 h 13"/>
                  <a:gd name="T38" fmla="*/ 4 w 4"/>
                  <a:gd name="T39" fmla="*/ 11 h 13"/>
                  <a:gd name="T40" fmla="*/ 3 w 4"/>
                  <a:gd name="T41" fmla="*/ 12 h 13"/>
                  <a:gd name="T42" fmla="*/ 1 w 4"/>
                  <a:gd name="T43" fmla="*/ 13 h 1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" h="13">
                    <a:moveTo>
                      <a:pt x="1" y="13"/>
                    </a:moveTo>
                    <a:lnTo>
                      <a:pt x="1" y="13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3" y="12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7" name="Freeform 283"/>
              <p:cNvSpPr>
                <a:spLocks/>
              </p:cNvSpPr>
              <p:nvPr/>
            </p:nvSpPr>
            <p:spPr bwMode="auto">
              <a:xfrm>
                <a:off x="2516" y="1433"/>
                <a:ext cx="6" cy="2"/>
              </a:xfrm>
              <a:custGeom>
                <a:avLst/>
                <a:gdLst>
                  <a:gd name="T0" fmla="*/ 0 w 6"/>
                  <a:gd name="T1" fmla="*/ 2 h 2"/>
                  <a:gd name="T2" fmla="*/ 1 w 6"/>
                  <a:gd name="T3" fmla="*/ 1 h 2"/>
                  <a:gd name="T4" fmla="*/ 2 w 6"/>
                  <a:gd name="T5" fmla="*/ 1 h 2"/>
                  <a:gd name="T6" fmla="*/ 3 w 6"/>
                  <a:gd name="T7" fmla="*/ 1 h 2"/>
                  <a:gd name="T8" fmla="*/ 3 w 6"/>
                  <a:gd name="T9" fmla="*/ 0 h 2"/>
                  <a:gd name="T10" fmla="*/ 4 w 6"/>
                  <a:gd name="T11" fmla="*/ 0 h 2"/>
                  <a:gd name="T12" fmla="*/ 5 w 6"/>
                  <a:gd name="T13" fmla="*/ 0 h 2"/>
                  <a:gd name="T14" fmla="*/ 6 w 6"/>
                  <a:gd name="T15" fmla="*/ 0 h 2"/>
                  <a:gd name="T16" fmla="*/ 6 w 6"/>
                  <a:gd name="T17" fmla="*/ 0 h 2"/>
                  <a:gd name="T18" fmla="*/ 6 w 6"/>
                  <a:gd name="T19" fmla="*/ 0 h 2"/>
                  <a:gd name="T20" fmla="*/ 5 w 6"/>
                  <a:gd name="T21" fmla="*/ 1 h 2"/>
                  <a:gd name="T22" fmla="*/ 4 w 6"/>
                  <a:gd name="T23" fmla="*/ 1 h 2"/>
                  <a:gd name="T24" fmla="*/ 4 w 6"/>
                  <a:gd name="T25" fmla="*/ 1 h 2"/>
                  <a:gd name="T26" fmla="*/ 3 w 6"/>
                  <a:gd name="T27" fmla="*/ 2 h 2"/>
                  <a:gd name="T28" fmla="*/ 2 w 6"/>
                  <a:gd name="T29" fmla="*/ 2 h 2"/>
                  <a:gd name="T30" fmla="*/ 1 w 6"/>
                  <a:gd name="T31" fmla="*/ 2 h 2"/>
                  <a:gd name="T32" fmla="*/ 0 w 6"/>
                  <a:gd name="T33" fmla="*/ 2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8" name="Freeform 284"/>
              <p:cNvSpPr>
                <a:spLocks/>
              </p:cNvSpPr>
              <p:nvPr/>
            </p:nvSpPr>
            <p:spPr bwMode="auto">
              <a:xfrm>
                <a:off x="2520" y="1403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0 w 3"/>
                  <a:gd name="T3" fmla="*/ 2 h 2"/>
                  <a:gd name="T4" fmla="*/ 0 w 3"/>
                  <a:gd name="T5" fmla="*/ 1 h 2"/>
                  <a:gd name="T6" fmla="*/ 1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2 w 3"/>
                  <a:gd name="T13" fmla="*/ 0 h 2"/>
                  <a:gd name="T14" fmla="*/ 2 w 3"/>
                  <a:gd name="T15" fmla="*/ 0 h 2"/>
                  <a:gd name="T16" fmla="*/ 2 w 3"/>
                  <a:gd name="T17" fmla="*/ 0 h 2"/>
                  <a:gd name="T18" fmla="*/ 3 w 3"/>
                  <a:gd name="T19" fmla="*/ 1 h 2"/>
                  <a:gd name="T20" fmla="*/ 3 w 3"/>
                  <a:gd name="T21" fmla="*/ 1 h 2"/>
                  <a:gd name="T22" fmla="*/ 2 w 3"/>
                  <a:gd name="T23" fmla="*/ 2 h 2"/>
                  <a:gd name="T24" fmla="*/ 2 w 3"/>
                  <a:gd name="T25" fmla="*/ 2 h 2"/>
                  <a:gd name="T26" fmla="*/ 1 w 3"/>
                  <a:gd name="T27" fmla="*/ 2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49" name="Freeform 285"/>
              <p:cNvSpPr>
                <a:spLocks/>
              </p:cNvSpPr>
              <p:nvPr/>
            </p:nvSpPr>
            <p:spPr bwMode="auto">
              <a:xfrm>
                <a:off x="2516" y="1365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1 w 6"/>
                  <a:gd name="T3" fmla="*/ 1 h 7"/>
                  <a:gd name="T4" fmla="*/ 2 w 6"/>
                  <a:gd name="T5" fmla="*/ 2 h 7"/>
                  <a:gd name="T6" fmla="*/ 2 w 6"/>
                  <a:gd name="T7" fmla="*/ 2 h 7"/>
                  <a:gd name="T8" fmla="*/ 4 w 6"/>
                  <a:gd name="T9" fmla="*/ 3 h 7"/>
                  <a:gd name="T10" fmla="*/ 4 w 6"/>
                  <a:gd name="T11" fmla="*/ 4 h 7"/>
                  <a:gd name="T12" fmla="*/ 5 w 6"/>
                  <a:gd name="T13" fmla="*/ 5 h 7"/>
                  <a:gd name="T14" fmla="*/ 6 w 6"/>
                  <a:gd name="T15" fmla="*/ 6 h 7"/>
                  <a:gd name="T16" fmla="*/ 6 w 6"/>
                  <a:gd name="T17" fmla="*/ 7 h 7"/>
                  <a:gd name="T18" fmla="*/ 5 w 6"/>
                  <a:gd name="T19" fmla="*/ 7 h 7"/>
                  <a:gd name="T20" fmla="*/ 4 w 6"/>
                  <a:gd name="T21" fmla="*/ 6 h 7"/>
                  <a:gd name="T22" fmla="*/ 3 w 6"/>
                  <a:gd name="T23" fmla="*/ 6 h 7"/>
                  <a:gd name="T24" fmla="*/ 3 w 6"/>
                  <a:gd name="T25" fmla="*/ 5 h 7"/>
                  <a:gd name="T26" fmla="*/ 2 w 6"/>
                  <a:gd name="T27" fmla="*/ 4 h 7"/>
                  <a:gd name="T28" fmla="*/ 1 w 6"/>
                  <a:gd name="T29" fmla="*/ 2 h 7"/>
                  <a:gd name="T30" fmla="*/ 0 w 6"/>
                  <a:gd name="T31" fmla="*/ 1 h 7"/>
                  <a:gd name="T32" fmla="*/ 0 w 6"/>
                  <a:gd name="T33" fmla="*/ 0 h 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5" y="5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0" name="Freeform 286"/>
              <p:cNvSpPr>
                <a:spLocks/>
              </p:cNvSpPr>
              <p:nvPr/>
            </p:nvSpPr>
            <p:spPr bwMode="auto">
              <a:xfrm>
                <a:off x="2515" y="1414"/>
                <a:ext cx="4" cy="2"/>
              </a:xfrm>
              <a:custGeom>
                <a:avLst/>
                <a:gdLst>
                  <a:gd name="T0" fmla="*/ 2 w 4"/>
                  <a:gd name="T1" fmla="*/ 2 h 2"/>
                  <a:gd name="T2" fmla="*/ 1 w 4"/>
                  <a:gd name="T3" fmla="*/ 2 h 2"/>
                  <a:gd name="T4" fmla="*/ 1 w 4"/>
                  <a:gd name="T5" fmla="*/ 2 h 2"/>
                  <a:gd name="T6" fmla="*/ 0 w 4"/>
                  <a:gd name="T7" fmla="*/ 1 h 2"/>
                  <a:gd name="T8" fmla="*/ 0 w 4"/>
                  <a:gd name="T9" fmla="*/ 1 h 2"/>
                  <a:gd name="T10" fmla="*/ 1 w 4"/>
                  <a:gd name="T11" fmla="*/ 1 h 2"/>
                  <a:gd name="T12" fmla="*/ 2 w 4"/>
                  <a:gd name="T13" fmla="*/ 0 h 2"/>
                  <a:gd name="T14" fmla="*/ 3 w 4"/>
                  <a:gd name="T15" fmla="*/ 1 h 2"/>
                  <a:gd name="T16" fmla="*/ 4 w 4"/>
                  <a:gd name="T17" fmla="*/ 1 h 2"/>
                  <a:gd name="T18" fmla="*/ 4 w 4"/>
                  <a:gd name="T19" fmla="*/ 2 h 2"/>
                  <a:gd name="T20" fmla="*/ 3 w 4"/>
                  <a:gd name="T21" fmla="*/ 2 h 2"/>
                  <a:gd name="T22" fmla="*/ 3 w 4"/>
                  <a:gd name="T23" fmla="*/ 2 h 2"/>
                  <a:gd name="T24" fmla="*/ 2 w 4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1" name="Freeform 287"/>
              <p:cNvSpPr>
                <a:spLocks/>
              </p:cNvSpPr>
              <p:nvPr/>
            </p:nvSpPr>
            <p:spPr bwMode="auto">
              <a:xfrm>
                <a:off x="2518" y="1396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1 h 2"/>
                  <a:gd name="T8" fmla="*/ 0 w 2"/>
                  <a:gd name="T9" fmla="*/ 1 h 2"/>
                  <a:gd name="T10" fmla="*/ 0 w 2"/>
                  <a:gd name="T11" fmla="*/ 1 h 2"/>
                  <a:gd name="T12" fmla="*/ 0 w 2"/>
                  <a:gd name="T13" fmla="*/ 0 h 2"/>
                  <a:gd name="T14" fmla="*/ 1 w 2"/>
                  <a:gd name="T15" fmla="*/ 0 h 2"/>
                  <a:gd name="T16" fmla="*/ 1 w 2"/>
                  <a:gd name="T17" fmla="*/ 0 h 2"/>
                  <a:gd name="T18" fmla="*/ 2 w 2"/>
                  <a:gd name="T19" fmla="*/ 0 h 2"/>
                  <a:gd name="T20" fmla="*/ 2 w 2"/>
                  <a:gd name="T21" fmla="*/ 1 h 2"/>
                  <a:gd name="T22" fmla="*/ 2 w 2"/>
                  <a:gd name="T23" fmla="*/ 1 h 2"/>
                  <a:gd name="T24" fmla="*/ 1 w 2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2" name="Freeform 288"/>
              <p:cNvSpPr>
                <a:spLocks/>
              </p:cNvSpPr>
              <p:nvPr/>
            </p:nvSpPr>
            <p:spPr bwMode="auto">
              <a:xfrm>
                <a:off x="2517" y="1386"/>
                <a:ext cx="3" cy="5"/>
              </a:xfrm>
              <a:custGeom>
                <a:avLst/>
                <a:gdLst>
                  <a:gd name="T0" fmla="*/ 2 w 3"/>
                  <a:gd name="T1" fmla="*/ 5 h 5"/>
                  <a:gd name="T2" fmla="*/ 1 w 3"/>
                  <a:gd name="T3" fmla="*/ 5 h 5"/>
                  <a:gd name="T4" fmla="*/ 1 w 3"/>
                  <a:gd name="T5" fmla="*/ 4 h 5"/>
                  <a:gd name="T6" fmla="*/ 0 w 3"/>
                  <a:gd name="T7" fmla="*/ 3 h 5"/>
                  <a:gd name="T8" fmla="*/ 0 w 3"/>
                  <a:gd name="T9" fmla="*/ 3 h 5"/>
                  <a:gd name="T10" fmla="*/ 0 w 3"/>
                  <a:gd name="T11" fmla="*/ 2 h 5"/>
                  <a:gd name="T12" fmla="*/ 0 w 3"/>
                  <a:gd name="T13" fmla="*/ 1 h 5"/>
                  <a:gd name="T14" fmla="*/ 0 w 3"/>
                  <a:gd name="T15" fmla="*/ 0 h 5"/>
                  <a:gd name="T16" fmla="*/ 1 w 3"/>
                  <a:gd name="T17" fmla="*/ 0 h 5"/>
                  <a:gd name="T18" fmla="*/ 2 w 3"/>
                  <a:gd name="T19" fmla="*/ 0 h 5"/>
                  <a:gd name="T20" fmla="*/ 3 w 3"/>
                  <a:gd name="T21" fmla="*/ 2 h 5"/>
                  <a:gd name="T22" fmla="*/ 2 w 3"/>
                  <a:gd name="T23" fmla="*/ 3 h 5"/>
                  <a:gd name="T24" fmla="*/ 2 w 3"/>
                  <a:gd name="T25" fmla="*/ 5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5">
                    <a:moveTo>
                      <a:pt x="2" y="5"/>
                    </a:moveTo>
                    <a:lnTo>
                      <a:pt x="1" y="5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3" name="Freeform 289"/>
              <p:cNvSpPr>
                <a:spLocks/>
              </p:cNvSpPr>
              <p:nvPr/>
            </p:nvSpPr>
            <p:spPr bwMode="auto">
              <a:xfrm>
                <a:off x="2512" y="1432"/>
                <a:ext cx="4" cy="2"/>
              </a:xfrm>
              <a:custGeom>
                <a:avLst/>
                <a:gdLst>
                  <a:gd name="T0" fmla="*/ 0 w 4"/>
                  <a:gd name="T1" fmla="*/ 2 h 2"/>
                  <a:gd name="T2" fmla="*/ 1 w 4"/>
                  <a:gd name="T3" fmla="*/ 1 h 2"/>
                  <a:gd name="T4" fmla="*/ 2 w 4"/>
                  <a:gd name="T5" fmla="*/ 1 h 2"/>
                  <a:gd name="T6" fmla="*/ 3 w 4"/>
                  <a:gd name="T7" fmla="*/ 1 h 2"/>
                  <a:gd name="T8" fmla="*/ 4 w 4"/>
                  <a:gd name="T9" fmla="*/ 0 h 2"/>
                  <a:gd name="T10" fmla="*/ 4 w 4"/>
                  <a:gd name="T11" fmla="*/ 1 h 2"/>
                  <a:gd name="T12" fmla="*/ 3 w 4"/>
                  <a:gd name="T13" fmla="*/ 2 h 2"/>
                  <a:gd name="T14" fmla="*/ 1 w 4"/>
                  <a:gd name="T15" fmla="*/ 2 h 2"/>
                  <a:gd name="T16" fmla="*/ 0 w 4"/>
                  <a:gd name="T17" fmla="*/ 2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4" name="Freeform 290"/>
              <p:cNvSpPr>
                <a:spLocks/>
              </p:cNvSpPr>
              <p:nvPr/>
            </p:nvSpPr>
            <p:spPr bwMode="auto">
              <a:xfrm>
                <a:off x="2515" y="1401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3 h 4"/>
                  <a:gd name="T4" fmla="*/ 0 w 2"/>
                  <a:gd name="T5" fmla="*/ 2 h 4"/>
                  <a:gd name="T6" fmla="*/ 0 w 2"/>
                  <a:gd name="T7" fmla="*/ 2 h 4"/>
                  <a:gd name="T8" fmla="*/ 0 w 2"/>
                  <a:gd name="T9" fmla="*/ 1 h 4"/>
                  <a:gd name="T10" fmla="*/ 0 w 2"/>
                  <a:gd name="T11" fmla="*/ 1 h 4"/>
                  <a:gd name="T12" fmla="*/ 0 w 2"/>
                  <a:gd name="T13" fmla="*/ 1 h 4"/>
                  <a:gd name="T14" fmla="*/ 0 w 2"/>
                  <a:gd name="T15" fmla="*/ 0 h 4"/>
                  <a:gd name="T16" fmla="*/ 1 w 2"/>
                  <a:gd name="T17" fmla="*/ 0 h 4"/>
                  <a:gd name="T18" fmla="*/ 1 w 2"/>
                  <a:gd name="T19" fmla="*/ 0 h 4"/>
                  <a:gd name="T20" fmla="*/ 2 w 2"/>
                  <a:gd name="T21" fmla="*/ 1 h 4"/>
                  <a:gd name="T22" fmla="*/ 2 w 2"/>
                  <a:gd name="T23" fmla="*/ 1 h 4"/>
                  <a:gd name="T24" fmla="*/ 2 w 2"/>
                  <a:gd name="T25" fmla="*/ 2 h 4"/>
                  <a:gd name="T26" fmla="*/ 2 w 2"/>
                  <a:gd name="T27" fmla="*/ 3 h 4"/>
                  <a:gd name="T28" fmla="*/ 1 w 2"/>
                  <a:gd name="T29" fmla="*/ 3 h 4"/>
                  <a:gd name="T30" fmla="*/ 1 w 2"/>
                  <a:gd name="T31" fmla="*/ 4 h 4"/>
                  <a:gd name="T32" fmla="*/ 0 w 2"/>
                  <a:gd name="T33" fmla="*/ 4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5" name="Freeform 291"/>
              <p:cNvSpPr>
                <a:spLocks/>
              </p:cNvSpPr>
              <p:nvPr/>
            </p:nvSpPr>
            <p:spPr bwMode="auto">
              <a:xfrm>
                <a:off x="2516" y="135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2 h 2"/>
                  <a:gd name="T4" fmla="*/ 1 w 2"/>
                  <a:gd name="T5" fmla="*/ 1 h 2"/>
                  <a:gd name="T6" fmla="*/ 1 w 2"/>
                  <a:gd name="T7" fmla="*/ 1 h 2"/>
                  <a:gd name="T8" fmla="*/ 1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1 h 2"/>
                  <a:gd name="T16" fmla="*/ 2 w 2"/>
                  <a:gd name="T17" fmla="*/ 2 h 2"/>
                  <a:gd name="T18" fmla="*/ 2 w 2"/>
                  <a:gd name="T19" fmla="*/ 2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6" name="Freeform 292"/>
              <p:cNvSpPr>
                <a:spLocks/>
              </p:cNvSpPr>
              <p:nvPr/>
            </p:nvSpPr>
            <p:spPr bwMode="auto">
              <a:xfrm>
                <a:off x="2510" y="1393"/>
                <a:ext cx="6" cy="11"/>
              </a:xfrm>
              <a:custGeom>
                <a:avLst/>
                <a:gdLst>
                  <a:gd name="T0" fmla="*/ 4 w 6"/>
                  <a:gd name="T1" fmla="*/ 8 h 11"/>
                  <a:gd name="T2" fmla="*/ 4 w 6"/>
                  <a:gd name="T3" fmla="*/ 7 h 11"/>
                  <a:gd name="T4" fmla="*/ 3 w 6"/>
                  <a:gd name="T5" fmla="*/ 7 h 11"/>
                  <a:gd name="T6" fmla="*/ 2 w 6"/>
                  <a:gd name="T7" fmla="*/ 8 h 11"/>
                  <a:gd name="T8" fmla="*/ 2 w 6"/>
                  <a:gd name="T9" fmla="*/ 8 h 11"/>
                  <a:gd name="T10" fmla="*/ 2 w 6"/>
                  <a:gd name="T11" fmla="*/ 9 h 11"/>
                  <a:gd name="T12" fmla="*/ 2 w 6"/>
                  <a:gd name="T13" fmla="*/ 10 h 11"/>
                  <a:gd name="T14" fmla="*/ 2 w 6"/>
                  <a:gd name="T15" fmla="*/ 11 h 11"/>
                  <a:gd name="T16" fmla="*/ 1 w 6"/>
                  <a:gd name="T17" fmla="*/ 11 h 11"/>
                  <a:gd name="T18" fmla="*/ 1 w 6"/>
                  <a:gd name="T19" fmla="*/ 11 h 11"/>
                  <a:gd name="T20" fmla="*/ 0 w 6"/>
                  <a:gd name="T21" fmla="*/ 11 h 11"/>
                  <a:gd name="T22" fmla="*/ 0 w 6"/>
                  <a:gd name="T23" fmla="*/ 11 h 11"/>
                  <a:gd name="T24" fmla="*/ 0 w 6"/>
                  <a:gd name="T25" fmla="*/ 11 h 11"/>
                  <a:gd name="T26" fmla="*/ 0 w 6"/>
                  <a:gd name="T27" fmla="*/ 9 h 11"/>
                  <a:gd name="T28" fmla="*/ 0 w 6"/>
                  <a:gd name="T29" fmla="*/ 7 h 11"/>
                  <a:gd name="T30" fmla="*/ 1 w 6"/>
                  <a:gd name="T31" fmla="*/ 6 h 11"/>
                  <a:gd name="T32" fmla="*/ 2 w 6"/>
                  <a:gd name="T33" fmla="*/ 5 h 11"/>
                  <a:gd name="T34" fmla="*/ 3 w 6"/>
                  <a:gd name="T35" fmla="*/ 4 h 11"/>
                  <a:gd name="T36" fmla="*/ 4 w 6"/>
                  <a:gd name="T37" fmla="*/ 2 h 11"/>
                  <a:gd name="T38" fmla="*/ 4 w 6"/>
                  <a:gd name="T39" fmla="*/ 1 h 11"/>
                  <a:gd name="T40" fmla="*/ 5 w 6"/>
                  <a:gd name="T41" fmla="*/ 0 h 11"/>
                  <a:gd name="T42" fmla="*/ 6 w 6"/>
                  <a:gd name="T43" fmla="*/ 2 h 11"/>
                  <a:gd name="T44" fmla="*/ 6 w 6"/>
                  <a:gd name="T45" fmla="*/ 4 h 11"/>
                  <a:gd name="T46" fmla="*/ 5 w 6"/>
                  <a:gd name="T47" fmla="*/ 6 h 11"/>
                  <a:gd name="T48" fmla="*/ 4 w 6"/>
                  <a:gd name="T49" fmla="*/ 8 h 1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" h="11">
                    <a:moveTo>
                      <a:pt x="4" y="8"/>
                    </a:moveTo>
                    <a:lnTo>
                      <a:pt x="4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7" name="Freeform 293"/>
              <p:cNvSpPr>
                <a:spLocks/>
              </p:cNvSpPr>
              <p:nvPr/>
            </p:nvSpPr>
            <p:spPr bwMode="auto">
              <a:xfrm>
                <a:off x="2456" y="1409"/>
                <a:ext cx="58" cy="10"/>
              </a:xfrm>
              <a:custGeom>
                <a:avLst/>
                <a:gdLst>
                  <a:gd name="T0" fmla="*/ 30 w 58"/>
                  <a:gd name="T1" fmla="*/ 8 h 10"/>
                  <a:gd name="T2" fmla="*/ 28 w 58"/>
                  <a:gd name="T3" fmla="*/ 8 h 10"/>
                  <a:gd name="T4" fmla="*/ 26 w 58"/>
                  <a:gd name="T5" fmla="*/ 7 h 10"/>
                  <a:gd name="T6" fmla="*/ 24 w 58"/>
                  <a:gd name="T7" fmla="*/ 6 h 10"/>
                  <a:gd name="T8" fmla="*/ 22 w 58"/>
                  <a:gd name="T9" fmla="*/ 6 h 10"/>
                  <a:gd name="T10" fmla="*/ 20 w 58"/>
                  <a:gd name="T11" fmla="*/ 5 h 10"/>
                  <a:gd name="T12" fmla="*/ 19 w 58"/>
                  <a:gd name="T13" fmla="*/ 4 h 10"/>
                  <a:gd name="T14" fmla="*/ 17 w 58"/>
                  <a:gd name="T15" fmla="*/ 3 h 10"/>
                  <a:gd name="T16" fmla="*/ 15 w 58"/>
                  <a:gd name="T17" fmla="*/ 3 h 10"/>
                  <a:gd name="T18" fmla="*/ 0 w 58"/>
                  <a:gd name="T19" fmla="*/ 0 h 10"/>
                  <a:gd name="T20" fmla="*/ 3 w 58"/>
                  <a:gd name="T21" fmla="*/ 0 h 10"/>
                  <a:gd name="T22" fmla="*/ 6 w 58"/>
                  <a:gd name="T23" fmla="*/ 0 h 10"/>
                  <a:gd name="T24" fmla="*/ 9 w 58"/>
                  <a:gd name="T25" fmla="*/ 0 h 10"/>
                  <a:gd name="T26" fmla="*/ 12 w 58"/>
                  <a:gd name="T27" fmla="*/ 0 h 10"/>
                  <a:gd name="T28" fmla="*/ 15 w 58"/>
                  <a:gd name="T29" fmla="*/ 0 h 10"/>
                  <a:gd name="T30" fmla="*/ 18 w 58"/>
                  <a:gd name="T31" fmla="*/ 1 h 10"/>
                  <a:gd name="T32" fmla="*/ 21 w 58"/>
                  <a:gd name="T33" fmla="*/ 2 h 10"/>
                  <a:gd name="T34" fmla="*/ 24 w 58"/>
                  <a:gd name="T35" fmla="*/ 2 h 10"/>
                  <a:gd name="T36" fmla="*/ 26 w 58"/>
                  <a:gd name="T37" fmla="*/ 2 h 10"/>
                  <a:gd name="T38" fmla="*/ 28 w 58"/>
                  <a:gd name="T39" fmla="*/ 2 h 10"/>
                  <a:gd name="T40" fmla="*/ 30 w 58"/>
                  <a:gd name="T41" fmla="*/ 3 h 10"/>
                  <a:gd name="T42" fmla="*/ 32 w 58"/>
                  <a:gd name="T43" fmla="*/ 3 h 10"/>
                  <a:gd name="T44" fmla="*/ 35 w 58"/>
                  <a:gd name="T45" fmla="*/ 3 h 10"/>
                  <a:gd name="T46" fmla="*/ 37 w 58"/>
                  <a:gd name="T47" fmla="*/ 3 h 10"/>
                  <a:gd name="T48" fmla="*/ 39 w 58"/>
                  <a:gd name="T49" fmla="*/ 4 h 10"/>
                  <a:gd name="T50" fmla="*/ 41 w 58"/>
                  <a:gd name="T51" fmla="*/ 4 h 10"/>
                  <a:gd name="T52" fmla="*/ 40 w 58"/>
                  <a:gd name="T53" fmla="*/ 4 h 10"/>
                  <a:gd name="T54" fmla="*/ 39 w 58"/>
                  <a:gd name="T55" fmla="*/ 4 h 10"/>
                  <a:gd name="T56" fmla="*/ 38 w 58"/>
                  <a:gd name="T57" fmla="*/ 4 h 10"/>
                  <a:gd name="T58" fmla="*/ 37 w 58"/>
                  <a:gd name="T59" fmla="*/ 4 h 10"/>
                  <a:gd name="T60" fmla="*/ 36 w 58"/>
                  <a:gd name="T61" fmla="*/ 4 h 10"/>
                  <a:gd name="T62" fmla="*/ 35 w 58"/>
                  <a:gd name="T63" fmla="*/ 4 h 10"/>
                  <a:gd name="T64" fmla="*/ 34 w 58"/>
                  <a:gd name="T65" fmla="*/ 5 h 10"/>
                  <a:gd name="T66" fmla="*/ 33 w 58"/>
                  <a:gd name="T67" fmla="*/ 5 h 10"/>
                  <a:gd name="T68" fmla="*/ 36 w 58"/>
                  <a:gd name="T69" fmla="*/ 6 h 10"/>
                  <a:gd name="T70" fmla="*/ 39 w 58"/>
                  <a:gd name="T71" fmla="*/ 7 h 10"/>
                  <a:gd name="T72" fmla="*/ 42 w 58"/>
                  <a:gd name="T73" fmla="*/ 7 h 10"/>
                  <a:gd name="T74" fmla="*/ 45 w 58"/>
                  <a:gd name="T75" fmla="*/ 8 h 10"/>
                  <a:gd name="T76" fmla="*/ 48 w 58"/>
                  <a:gd name="T77" fmla="*/ 8 h 10"/>
                  <a:gd name="T78" fmla="*/ 52 w 58"/>
                  <a:gd name="T79" fmla="*/ 9 h 10"/>
                  <a:gd name="T80" fmla="*/ 55 w 58"/>
                  <a:gd name="T81" fmla="*/ 9 h 10"/>
                  <a:gd name="T82" fmla="*/ 58 w 58"/>
                  <a:gd name="T83" fmla="*/ 10 h 10"/>
                  <a:gd name="T84" fmla="*/ 54 w 58"/>
                  <a:gd name="T85" fmla="*/ 10 h 10"/>
                  <a:gd name="T86" fmla="*/ 51 w 58"/>
                  <a:gd name="T87" fmla="*/ 9 h 10"/>
                  <a:gd name="T88" fmla="*/ 47 w 58"/>
                  <a:gd name="T89" fmla="*/ 9 h 10"/>
                  <a:gd name="T90" fmla="*/ 44 w 58"/>
                  <a:gd name="T91" fmla="*/ 9 h 10"/>
                  <a:gd name="T92" fmla="*/ 40 w 58"/>
                  <a:gd name="T93" fmla="*/ 9 h 10"/>
                  <a:gd name="T94" fmla="*/ 37 w 58"/>
                  <a:gd name="T95" fmla="*/ 8 h 10"/>
                  <a:gd name="T96" fmla="*/ 33 w 58"/>
                  <a:gd name="T97" fmla="*/ 8 h 10"/>
                  <a:gd name="T98" fmla="*/ 30 w 58"/>
                  <a:gd name="T99" fmla="*/ 8 h 1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58" h="10">
                    <a:moveTo>
                      <a:pt x="30" y="8"/>
                    </a:moveTo>
                    <a:lnTo>
                      <a:pt x="28" y="8"/>
                    </a:lnTo>
                    <a:lnTo>
                      <a:pt x="26" y="7"/>
                    </a:lnTo>
                    <a:lnTo>
                      <a:pt x="24" y="6"/>
                    </a:lnTo>
                    <a:lnTo>
                      <a:pt x="22" y="6"/>
                    </a:lnTo>
                    <a:lnTo>
                      <a:pt x="20" y="5"/>
                    </a:lnTo>
                    <a:lnTo>
                      <a:pt x="19" y="4"/>
                    </a:lnTo>
                    <a:lnTo>
                      <a:pt x="17" y="3"/>
                    </a:lnTo>
                    <a:lnTo>
                      <a:pt x="15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8" y="1"/>
                    </a:lnTo>
                    <a:lnTo>
                      <a:pt x="21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30" y="3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37" y="3"/>
                    </a:lnTo>
                    <a:lnTo>
                      <a:pt x="39" y="4"/>
                    </a:lnTo>
                    <a:lnTo>
                      <a:pt x="41" y="4"/>
                    </a:lnTo>
                    <a:lnTo>
                      <a:pt x="40" y="4"/>
                    </a:lnTo>
                    <a:lnTo>
                      <a:pt x="39" y="4"/>
                    </a:lnTo>
                    <a:lnTo>
                      <a:pt x="38" y="4"/>
                    </a:lnTo>
                    <a:lnTo>
                      <a:pt x="37" y="4"/>
                    </a:lnTo>
                    <a:lnTo>
                      <a:pt x="36" y="4"/>
                    </a:lnTo>
                    <a:lnTo>
                      <a:pt x="35" y="4"/>
                    </a:lnTo>
                    <a:lnTo>
                      <a:pt x="34" y="5"/>
                    </a:lnTo>
                    <a:lnTo>
                      <a:pt x="33" y="5"/>
                    </a:lnTo>
                    <a:lnTo>
                      <a:pt x="36" y="6"/>
                    </a:lnTo>
                    <a:lnTo>
                      <a:pt x="39" y="7"/>
                    </a:lnTo>
                    <a:lnTo>
                      <a:pt x="42" y="7"/>
                    </a:lnTo>
                    <a:lnTo>
                      <a:pt x="45" y="8"/>
                    </a:lnTo>
                    <a:lnTo>
                      <a:pt x="48" y="8"/>
                    </a:lnTo>
                    <a:lnTo>
                      <a:pt x="52" y="9"/>
                    </a:lnTo>
                    <a:lnTo>
                      <a:pt x="55" y="9"/>
                    </a:lnTo>
                    <a:lnTo>
                      <a:pt x="58" y="10"/>
                    </a:lnTo>
                    <a:lnTo>
                      <a:pt x="54" y="10"/>
                    </a:lnTo>
                    <a:lnTo>
                      <a:pt x="51" y="9"/>
                    </a:lnTo>
                    <a:lnTo>
                      <a:pt x="47" y="9"/>
                    </a:lnTo>
                    <a:lnTo>
                      <a:pt x="44" y="9"/>
                    </a:lnTo>
                    <a:lnTo>
                      <a:pt x="40" y="9"/>
                    </a:lnTo>
                    <a:lnTo>
                      <a:pt x="37" y="8"/>
                    </a:lnTo>
                    <a:lnTo>
                      <a:pt x="33" y="8"/>
                    </a:lnTo>
                    <a:lnTo>
                      <a:pt x="30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8" name="Freeform 294"/>
              <p:cNvSpPr>
                <a:spLocks/>
              </p:cNvSpPr>
              <p:nvPr/>
            </p:nvSpPr>
            <p:spPr bwMode="auto">
              <a:xfrm>
                <a:off x="2512" y="1368"/>
                <a:ext cx="4" cy="3"/>
              </a:xfrm>
              <a:custGeom>
                <a:avLst/>
                <a:gdLst>
                  <a:gd name="T0" fmla="*/ 1 w 4"/>
                  <a:gd name="T1" fmla="*/ 2 h 3"/>
                  <a:gd name="T2" fmla="*/ 1 w 4"/>
                  <a:gd name="T3" fmla="*/ 2 h 3"/>
                  <a:gd name="T4" fmla="*/ 1 w 4"/>
                  <a:gd name="T5" fmla="*/ 1 h 3"/>
                  <a:gd name="T6" fmla="*/ 0 w 4"/>
                  <a:gd name="T7" fmla="*/ 0 h 3"/>
                  <a:gd name="T8" fmla="*/ 0 w 4"/>
                  <a:gd name="T9" fmla="*/ 0 h 3"/>
                  <a:gd name="T10" fmla="*/ 1 w 4"/>
                  <a:gd name="T11" fmla="*/ 0 h 3"/>
                  <a:gd name="T12" fmla="*/ 2 w 4"/>
                  <a:gd name="T13" fmla="*/ 1 h 3"/>
                  <a:gd name="T14" fmla="*/ 3 w 4"/>
                  <a:gd name="T15" fmla="*/ 2 h 3"/>
                  <a:gd name="T16" fmla="*/ 4 w 4"/>
                  <a:gd name="T17" fmla="*/ 3 h 3"/>
                  <a:gd name="T18" fmla="*/ 3 w 4"/>
                  <a:gd name="T19" fmla="*/ 3 h 3"/>
                  <a:gd name="T20" fmla="*/ 3 w 4"/>
                  <a:gd name="T21" fmla="*/ 3 h 3"/>
                  <a:gd name="T22" fmla="*/ 2 w 4"/>
                  <a:gd name="T23" fmla="*/ 3 h 3"/>
                  <a:gd name="T24" fmla="*/ 1 w 4"/>
                  <a:gd name="T25" fmla="*/ 2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3">
                    <a:moveTo>
                      <a:pt x="1" y="2"/>
                    </a:move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59" name="Freeform 295"/>
              <p:cNvSpPr>
                <a:spLocks/>
              </p:cNvSpPr>
              <p:nvPr/>
            </p:nvSpPr>
            <p:spPr bwMode="auto">
              <a:xfrm>
                <a:off x="2510" y="1432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1 h 1"/>
                  <a:gd name="T10" fmla="*/ 0 w 1"/>
                  <a:gd name="T11" fmla="*/ 1 h 1"/>
                  <a:gd name="T12" fmla="*/ 0 w 1"/>
                  <a:gd name="T13" fmla="*/ 0 h 1"/>
                  <a:gd name="T14" fmla="*/ 1 w 1"/>
                  <a:gd name="T15" fmla="*/ 0 h 1"/>
                  <a:gd name="T16" fmla="*/ 1 w 1"/>
                  <a:gd name="T17" fmla="*/ 0 h 1"/>
                  <a:gd name="T18" fmla="*/ 1 w 1"/>
                  <a:gd name="T19" fmla="*/ 1 h 1"/>
                  <a:gd name="T20" fmla="*/ 1 w 1"/>
                  <a:gd name="T21" fmla="*/ 1 h 1"/>
                  <a:gd name="T22" fmla="*/ 0 w 1"/>
                  <a:gd name="T23" fmla="*/ 1 h 1"/>
                  <a:gd name="T24" fmla="*/ 0 w 1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0" name="Freeform 296"/>
              <p:cNvSpPr>
                <a:spLocks/>
              </p:cNvSpPr>
              <p:nvPr/>
            </p:nvSpPr>
            <p:spPr bwMode="auto">
              <a:xfrm>
                <a:off x="2509" y="1370"/>
                <a:ext cx="4" cy="3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3 h 3"/>
                  <a:gd name="T4" fmla="*/ 2 w 4"/>
                  <a:gd name="T5" fmla="*/ 2 h 3"/>
                  <a:gd name="T6" fmla="*/ 1 w 4"/>
                  <a:gd name="T7" fmla="*/ 1 h 3"/>
                  <a:gd name="T8" fmla="*/ 0 w 4"/>
                  <a:gd name="T9" fmla="*/ 0 h 3"/>
                  <a:gd name="T10" fmla="*/ 0 w 4"/>
                  <a:gd name="T11" fmla="*/ 0 h 3"/>
                  <a:gd name="T12" fmla="*/ 1 w 4"/>
                  <a:gd name="T13" fmla="*/ 0 h 3"/>
                  <a:gd name="T14" fmla="*/ 2 w 4"/>
                  <a:gd name="T15" fmla="*/ 1 h 3"/>
                  <a:gd name="T16" fmla="*/ 3 w 4"/>
                  <a:gd name="T17" fmla="*/ 2 h 3"/>
                  <a:gd name="T18" fmla="*/ 4 w 4"/>
                  <a:gd name="T19" fmla="*/ 3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3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1" name="Freeform 297"/>
              <p:cNvSpPr>
                <a:spLocks/>
              </p:cNvSpPr>
              <p:nvPr/>
            </p:nvSpPr>
            <p:spPr bwMode="auto">
              <a:xfrm>
                <a:off x="2510" y="138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0 w 2"/>
                  <a:gd name="T7" fmla="*/ 0 h 1"/>
                  <a:gd name="T8" fmla="*/ 0 w 2"/>
                  <a:gd name="T9" fmla="*/ 0 h 1"/>
                  <a:gd name="T10" fmla="*/ 2 w 2"/>
                  <a:gd name="T11" fmla="*/ 1 h 1"/>
                  <a:gd name="T12" fmla="*/ 1 w 2"/>
                  <a:gd name="T13" fmla="*/ 1 h 1"/>
                  <a:gd name="T14" fmla="*/ 1 w 2"/>
                  <a:gd name="T15" fmla="*/ 1 h 1"/>
                  <a:gd name="T16" fmla="*/ 1 w 2"/>
                  <a:gd name="T17" fmla="*/ 1 h 1"/>
                  <a:gd name="T18" fmla="*/ 0 w 2"/>
                  <a:gd name="T19" fmla="*/ 1 h 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2" name="Freeform 298"/>
              <p:cNvSpPr>
                <a:spLocks/>
              </p:cNvSpPr>
              <p:nvPr/>
            </p:nvSpPr>
            <p:spPr bwMode="auto">
              <a:xfrm>
                <a:off x="2509" y="1390"/>
                <a:ext cx="2" cy="4"/>
              </a:xfrm>
              <a:custGeom>
                <a:avLst/>
                <a:gdLst>
                  <a:gd name="T0" fmla="*/ 1 w 2"/>
                  <a:gd name="T1" fmla="*/ 4 h 4"/>
                  <a:gd name="T2" fmla="*/ 0 w 2"/>
                  <a:gd name="T3" fmla="*/ 4 h 4"/>
                  <a:gd name="T4" fmla="*/ 0 w 2"/>
                  <a:gd name="T5" fmla="*/ 4 h 4"/>
                  <a:gd name="T6" fmla="*/ 0 w 2"/>
                  <a:gd name="T7" fmla="*/ 3 h 4"/>
                  <a:gd name="T8" fmla="*/ 0 w 2"/>
                  <a:gd name="T9" fmla="*/ 3 h 4"/>
                  <a:gd name="T10" fmla="*/ 0 w 2"/>
                  <a:gd name="T11" fmla="*/ 0 h 4"/>
                  <a:gd name="T12" fmla="*/ 0 w 2"/>
                  <a:gd name="T13" fmla="*/ 1 h 4"/>
                  <a:gd name="T14" fmla="*/ 1 w 2"/>
                  <a:gd name="T15" fmla="*/ 1 h 4"/>
                  <a:gd name="T16" fmla="*/ 2 w 2"/>
                  <a:gd name="T17" fmla="*/ 2 h 4"/>
                  <a:gd name="T18" fmla="*/ 2 w 2"/>
                  <a:gd name="T19" fmla="*/ 3 h 4"/>
                  <a:gd name="T20" fmla="*/ 2 w 2"/>
                  <a:gd name="T21" fmla="*/ 3 h 4"/>
                  <a:gd name="T22" fmla="*/ 2 w 2"/>
                  <a:gd name="T23" fmla="*/ 4 h 4"/>
                  <a:gd name="T24" fmla="*/ 1 w 2"/>
                  <a:gd name="T25" fmla="*/ 4 h 4"/>
                  <a:gd name="T26" fmla="*/ 1 w 2"/>
                  <a:gd name="T27" fmla="*/ 4 h 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lnTo>
                      <a:pt x="0" y="4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3" name="Freeform 299"/>
              <p:cNvSpPr>
                <a:spLocks/>
              </p:cNvSpPr>
              <p:nvPr/>
            </p:nvSpPr>
            <p:spPr bwMode="auto">
              <a:xfrm>
                <a:off x="2504" y="1393"/>
                <a:ext cx="4" cy="5"/>
              </a:xfrm>
              <a:custGeom>
                <a:avLst/>
                <a:gdLst>
                  <a:gd name="T0" fmla="*/ 3 w 4"/>
                  <a:gd name="T1" fmla="*/ 5 h 5"/>
                  <a:gd name="T2" fmla="*/ 2 w 4"/>
                  <a:gd name="T3" fmla="*/ 4 h 5"/>
                  <a:gd name="T4" fmla="*/ 2 w 4"/>
                  <a:gd name="T5" fmla="*/ 3 h 5"/>
                  <a:gd name="T6" fmla="*/ 1 w 4"/>
                  <a:gd name="T7" fmla="*/ 2 h 5"/>
                  <a:gd name="T8" fmla="*/ 1 w 4"/>
                  <a:gd name="T9" fmla="*/ 1 h 5"/>
                  <a:gd name="T10" fmla="*/ 0 w 4"/>
                  <a:gd name="T11" fmla="*/ 0 h 5"/>
                  <a:gd name="T12" fmla="*/ 1 w 4"/>
                  <a:gd name="T13" fmla="*/ 0 h 5"/>
                  <a:gd name="T14" fmla="*/ 2 w 4"/>
                  <a:gd name="T15" fmla="*/ 1 h 5"/>
                  <a:gd name="T16" fmla="*/ 3 w 4"/>
                  <a:gd name="T17" fmla="*/ 1 h 5"/>
                  <a:gd name="T18" fmla="*/ 4 w 4"/>
                  <a:gd name="T19" fmla="*/ 1 h 5"/>
                  <a:gd name="T20" fmla="*/ 4 w 4"/>
                  <a:gd name="T21" fmla="*/ 2 h 5"/>
                  <a:gd name="T22" fmla="*/ 4 w 4"/>
                  <a:gd name="T23" fmla="*/ 3 h 5"/>
                  <a:gd name="T24" fmla="*/ 4 w 4"/>
                  <a:gd name="T25" fmla="*/ 4 h 5"/>
                  <a:gd name="T26" fmla="*/ 3 w 4"/>
                  <a:gd name="T27" fmla="*/ 5 h 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2" y="4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4" name="Freeform 300"/>
              <p:cNvSpPr>
                <a:spLocks/>
              </p:cNvSpPr>
              <p:nvPr/>
            </p:nvSpPr>
            <p:spPr bwMode="auto">
              <a:xfrm>
                <a:off x="2507" y="1371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2 h 3"/>
                  <a:gd name="T4" fmla="*/ 0 w 2"/>
                  <a:gd name="T5" fmla="*/ 1 h 3"/>
                  <a:gd name="T6" fmla="*/ 0 w 2"/>
                  <a:gd name="T7" fmla="*/ 1 h 3"/>
                  <a:gd name="T8" fmla="*/ 0 w 2"/>
                  <a:gd name="T9" fmla="*/ 0 h 3"/>
                  <a:gd name="T10" fmla="*/ 2 w 2"/>
                  <a:gd name="T11" fmla="*/ 2 h 3"/>
                  <a:gd name="T12" fmla="*/ 1 w 2"/>
                  <a:gd name="T13" fmla="*/ 2 h 3"/>
                  <a:gd name="T14" fmla="*/ 1 w 2"/>
                  <a:gd name="T15" fmla="*/ 3 h 3"/>
                  <a:gd name="T16" fmla="*/ 1 w 2"/>
                  <a:gd name="T17" fmla="*/ 3 h 3"/>
                  <a:gd name="T18" fmla="*/ 0 w 2"/>
                  <a:gd name="T19" fmla="*/ 2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5" name="Freeform 301"/>
              <p:cNvSpPr>
                <a:spLocks/>
              </p:cNvSpPr>
              <p:nvPr/>
            </p:nvSpPr>
            <p:spPr bwMode="auto">
              <a:xfrm>
                <a:off x="2501" y="1414"/>
                <a:ext cx="4" cy="1"/>
              </a:xfrm>
              <a:custGeom>
                <a:avLst/>
                <a:gdLst>
                  <a:gd name="T0" fmla="*/ 1 w 4"/>
                  <a:gd name="T1" fmla="*/ 0 h 1"/>
                  <a:gd name="T2" fmla="*/ 0 w 4"/>
                  <a:gd name="T3" fmla="*/ 0 h 1"/>
                  <a:gd name="T4" fmla="*/ 4 w 4"/>
                  <a:gd name="T5" fmla="*/ 0 h 1"/>
                  <a:gd name="T6" fmla="*/ 3 w 4"/>
                  <a:gd name="T7" fmla="*/ 0 h 1"/>
                  <a:gd name="T8" fmla="*/ 3 w 4"/>
                  <a:gd name="T9" fmla="*/ 0 h 1"/>
                  <a:gd name="T10" fmla="*/ 2 w 4"/>
                  <a:gd name="T11" fmla="*/ 0 h 1"/>
                  <a:gd name="T12" fmla="*/ 1 w 4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" h="1">
                    <a:moveTo>
                      <a:pt x="1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6" name="Freeform 302"/>
              <p:cNvSpPr>
                <a:spLocks/>
              </p:cNvSpPr>
              <p:nvPr/>
            </p:nvSpPr>
            <p:spPr bwMode="auto">
              <a:xfrm>
                <a:off x="2499" y="1397"/>
                <a:ext cx="5" cy="7"/>
              </a:xfrm>
              <a:custGeom>
                <a:avLst/>
                <a:gdLst>
                  <a:gd name="T0" fmla="*/ 3 w 5"/>
                  <a:gd name="T1" fmla="*/ 5 h 7"/>
                  <a:gd name="T2" fmla="*/ 3 w 5"/>
                  <a:gd name="T3" fmla="*/ 6 h 7"/>
                  <a:gd name="T4" fmla="*/ 3 w 5"/>
                  <a:gd name="T5" fmla="*/ 7 h 7"/>
                  <a:gd name="T6" fmla="*/ 2 w 5"/>
                  <a:gd name="T7" fmla="*/ 7 h 7"/>
                  <a:gd name="T8" fmla="*/ 2 w 5"/>
                  <a:gd name="T9" fmla="*/ 7 h 7"/>
                  <a:gd name="T10" fmla="*/ 0 w 5"/>
                  <a:gd name="T11" fmla="*/ 7 h 7"/>
                  <a:gd name="T12" fmla="*/ 1 w 5"/>
                  <a:gd name="T13" fmla="*/ 6 h 7"/>
                  <a:gd name="T14" fmla="*/ 1 w 5"/>
                  <a:gd name="T15" fmla="*/ 4 h 7"/>
                  <a:gd name="T16" fmla="*/ 1 w 5"/>
                  <a:gd name="T17" fmla="*/ 1 h 7"/>
                  <a:gd name="T18" fmla="*/ 2 w 5"/>
                  <a:gd name="T19" fmla="*/ 0 h 7"/>
                  <a:gd name="T20" fmla="*/ 3 w 5"/>
                  <a:gd name="T21" fmla="*/ 0 h 7"/>
                  <a:gd name="T22" fmla="*/ 4 w 5"/>
                  <a:gd name="T23" fmla="*/ 1 h 7"/>
                  <a:gd name="T24" fmla="*/ 5 w 5"/>
                  <a:gd name="T25" fmla="*/ 2 h 7"/>
                  <a:gd name="T26" fmla="*/ 5 w 5"/>
                  <a:gd name="T27" fmla="*/ 3 h 7"/>
                  <a:gd name="T28" fmla="*/ 4 w 5"/>
                  <a:gd name="T29" fmla="*/ 4 h 7"/>
                  <a:gd name="T30" fmla="*/ 4 w 5"/>
                  <a:gd name="T31" fmla="*/ 4 h 7"/>
                  <a:gd name="T32" fmla="*/ 3 w 5"/>
                  <a:gd name="T33" fmla="*/ 4 h 7"/>
                  <a:gd name="T34" fmla="*/ 3 w 5"/>
                  <a:gd name="T35" fmla="*/ 5 h 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" h="7">
                    <a:moveTo>
                      <a:pt x="3" y="5"/>
                    </a:moveTo>
                    <a:lnTo>
                      <a:pt x="3" y="6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7" name="Freeform 303"/>
              <p:cNvSpPr>
                <a:spLocks/>
              </p:cNvSpPr>
              <p:nvPr/>
            </p:nvSpPr>
            <p:spPr bwMode="auto">
              <a:xfrm>
                <a:off x="2503" y="1373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1 w 2"/>
                  <a:gd name="T9" fmla="*/ 0 h 1"/>
                  <a:gd name="T10" fmla="*/ 1 w 2"/>
                  <a:gd name="T11" fmla="*/ 0 h 1"/>
                  <a:gd name="T12" fmla="*/ 1 w 2"/>
                  <a:gd name="T13" fmla="*/ 0 h 1"/>
                  <a:gd name="T14" fmla="*/ 1 w 2"/>
                  <a:gd name="T15" fmla="*/ 1 h 1"/>
                  <a:gd name="T16" fmla="*/ 2 w 2"/>
                  <a:gd name="T17" fmla="*/ 1 h 1"/>
                  <a:gd name="T18" fmla="*/ 1 w 2"/>
                  <a:gd name="T19" fmla="*/ 1 h 1"/>
                  <a:gd name="T20" fmla="*/ 1 w 2"/>
                  <a:gd name="T21" fmla="*/ 1 h 1"/>
                  <a:gd name="T22" fmla="*/ 1 w 2"/>
                  <a:gd name="T23" fmla="*/ 1 h 1"/>
                  <a:gd name="T24" fmla="*/ 0 w 2"/>
                  <a:gd name="T25" fmla="*/ 0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8" name="Freeform 304"/>
              <p:cNvSpPr>
                <a:spLocks/>
              </p:cNvSpPr>
              <p:nvPr/>
            </p:nvSpPr>
            <p:spPr bwMode="auto">
              <a:xfrm>
                <a:off x="2495" y="1396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2 h 2"/>
                  <a:gd name="T4" fmla="*/ 1 w 2"/>
                  <a:gd name="T5" fmla="*/ 2 h 2"/>
                  <a:gd name="T6" fmla="*/ 0 w 2"/>
                  <a:gd name="T7" fmla="*/ 2 h 2"/>
                  <a:gd name="T8" fmla="*/ 0 w 2"/>
                  <a:gd name="T9" fmla="*/ 2 h 2"/>
                  <a:gd name="T10" fmla="*/ 0 w 2"/>
                  <a:gd name="T11" fmla="*/ 1 h 2"/>
                  <a:gd name="T12" fmla="*/ 0 w 2"/>
                  <a:gd name="T13" fmla="*/ 1 h 2"/>
                  <a:gd name="T14" fmla="*/ 0 w 2"/>
                  <a:gd name="T15" fmla="*/ 1 h 2"/>
                  <a:gd name="T16" fmla="*/ 0 w 2"/>
                  <a:gd name="T17" fmla="*/ 0 h 2"/>
                  <a:gd name="T18" fmla="*/ 0 w 2"/>
                  <a:gd name="T19" fmla="*/ 0 h 2"/>
                  <a:gd name="T20" fmla="*/ 1 w 2"/>
                  <a:gd name="T21" fmla="*/ 0 h 2"/>
                  <a:gd name="T22" fmla="*/ 1 w 2"/>
                  <a:gd name="T23" fmla="*/ 0 h 2"/>
                  <a:gd name="T24" fmla="*/ 2 w 2"/>
                  <a:gd name="T25" fmla="*/ 0 h 2"/>
                  <a:gd name="T26" fmla="*/ 2 w 2"/>
                  <a:gd name="T27" fmla="*/ 1 h 2"/>
                  <a:gd name="T28" fmla="*/ 2 w 2"/>
                  <a:gd name="T29" fmla="*/ 1 h 2"/>
                  <a:gd name="T30" fmla="*/ 2 w 2"/>
                  <a:gd name="T31" fmla="*/ 2 h 2"/>
                  <a:gd name="T32" fmla="*/ 2 w 2"/>
                  <a:gd name="T33" fmla="*/ 2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69" name="Freeform 305"/>
              <p:cNvSpPr>
                <a:spLocks/>
              </p:cNvSpPr>
              <p:nvPr/>
            </p:nvSpPr>
            <p:spPr bwMode="auto">
              <a:xfrm>
                <a:off x="2494" y="1402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1 h 2"/>
                  <a:gd name="T4" fmla="*/ 0 w 3"/>
                  <a:gd name="T5" fmla="*/ 0 h 2"/>
                  <a:gd name="T6" fmla="*/ 1 w 3"/>
                  <a:gd name="T7" fmla="*/ 0 h 2"/>
                  <a:gd name="T8" fmla="*/ 1 w 3"/>
                  <a:gd name="T9" fmla="*/ 0 h 2"/>
                  <a:gd name="T10" fmla="*/ 2 w 3"/>
                  <a:gd name="T11" fmla="*/ 0 h 2"/>
                  <a:gd name="T12" fmla="*/ 2 w 3"/>
                  <a:gd name="T13" fmla="*/ 1 h 2"/>
                  <a:gd name="T14" fmla="*/ 3 w 3"/>
                  <a:gd name="T15" fmla="*/ 1 h 2"/>
                  <a:gd name="T16" fmla="*/ 2 w 3"/>
                  <a:gd name="T17" fmla="*/ 2 h 2"/>
                  <a:gd name="T18" fmla="*/ 0 w 3"/>
                  <a:gd name="T19" fmla="*/ 2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0" name="Freeform 306"/>
              <p:cNvSpPr>
                <a:spLocks/>
              </p:cNvSpPr>
              <p:nvPr/>
            </p:nvSpPr>
            <p:spPr bwMode="auto">
              <a:xfrm>
                <a:off x="2489" y="1394"/>
                <a:ext cx="4" cy="3"/>
              </a:xfrm>
              <a:custGeom>
                <a:avLst/>
                <a:gdLst>
                  <a:gd name="T0" fmla="*/ 2 w 4"/>
                  <a:gd name="T1" fmla="*/ 3 h 3"/>
                  <a:gd name="T2" fmla="*/ 2 w 4"/>
                  <a:gd name="T3" fmla="*/ 3 h 3"/>
                  <a:gd name="T4" fmla="*/ 1 w 4"/>
                  <a:gd name="T5" fmla="*/ 3 h 3"/>
                  <a:gd name="T6" fmla="*/ 1 w 4"/>
                  <a:gd name="T7" fmla="*/ 2 h 3"/>
                  <a:gd name="T8" fmla="*/ 0 w 4"/>
                  <a:gd name="T9" fmla="*/ 2 h 3"/>
                  <a:gd name="T10" fmla="*/ 0 w 4"/>
                  <a:gd name="T11" fmla="*/ 1 h 3"/>
                  <a:gd name="T12" fmla="*/ 1 w 4"/>
                  <a:gd name="T13" fmla="*/ 1 h 3"/>
                  <a:gd name="T14" fmla="*/ 1 w 4"/>
                  <a:gd name="T15" fmla="*/ 0 h 3"/>
                  <a:gd name="T16" fmla="*/ 1 w 4"/>
                  <a:gd name="T17" fmla="*/ 0 h 3"/>
                  <a:gd name="T18" fmla="*/ 2 w 4"/>
                  <a:gd name="T19" fmla="*/ 0 h 3"/>
                  <a:gd name="T20" fmla="*/ 3 w 4"/>
                  <a:gd name="T21" fmla="*/ 0 h 3"/>
                  <a:gd name="T22" fmla="*/ 3 w 4"/>
                  <a:gd name="T23" fmla="*/ 1 h 3"/>
                  <a:gd name="T24" fmla="*/ 4 w 4"/>
                  <a:gd name="T25" fmla="*/ 1 h 3"/>
                  <a:gd name="T26" fmla="*/ 4 w 4"/>
                  <a:gd name="T27" fmla="*/ 2 h 3"/>
                  <a:gd name="T28" fmla="*/ 3 w 4"/>
                  <a:gd name="T29" fmla="*/ 2 h 3"/>
                  <a:gd name="T30" fmla="*/ 3 w 4"/>
                  <a:gd name="T31" fmla="*/ 3 h 3"/>
                  <a:gd name="T32" fmla="*/ 2 w 4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2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1" name="Freeform 307"/>
              <p:cNvSpPr>
                <a:spLocks/>
              </p:cNvSpPr>
              <p:nvPr/>
            </p:nvSpPr>
            <p:spPr bwMode="auto">
              <a:xfrm>
                <a:off x="2490" y="1385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2 h 2"/>
                  <a:gd name="T4" fmla="*/ 1 w 3"/>
                  <a:gd name="T5" fmla="*/ 2 h 2"/>
                  <a:gd name="T6" fmla="*/ 0 w 3"/>
                  <a:gd name="T7" fmla="*/ 1 h 2"/>
                  <a:gd name="T8" fmla="*/ 0 w 3"/>
                  <a:gd name="T9" fmla="*/ 1 h 2"/>
                  <a:gd name="T10" fmla="*/ 0 w 3"/>
                  <a:gd name="T11" fmla="*/ 1 h 2"/>
                  <a:gd name="T12" fmla="*/ 1 w 3"/>
                  <a:gd name="T13" fmla="*/ 0 h 2"/>
                  <a:gd name="T14" fmla="*/ 2 w 3"/>
                  <a:gd name="T15" fmla="*/ 0 h 2"/>
                  <a:gd name="T16" fmla="*/ 2 w 3"/>
                  <a:gd name="T17" fmla="*/ 0 h 2"/>
                  <a:gd name="T18" fmla="*/ 3 w 3"/>
                  <a:gd name="T19" fmla="*/ 1 h 2"/>
                  <a:gd name="T20" fmla="*/ 3 w 3"/>
                  <a:gd name="T21" fmla="*/ 1 h 2"/>
                  <a:gd name="T22" fmla="*/ 3 w 3"/>
                  <a:gd name="T23" fmla="*/ 2 h 2"/>
                  <a:gd name="T24" fmla="*/ 2 w 3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2" name="Freeform 308"/>
              <p:cNvSpPr>
                <a:spLocks/>
              </p:cNvSpPr>
              <p:nvPr/>
            </p:nvSpPr>
            <p:spPr bwMode="auto">
              <a:xfrm>
                <a:off x="2489" y="1398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1 w 2"/>
                  <a:gd name="T3" fmla="*/ 3 h 3"/>
                  <a:gd name="T4" fmla="*/ 0 w 2"/>
                  <a:gd name="T5" fmla="*/ 2 h 3"/>
                  <a:gd name="T6" fmla="*/ 0 w 2"/>
                  <a:gd name="T7" fmla="*/ 2 h 3"/>
                  <a:gd name="T8" fmla="*/ 0 w 2"/>
                  <a:gd name="T9" fmla="*/ 2 h 3"/>
                  <a:gd name="T10" fmla="*/ 0 w 2"/>
                  <a:gd name="T11" fmla="*/ 1 h 3"/>
                  <a:gd name="T12" fmla="*/ 0 w 2"/>
                  <a:gd name="T13" fmla="*/ 1 h 3"/>
                  <a:gd name="T14" fmla="*/ 0 w 2"/>
                  <a:gd name="T15" fmla="*/ 0 h 3"/>
                  <a:gd name="T16" fmla="*/ 1 w 2"/>
                  <a:gd name="T17" fmla="*/ 0 h 3"/>
                  <a:gd name="T18" fmla="*/ 1 w 2"/>
                  <a:gd name="T19" fmla="*/ 0 h 3"/>
                  <a:gd name="T20" fmla="*/ 2 w 2"/>
                  <a:gd name="T21" fmla="*/ 0 h 3"/>
                  <a:gd name="T22" fmla="*/ 2 w 2"/>
                  <a:gd name="T23" fmla="*/ 1 h 3"/>
                  <a:gd name="T24" fmla="*/ 2 w 2"/>
                  <a:gd name="T25" fmla="*/ 1 h 3"/>
                  <a:gd name="T26" fmla="*/ 2 w 2"/>
                  <a:gd name="T27" fmla="*/ 2 h 3"/>
                  <a:gd name="T28" fmla="*/ 2 w 2"/>
                  <a:gd name="T29" fmla="*/ 2 h 3"/>
                  <a:gd name="T30" fmla="*/ 2 w 2"/>
                  <a:gd name="T31" fmla="*/ 3 h 3"/>
                  <a:gd name="T32" fmla="*/ 1 w 2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1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3" name="Freeform 309"/>
              <p:cNvSpPr>
                <a:spLocks/>
              </p:cNvSpPr>
              <p:nvPr/>
            </p:nvSpPr>
            <p:spPr bwMode="auto">
              <a:xfrm>
                <a:off x="2460" y="1420"/>
                <a:ext cx="26" cy="9"/>
              </a:xfrm>
              <a:custGeom>
                <a:avLst/>
                <a:gdLst>
                  <a:gd name="T0" fmla="*/ 12 w 26"/>
                  <a:gd name="T1" fmla="*/ 9 h 9"/>
                  <a:gd name="T2" fmla="*/ 14 w 26"/>
                  <a:gd name="T3" fmla="*/ 8 h 9"/>
                  <a:gd name="T4" fmla="*/ 16 w 26"/>
                  <a:gd name="T5" fmla="*/ 7 h 9"/>
                  <a:gd name="T6" fmla="*/ 17 w 26"/>
                  <a:gd name="T7" fmla="*/ 5 h 9"/>
                  <a:gd name="T8" fmla="*/ 17 w 26"/>
                  <a:gd name="T9" fmla="*/ 4 h 9"/>
                  <a:gd name="T10" fmla="*/ 16 w 26"/>
                  <a:gd name="T11" fmla="*/ 5 h 9"/>
                  <a:gd name="T12" fmla="*/ 14 w 26"/>
                  <a:gd name="T13" fmla="*/ 5 h 9"/>
                  <a:gd name="T14" fmla="*/ 13 w 26"/>
                  <a:gd name="T15" fmla="*/ 6 h 9"/>
                  <a:gd name="T16" fmla="*/ 12 w 26"/>
                  <a:gd name="T17" fmla="*/ 6 h 9"/>
                  <a:gd name="T18" fmla="*/ 10 w 26"/>
                  <a:gd name="T19" fmla="*/ 6 h 9"/>
                  <a:gd name="T20" fmla="*/ 8 w 26"/>
                  <a:gd name="T21" fmla="*/ 7 h 9"/>
                  <a:gd name="T22" fmla="*/ 7 w 26"/>
                  <a:gd name="T23" fmla="*/ 7 h 9"/>
                  <a:gd name="T24" fmla="*/ 14 w 26"/>
                  <a:gd name="T25" fmla="*/ 3 h 9"/>
                  <a:gd name="T26" fmla="*/ 11 w 26"/>
                  <a:gd name="T27" fmla="*/ 3 h 9"/>
                  <a:gd name="T28" fmla="*/ 9 w 26"/>
                  <a:gd name="T29" fmla="*/ 3 h 9"/>
                  <a:gd name="T30" fmla="*/ 6 w 26"/>
                  <a:gd name="T31" fmla="*/ 4 h 9"/>
                  <a:gd name="T32" fmla="*/ 3 w 26"/>
                  <a:gd name="T33" fmla="*/ 4 h 9"/>
                  <a:gd name="T34" fmla="*/ 4 w 26"/>
                  <a:gd name="T35" fmla="*/ 3 h 9"/>
                  <a:gd name="T36" fmla="*/ 6 w 26"/>
                  <a:gd name="T37" fmla="*/ 3 h 9"/>
                  <a:gd name="T38" fmla="*/ 8 w 26"/>
                  <a:gd name="T39" fmla="*/ 2 h 9"/>
                  <a:gd name="T40" fmla="*/ 10 w 26"/>
                  <a:gd name="T41" fmla="*/ 2 h 9"/>
                  <a:gd name="T42" fmla="*/ 7 w 26"/>
                  <a:gd name="T43" fmla="*/ 1 h 9"/>
                  <a:gd name="T44" fmla="*/ 5 w 26"/>
                  <a:gd name="T45" fmla="*/ 1 h 9"/>
                  <a:gd name="T46" fmla="*/ 2 w 26"/>
                  <a:gd name="T47" fmla="*/ 1 h 9"/>
                  <a:gd name="T48" fmla="*/ 0 w 26"/>
                  <a:gd name="T49" fmla="*/ 2 h 9"/>
                  <a:gd name="T50" fmla="*/ 4 w 26"/>
                  <a:gd name="T51" fmla="*/ 0 h 9"/>
                  <a:gd name="T52" fmla="*/ 8 w 26"/>
                  <a:gd name="T53" fmla="*/ 0 h 9"/>
                  <a:gd name="T54" fmla="*/ 12 w 26"/>
                  <a:gd name="T55" fmla="*/ 1 h 9"/>
                  <a:gd name="T56" fmla="*/ 16 w 26"/>
                  <a:gd name="T57" fmla="*/ 2 h 9"/>
                  <a:gd name="T58" fmla="*/ 18 w 26"/>
                  <a:gd name="T59" fmla="*/ 3 h 9"/>
                  <a:gd name="T60" fmla="*/ 21 w 26"/>
                  <a:gd name="T61" fmla="*/ 4 h 9"/>
                  <a:gd name="T62" fmla="*/ 23 w 26"/>
                  <a:gd name="T63" fmla="*/ 4 h 9"/>
                  <a:gd name="T64" fmla="*/ 26 w 26"/>
                  <a:gd name="T65" fmla="*/ 4 h 9"/>
                  <a:gd name="T66" fmla="*/ 22 w 26"/>
                  <a:gd name="T67" fmla="*/ 5 h 9"/>
                  <a:gd name="T68" fmla="*/ 19 w 26"/>
                  <a:gd name="T69" fmla="*/ 7 h 9"/>
                  <a:gd name="T70" fmla="*/ 15 w 26"/>
                  <a:gd name="T71" fmla="*/ 9 h 9"/>
                  <a:gd name="T72" fmla="*/ 11 w 26"/>
                  <a:gd name="T73" fmla="*/ 9 h 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6" h="9">
                    <a:moveTo>
                      <a:pt x="11" y="9"/>
                    </a:moveTo>
                    <a:lnTo>
                      <a:pt x="12" y="9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7"/>
                    </a:lnTo>
                    <a:lnTo>
                      <a:pt x="16" y="7"/>
                    </a:lnTo>
                    <a:lnTo>
                      <a:pt x="16" y="6"/>
                    </a:lnTo>
                    <a:lnTo>
                      <a:pt x="17" y="5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5" y="5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14" y="3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6" y="2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3"/>
                    </a:lnTo>
                    <a:lnTo>
                      <a:pt x="21" y="4"/>
                    </a:lnTo>
                    <a:lnTo>
                      <a:pt x="22" y="4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4" y="5"/>
                    </a:lnTo>
                    <a:lnTo>
                      <a:pt x="22" y="5"/>
                    </a:lnTo>
                    <a:lnTo>
                      <a:pt x="20" y="6"/>
                    </a:lnTo>
                    <a:lnTo>
                      <a:pt x="19" y="7"/>
                    </a:lnTo>
                    <a:lnTo>
                      <a:pt x="17" y="8"/>
                    </a:lnTo>
                    <a:lnTo>
                      <a:pt x="15" y="9"/>
                    </a:lnTo>
                    <a:lnTo>
                      <a:pt x="13" y="9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4" name="Freeform 310"/>
              <p:cNvSpPr>
                <a:spLocks/>
              </p:cNvSpPr>
              <p:nvPr/>
            </p:nvSpPr>
            <p:spPr bwMode="auto">
              <a:xfrm>
                <a:off x="2485" y="1403"/>
                <a:ext cx="2" cy="2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1 h 2"/>
                  <a:gd name="T4" fmla="*/ 0 w 2"/>
                  <a:gd name="T5" fmla="*/ 1 h 2"/>
                  <a:gd name="T6" fmla="*/ 0 w 2"/>
                  <a:gd name="T7" fmla="*/ 1 h 2"/>
                  <a:gd name="T8" fmla="*/ 0 w 2"/>
                  <a:gd name="T9" fmla="*/ 0 h 2"/>
                  <a:gd name="T10" fmla="*/ 1 w 2"/>
                  <a:gd name="T11" fmla="*/ 0 h 2"/>
                  <a:gd name="T12" fmla="*/ 1 w 2"/>
                  <a:gd name="T13" fmla="*/ 1 h 2"/>
                  <a:gd name="T14" fmla="*/ 2 w 2"/>
                  <a:gd name="T15" fmla="*/ 1 h 2"/>
                  <a:gd name="T16" fmla="*/ 2 w 2"/>
                  <a:gd name="T17" fmla="*/ 1 h 2"/>
                  <a:gd name="T18" fmla="*/ 2 w 2"/>
                  <a:gd name="T19" fmla="*/ 1 h 2"/>
                  <a:gd name="T20" fmla="*/ 1 w 2"/>
                  <a:gd name="T21" fmla="*/ 2 h 2"/>
                  <a:gd name="T22" fmla="*/ 1 w 2"/>
                  <a:gd name="T23" fmla="*/ 2 h 2"/>
                  <a:gd name="T24" fmla="*/ 1 w 2"/>
                  <a:gd name="T25" fmla="*/ 1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5" name="Freeform 311"/>
              <p:cNvSpPr>
                <a:spLocks/>
              </p:cNvSpPr>
              <p:nvPr/>
            </p:nvSpPr>
            <p:spPr bwMode="auto">
              <a:xfrm>
                <a:off x="2481" y="1395"/>
                <a:ext cx="6" cy="7"/>
              </a:xfrm>
              <a:custGeom>
                <a:avLst/>
                <a:gdLst>
                  <a:gd name="T0" fmla="*/ 5 w 6"/>
                  <a:gd name="T1" fmla="*/ 6 h 7"/>
                  <a:gd name="T2" fmla="*/ 4 w 6"/>
                  <a:gd name="T3" fmla="*/ 5 h 7"/>
                  <a:gd name="T4" fmla="*/ 3 w 6"/>
                  <a:gd name="T5" fmla="*/ 6 h 7"/>
                  <a:gd name="T6" fmla="*/ 2 w 6"/>
                  <a:gd name="T7" fmla="*/ 6 h 7"/>
                  <a:gd name="T8" fmla="*/ 1 w 6"/>
                  <a:gd name="T9" fmla="*/ 7 h 7"/>
                  <a:gd name="T10" fmla="*/ 0 w 6"/>
                  <a:gd name="T11" fmla="*/ 4 h 7"/>
                  <a:gd name="T12" fmla="*/ 0 w 6"/>
                  <a:gd name="T13" fmla="*/ 3 h 7"/>
                  <a:gd name="T14" fmla="*/ 1 w 6"/>
                  <a:gd name="T15" fmla="*/ 2 h 7"/>
                  <a:gd name="T16" fmla="*/ 1 w 6"/>
                  <a:gd name="T17" fmla="*/ 1 h 7"/>
                  <a:gd name="T18" fmla="*/ 2 w 6"/>
                  <a:gd name="T19" fmla="*/ 0 h 7"/>
                  <a:gd name="T20" fmla="*/ 4 w 6"/>
                  <a:gd name="T21" fmla="*/ 1 h 7"/>
                  <a:gd name="T22" fmla="*/ 5 w 6"/>
                  <a:gd name="T23" fmla="*/ 1 h 7"/>
                  <a:gd name="T24" fmla="*/ 5 w 6"/>
                  <a:gd name="T25" fmla="*/ 3 h 7"/>
                  <a:gd name="T26" fmla="*/ 6 w 6"/>
                  <a:gd name="T27" fmla="*/ 4 h 7"/>
                  <a:gd name="T28" fmla="*/ 6 w 6"/>
                  <a:gd name="T29" fmla="*/ 4 h 7"/>
                  <a:gd name="T30" fmla="*/ 6 w 6"/>
                  <a:gd name="T31" fmla="*/ 5 h 7"/>
                  <a:gd name="T32" fmla="*/ 5 w 6"/>
                  <a:gd name="T33" fmla="*/ 5 h 7"/>
                  <a:gd name="T34" fmla="*/ 5 w 6"/>
                  <a:gd name="T35" fmla="*/ 6 h 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" h="7">
                    <a:moveTo>
                      <a:pt x="5" y="6"/>
                    </a:moveTo>
                    <a:lnTo>
                      <a:pt x="4" y="5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6" name="Freeform 312"/>
              <p:cNvSpPr>
                <a:spLocks/>
              </p:cNvSpPr>
              <p:nvPr/>
            </p:nvSpPr>
            <p:spPr bwMode="auto">
              <a:xfrm>
                <a:off x="2462" y="1371"/>
                <a:ext cx="22" cy="12"/>
              </a:xfrm>
              <a:custGeom>
                <a:avLst/>
                <a:gdLst>
                  <a:gd name="T0" fmla="*/ 6 w 22"/>
                  <a:gd name="T1" fmla="*/ 4 h 12"/>
                  <a:gd name="T2" fmla="*/ 5 w 22"/>
                  <a:gd name="T3" fmla="*/ 3 h 12"/>
                  <a:gd name="T4" fmla="*/ 5 w 22"/>
                  <a:gd name="T5" fmla="*/ 3 h 12"/>
                  <a:gd name="T6" fmla="*/ 4 w 22"/>
                  <a:gd name="T7" fmla="*/ 3 h 12"/>
                  <a:gd name="T8" fmla="*/ 3 w 22"/>
                  <a:gd name="T9" fmla="*/ 2 h 12"/>
                  <a:gd name="T10" fmla="*/ 2 w 22"/>
                  <a:gd name="T11" fmla="*/ 2 h 12"/>
                  <a:gd name="T12" fmla="*/ 2 w 22"/>
                  <a:gd name="T13" fmla="*/ 1 h 12"/>
                  <a:gd name="T14" fmla="*/ 1 w 22"/>
                  <a:gd name="T15" fmla="*/ 1 h 12"/>
                  <a:gd name="T16" fmla="*/ 0 w 22"/>
                  <a:gd name="T17" fmla="*/ 0 h 12"/>
                  <a:gd name="T18" fmla="*/ 2 w 22"/>
                  <a:gd name="T19" fmla="*/ 2 h 12"/>
                  <a:gd name="T20" fmla="*/ 4 w 22"/>
                  <a:gd name="T21" fmla="*/ 2 h 12"/>
                  <a:gd name="T22" fmla="*/ 7 w 22"/>
                  <a:gd name="T23" fmla="*/ 3 h 12"/>
                  <a:gd name="T24" fmla="*/ 9 w 22"/>
                  <a:gd name="T25" fmla="*/ 4 h 12"/>
                  <a:gd name="T26" fmla="*/ 11 w 22"/>
                  <a:gd name="T27" fmla="*/ 5 h 12"/>
                  <a:gd name="T28" fmla="*/ 13 w 22"/>
                  <a:gd name="T29" fmla="*/ 6 h 12"/>
                  <a:gd name="T30" fmla="*/ 15 w 22"/>
                  <a:gd name="T31" fmla="*/ 7 h 12"/>
                  <a:gd name="T32" fmla="*/ 17 w 22"/>
                  <a:gd name="T33" fmla="*/ 8 h 12"/>
                  <a:gd name="T34" fmla="*/ 17 w 22"/>
                  <a:gd name="T35" fmla="*/ 9 h 12"/>
                  <a:gd name="T36" fmla="*/ 18 w 22"/>
                  <a:gd name="T37" fmla="*/ 9 h 12"/>
                  <a:gd name="T38" fmla="*/ 19 w 22"/>
                  <a:gd name="T39" fmla="*/ 10 h 12"/>
                  <a:gd name="T40" fmla="*/ 19 w 22"/>
                  <a:gd name="T41" fmla="*/ 10 h 12"/>
                  <a:gd name="T42" fmla="*/ 20 w 22"/>
                  <a:gd name="T43" fmla="*/ 11 h 12"/>
                  <a:gd name="T44" fmla="*/ 21 w 22"/>
                  <a:gd name="T45" fmla="*/ 11 h 12"/>
                  <a:gd name="T46" fmla="*/ 22 w 22"/>
                  <a:gd name="T47" fmla="*/ 12 h 12"/>
                  <a:gd name="T48" fmla="*/ 22 w 22"/>
                  <a:gd name="T49" fmla="*/ 12 h 12"/>
                  <a:gd name="T50" fmla="*/ 20 w 22"/>
                  <a:gd name="T51" fmla="*/ 12 h 12"/>
                  <a:gd name="T52" fmla="*/ 18 w 22"/>
                  <a:gd name="T53" fmla="*/ 11 h 12"/>
                  <a:gd name="T54" fmla="*/ 16 w 22"/>
                  <a:gd name="T55" fmla="*/ 10 h 12"/>
                  <a:gd name="T56" fmla="*/ 14 w 22"/>
                  <a:gd name="T57" fmla="*/ 9 h 12"/>
                  <a:gd name="T58" fmla="*/ 12 w 22"/>
                  <a:gd name="T59" fmla="*/ 7 h 12"/>
                  <a:gd name="T60" fmla="*/ 10 w 22"/>
                  <a:gd name="T61" fmla="*/ 6 h 12"/>
                  <a:gd name="T62" fmla="*/ 8 w 22"/>
                  <a:gd name="T63" fmla="*/ 5 h 12"/>
                  <a:gd name="T64" fmla="*/ 6 w 22"/>
                  <a:gd name="T65" fmla="*/ 4 h 1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2" h="12">
                    <a:moveTo>
                      <a:pt x="6" y="4"/>
                    </a:moveTo>
                    <a:lnTo>
                      <a:pt x="5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7" y="3"/>
                    </a:lnTo>
                    <a:lnTo>
                      <a:pt x="9" y="4"/>
                    </a:lnTo>
                    <a:lnTo>
                      <a:pt x="11" y="5"/>
                    </a:lnTo>
                    <a:lnTo>
                      <a:pt x="13" y="6"/>
                    </a:lnTo>
                    <a:lnTo>
                      <a:pt x="15" y="7"/>
                    </a:lnTo>
                    <a:lnTo>
                      <a:pt x="17" y="8"/>
                    </a:lnTo>
                    <a:lnTo>
                      <a:pt x="17" y="9"/>
                    </a:lnTo>
                    <a:lnTo>
                      <a:pt x="18" y="9"/>
                    </a:lnTo>
                    <a:lnTo>
                      <a:pt x="19" y="10"/>
                    </a:lnTo>
                    <a:lnTo>
                      <a:pt x="20" y="11"/>
                    </a:lnTo>
                    <a:lnTo>
                      <a:pt x="21" y="11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8" y="11"/>
                    </a:lnTo>
                    <a:lnTo>
                      <a:pt x="16" y="10"/>
                    </a:lnTo>
                    <a:lnTo>
                      <a:pt x="14" y="9"/>
                    </a:lnTo>
                    <a:lnTo>
                      <a:pt x="12" y="7"/>
                    </a:lnTo>
                    <a:lnTo>
                      <a:pt x="10" y="6"/>
                    </a:lnTo>
                    <a:lnTo>
                      <a:pt x="8" y="5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7" name="Freeform 313"/>
              <p:cNvSpPr>
                <a:spLocks/>
              </p:cNvSpPr>
              <p:nvPr/>
            </p:nvSpPr>
            <p:spPr bwMode="auto">
              <a:xfrm>
                <a:off x="2482" y="1390"/>
                <a:ext cx="1" cy="3"/>
              </a:xfrm>
              <a:custGeom>
                <a:avLst/>
                <a:gdLst>
                  <a:gd name="T0" fmla="*/ 0 w 1"/>
                  <a:gd name="T1" fmla="*/ 3 h 3"/>
                  <a:gd name="T2" fmla="*/ 0 w 1"/>
                  <a:gd name="T3" fmla="*/ 3 h 3"/>
                  <a:gd name="T4" fmla="*/ 0 w 1"/>
                  <a:gd name="T5" fmla="*/ 3 h 3"/>
                  <a:gd name="T6" fmla="*/ 0 w 1"/>
                  <a:gd name="T7" fmla="*/ 2 h 3"/>
                  <a:gd name="T8" fmla="*/ 0 w 1"/>
                  <a:gd name="T9" fmla="*/ 2 h 3"/>
                  <a:gd name="T10" fmla="*/ 0 w 1"/>
                  <a:gd name="T11" fmla="*/ 1 h 3"/>
                  <a:gd name="T12" fmla="*/ 0 w 1"/>
                  <a:gd name="T13" fmla="*/ 1 h 3"/>
                  <a:gd name="T14" fmla="*/ 0 w 1"/>
                  <a:gd name="T15" fmla="*/ 0 h 3"/>
                  <a:gd name="T16" fmla="*/ 0 w 1"/>
                  <a:gd name="T17" fmla="*/ 0 h 3"/>
                  <a:gd name="T18" fmla="*/ 1 w 1"/>
                  <a:gd name="T19" fmla="*/ 0 h 3"/>
                  <a:gd name="T20" fmla="*/ 1 w 1"/>
                  <a:gd name="T21" fmla="*/ 1 h 3"/>
                  <a:gd name="T22" fmla="*/ 1 w 1"/>
                  <a:gd name="T23" fmla="*/ 1 h 3"/>
                  <a:gd name="T24" fmla="*/ 1 w 1"/>
                  <a:gd name="T25" fmla="*/ 2 h 3"/>
                  <a:gd name="T26" fmla="*/ 1 w 1"/>
                  <a:gd name="T27" fmla="*/ 2 h 3"/>
                  <a:gd name="T28" fmla="*/ 1 w 1"/>
                  <a:gd name="T29" fmla="*/ 3 h 3"/>
                  <a:gd name="T30" fmla="*/ 1 w 1"/>
                  <a:gd name="T31" fmla="*/ 3 h 3"/>
                  <a:gd name="T32" fmla="*/ 0 w 1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8" name="Freeform 314"/>
              <p:cNvSpPr>
                <a:spLocks/>
              </p:cNvSpPr>
              <p:nvPr/>
            </p:nvSpPr>
            <p:spPr bwMode="auto">
              <a:xfrm>
                <a:off x="2474" y="1428"/>
                <a:ext cx="7" cy="3"/>
              </a:xfrm>
              <a:custGeom>
                <a:avLst/>
                <a:gdLst>
                  <a:gd name="T0" fmla="*/ 0 w 7"/>
                  <a:gd name="T1" fmla="*/ 3 h 3"/>
                  <a:gd name="T2" fmla="*/ 7 w 7"/>
                  <a:gd name="T3" fmla="*/ 0 h 3"/>
                  <a:gd name="T4" fmla="*/ 6 w 7"/>
                  <a:gd name="T5" fmla="*/ 1 h 3"/>
                  <a:gd name="T6" fmla="*/ 6 w 7"/>
                  <a:gd name="T7" fmla="*/ 2 h 3"/>
                  <a:gd name="T8" fmla="*/ 5 w 7"/>
                  <a:gd name="T9" fmla="*/ 2 h 3"/>
                  <a:gd name="T10" fmla="*/ 4 w 7"/>
                  <a:gd name="T11" fmla="*/ 3 h 3"/>
                  <a:gd name="T12" fmla="*/ 3 w 7"/>
                  <a:gd name="T13" fmla="*/ 3 h 3"/>
                  <a:gd name="T14" fmla="*/ 2 w 7"/>
                  <a:gd name="T15" fmla="*/ 3 h 3"/>
                  <a:gd name="T16" fmla="*/ 1 w 7"/>
                  <a:gd name="T17" fmla="*/ 3 h 3"/>
                  <a:gd name="T18" fmla="*/ 0 w 7"/>
                  <a:gd name="T19" fmla="*/ 3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7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79" name="Freeform 315"/>
              <p:cNvSpPr>
                <a:spLocks/>
              </p:cNvSpPr>
              <p:nvPr/>
            </p:nvSpPr>
            <p:spPr bwMode="auto">
              <a:xfrm>
                <a:off x="2479" y="1405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w 1"/>
                  <a:gd name="T13" fmla="*/ 0 h 1"/>
                  <a:gd name="T14" fmla="*/ 1 w 1"/>
                  <a:gd name="T15" fmla="*/ 0 h 1"/>
                  <a:gd name="T16" fmla="*/ 1 w 1"/>
                  <a:gd name="T17" fmla="*/ 0 h 1"/>
                  <a:gd name="T18" fmla="*/ 1 w 1"/>
                  <a:gd name="T19" fmla="*/ 1 h 1"/>
                  <a:gd name="T20" fmla="*/ 1 w 1"/>
                  <a:gd name="T21" fmla="*/ 1 h 1"/>
                  <a:gd name="T22" fmla="*/ 1 w 1"/>
                  <a:gd name="T23" fmla="*/ 1 h 1"/>
                  <a:gd name="T24" fmla="*/ 0 w 1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0" name="Freeform 316"/>
              <p:cNvSpPr>
                <a:spLocks/>
              </p:cNvSpPr>
              <p:nvPr/>
            </p:nvSpPr>
            <p:spPr bwMode="auto">
              <a:xfrm>
                <a:off x="2477" y="1400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0 h 1"/>
                  <a:gd name="T4" fmla="*/ 0 w 2"/>
                  <a:gd name="T5" fmla="*/ 0 h 1"/>
                  <a:gd name="T6" fmla="*/ 1 w 2"/>
                  <a:gd name="T7" fmla="*/ 0 h 1"/>
                  <a:gd name="T8" fmla="*/ 1 w 2"/>
                  <a:gd name="T9" fmla="*/ 0 h 1"/>
                  <a:gd name="T10" fmla="*/ 1 w 2"/>
                  <a:gd name="T11" fmla="*/ 0 h 1"/>
                  <a:gd name="T12" fmla="*/ 2 w 2"/>
                  <a:gd name="T13" fmla="*/ 0 h 1"/>
                  <a:gd name="T14" fmla="*/ 2 w 2"/>
                  <a:gd name="T15" fmla="*/ 0 h 1"/>
                  <a:gd name="T16" fmla="*/ 2 w 2"/>
                  <a:gd name="T17" fmla="*/ 0 h 1"/>
                  <a:gd name="T18" fmla="*/ 1 w 2"/>
                  <a:gd name="T19" fmla="*/ 1 h 1"/>
                  <a:gd name="T20" fmla="*/ 1 w 2"/>
                  <a:gd name="T21" fmla="*/ 1 h 1"/>
                  <a:gd name="T22" fmla="*/ 1 w 2"/>
                  <a:gd name="T23" fmla="*/ 1 h 1"/>
                  <a:gd name="T24" fmla="*/ 0 w 2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1" name="Freeform 317"/>
              <p:cNvSpPr>
                <a:spLocks/>
              </p:cNvSpPr>
              <p:nvPr/>
            </p:nvSpPr>
            <p:spPr bwMode="auto">
              <a:xfrm>
                <a:off x="2460" y="1373"/>
                <a:ext cx="20" cy="11"/>
              </a:xfrm>
              <a:custGeom>
                <a:avLst/>
                <a:gdLst>
                  <a:gd name="T0" fmla="*/ 0 w 20"/>
                  <a:gd name="T1" fmla="*/ 1 h 11"/>
                  <a:gd name="T2" fmla="*/ 0 w 20"/>
                  <a:gd name="T3" fmla="*/ 0 h 11"/>
                  <a:gd name="T4" fmla="*/ 1 w 20"/>
                  <a:gd name="T5" fmla="*/ 1 h 11"/>
                  <a:gd name="T6" fmla="*/ 2 w 20"/>
                  <a:gd name="T7" fmla="*/ 2 h 11"/>
                  <a:gd name="T8" fmla="*/ 4 w 20"/>
                  <a:gd name="T9" fmla="*/ 3 h 11"/>
                  <a:gd name="T10" fmla="*/ 5 w 20"/>
                  <a:gd name="T11" fmla="*/ 3 h 11"/>
                  <a:gd name="T12" fmla="*/ 7 w 20"/>
                  <a:gd name="T13" fmla="*/ 4 h 11"/>
                  <a:gd name="T14" fmla="*/ 8 w 20"/>
                  <a:gd name="T15" fmla="*/ 4 h 11"/>
                  <a:gd name="T16" fmla="*/ 10 w 20"/>
                  <a:gd name="T17" fmla="*/ 5 h 11"/>
                  <a:gd name="T18" fmla="*/ 11 w 20"/>
                  <a:gd name="T19" fmla="*/ 6 h 11"/>
                  <a:gd name="T20" fmla="*/ 13 w 20"/>
                  <a:gd name="T21" fmla="*/ 6 h 11"/>
                  <a:gd name="T22" fmla="*/ 13 w 20"/>
                  <a:gd name="T23" fmla="*/ 7 h 11"/>
                  <a:gd name="T24" fmla="*/ 14 w 20"/>
                  <a:gd name="T25" fmla="*/ 8 h 11"/>
                  <a:gd name="T26" fmla="*/ 15 w 20"/>
                  <a:gd name="T27" fmla="*/ 8 h 11"/>
                  <a:gd name="T28" fmla="*/ 16 w 20"/>
                  <a:gd name="T29" fmla="*/ 9 h 11"/>
                  <a:gd name="T30" fmla="*/ 17 w 20"/>
                  <a:gd name="T31" fmla="*/ 10 h 11"/>
                  <a:gd name="T32" fmla="*/ 18 w 20"/>
                  <a:gd name="T33" fmla="*/ 10 h 11"/>
                  <a:gd name="T34" fmla="*/ 20 w 20"/>
                  <a:gd name="T35" fmla="*/ 11 h 11"/>
                  <a:gd name="T36" fmla="*/ 17 w 20"/>
                  <a:gd name="T37" fmla="*/ 10 h 11"/>
                  <a:gd name="T38" fmla="*/ 14 w 20"/>
                  <a:gd name="T39" fmla="*/ 9 h 11"/>
                  <a:gd name="T40" fmla="*/ 12 w 20"/>
                  <a:gd name="T41" fmla="*/ 8 h 11"/>
                  <a:gd name="T42" fmla="*/ 9 w 20"/>
                  <a:gd name="T43" fmla="*/ 7 h 11"/>
                  <a:gd name="T44" fmla="*/ 7 w 20"/>
                  <a:gd name="T45" fmla="*/ 5 h 11"/>
                  <a:gd name="T46" fmla="*/ 5 w 20"/>
                  <a:gd name="T47" fmla="*/ 4 h 11"/>
                  <a:gd name="T48" fmla="*/ 3 w 20"/>
                  <a:gd name="T49" fmla="*/ 2 h 11"/>
                  <a:gd name="T50" fmla="*/ 0 w 20"/>
                  <a:gd name="T51" fmla="*/ 1 h 1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0" h="11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6" y="9"/>
                    </a:lnTo>
                    <a:lnTo>
                      <a:pt x="17" y="10"/>
                    </a:lnTo>
                    <a:lnTo>
                      <a:pt x="18" y="10"/>
                    </a:lnTo>
                    <a:lnTo>
                      <a:pt x="20" y="11"/>
                    </a:lnTo>
                    <a:lnTo>
                      <a:pt x="17" y="10"/>
                    </a:lnTo>
                    <a:lnTo>
                      <a:pt x="14" y="9"/>
                    </a:lnTo>
                    <a:lnTo>
                      <a:pt x="12" y="8"/>
                    </a:lnTo>
                    <a:lnTo>
                      <a:pt x="9" y="7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2" name="Freeform 318"/>
              <p:cNvSpPr>
                <a:spLocks/>
              </p:cNvSpPr>
              <p:nvPr/>
            </p:nvSpPr>
            <p:spPr bwMode="auto">
              <a:xfrm>
                <a:off x="2474" y="1397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1 h 2"/>
                  <a:gd name="T4" fmla="*/ 0 w 3"/>
                  <a:gd name="T5" fmla="*/ 1 h 2"/>
                  <a:gd name="T6" fmla="*/ 0 w 3"/>
                  <a:gd name="T7" fmla="*/ 1 h 2"/>
                  <a:gd name="T8" fmla="*/ 0 w 3"/>
                  <a:gd name="T9" fmla="*/ 0 h 2"/>
                  <a:gd name="T10" fmla="*/ 1 w 3"/>
                  <a:gd name="T11" fmla="*/ 0 h 2"/>
                  <a:gd name="T12" fmla="*/ 1 w 3"/>
                  <a:gd name="T13" fmla="*/ 0 h 2"/>
                  <a:gd name="T14" fmla="*/ 2 w 3"/>
                  <a:gd name="T15" fmla="*/ 0 h 2"/>
                  <a:gd name="T16" fmla="*/ 2 w 3"/>
                  <a:gd name="T17" fmla="*/ 0 h 2"/>
                  <a:gd name="T18" fmla="*/ 3 w 3"/>
                  <a:gd name="T19" fmla="*/ 0 h 2"/>
                  <a:gd name="T20" fmla="*/ 2 w 3"/>
                  <a:gd name="T21" fmla="*/ 1 h 2"/>
                  <a:gd name="T22" fmla="*/ 2 w 3"/>
                  <a:gd name="T23" fmla="*/ 1 h 2"/>
                  <a:gd name="T24" fmla="*/ 1 w 3"/>
                  <a:gd name="T25" fmla="*/ 2 h 2"/>
                  <a:gd name="T26" fmla="*/ 0 w 3"/>
                  <a:gd name="T27" fmla="*/ 2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3" name="Freeform 319"/>
              <p:cNvSpPr>
                <a:spLocks/>
              </p:cNvSpPr>
              <p:nvPr/>
            </p:nvSpPr>
            <p:spPr bwMode="auto">
              <a:xfrm>
                <a:off x="2473" y="1403"/>
                <a:ext cx="1" cy="2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  <a:gd name="T4" fmla="*/ 0 w 1"/>
                  <a:gd name="T5" fmla="*/ 1 h 2"/>
                  <a:gd name="T6" fmla="*/ 0 w 1"/>
                  <a:gd name="T7" fmla="*/ 1 h 2"/>
                  <a:gd name="T8" fmla="*/ 0 w 1"/>
                  <a:gd name="T9" fmla="*/ 0 h 2"/>
                  <a:gd name="T10" fmla="*/ 1 w 1"/>
                  <a:gd name="T11" fmla="*/ 0 h 2"/>
                  <a:gd name="T12" fmla="*/ 1 w 1"/>
                  <a:gd name="T13" fmla="*/ 1 h 2"/>
                  <a:gd name="T14" fmla="*/ 1 w 1"/>
                  <a:gd name="T15" fmla="*/ 1 h 2"/>
                  <a:gd name="T16" fmla="*/ 1 w 1"/>
                  <a:gd name="T17" fmla="*/ 1 h 2"/>
                  <a:gd name="T18" fmla="*/ 1 w 1"/>
                  <a:gd name="T19" fmla="*/ 2 h 2"/>
                  <a:gd name="T20" fmla="*/ 1 w 1"/>
                  <a:gd name="T21" fmla="*/ 1 h 2"/>
                  <a:gd name="T22" fmla="*/ 0 w 1"/>
                  <a:gd name="T23" fmla="*/ 1 h 2"/>
                  <a:gd name="T24" fmla="*/ 0 w 1"/>
                  <a:gd name="T25" fmla="*/ 1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4" name="Freeform 320"/>
              <p:cNvSpPr>
                <a:spLocks/>
              </p:cNvSpPr>
              <p:nvPr/>
            </p:nvSpPr>
            <p:spPr bwMode="auto">
              <a:xfrm>
                <a:off x="2470" y="1400"/>
                <a:ext cx="2" cy="2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1 h 2"/>
                  <a:gd name="T4" fmla="*/ 0 w 2"/>
                  <a:gd name="T5" fmla="*/ 0 h 2"/>
                  <a:gd name="T6" fmla="*/ 0 w 2"/>
                  <a:gd name="T7" fmla="*/ 0 h 2"/>
                  <a:gd name="T8" fmla="*/ 1 w 2"/>
                  <a:gd name="T9" fmla="*/ 0 h 2"/>
                  <a:gd name="T10" fmla="*/ 1 w 2"/>
                  <a:gd name="T11" fmla="*/ 0 h 2"/>
                  <a:gd name="T12" fmla="*/ 2 w 2"/>
                  <a:gd name="T13" fmla="*/ 0 h 2"/>
                  <a:gd name="T14" fmla="*/ 2 w 2"/>
                  <a:gd name="T15" fmla="*/ 1 h 2"/>
                  <a:gd name="T16" fmla="*/ 2 w 2"/>
                  <a:gd name="T17" fmla="*/ 2 h 2"/>
                  <a:gd name="T18" fmla="*/ 2 w 2"/>
                  <a:gd name="T19" fmla="*/ 2 h 2"/>
                  <a:gd name="T20" fmla="*/ 1 w 2"/>
                  <a:gd name="T21" fmla="*/ 2 h 2"/>
                  <a:gd name="T22" fmla="*/ 0 w 2"/>
                  <a:gd name="T23" fmla="*/ 2 h 2"/>
                  <a:gd name="T24" fmla="*/ 0 w 2"/>
                  <a:gd name="T25" fmla="*/ 1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5" name="Freeform 321"/>
              <p:cNvSpPr>
                <a:spLocks/>
              </p:cNvSpPr>
              <p:nvPr/>
            </p:nvSpPr>
            <p:spPr bwMode="auto">
              <a:xfrm>
                <a:off x="2456" y="1376"/>
                <a:ext cx="16" cy="8"/>
              </a:xfrm>
              <a:custGeom>
                <a:avLst/>
                <a:gdLst>
                  <a:gd name="T0" fmla="*/ 0 w 16"/>
                  <a:gd name="T1" fmla="*/ 0 h 8"/>
                  <a:gd name="T2" fmla="*/ 2 w 16"/>
                  <a:gd name="T3" fmla="*/ 0 h 8"/>
                  <a:gd name="T4" fmla="*/ 4 w 16"/>
                  <a:gd name="T5" fmla="*/ 1 h 8"/>
                  <a:gd name="T6" fmla="*/ 6 w 16"/>
                  <a:gd name="T7" fmla="*/ 2 h 8"/>
                  <a:gd name="T8" fmla="*/ 8 w 16"/>
                  <a:gd name="T9" fmla="*/ 3 h 8"/>
                  <a:gd name="T10" fmla="*/ 10 w 16"/>
                  <a:gd name="T11" fmla="*/ 4 h 8"/>
                  <a:gd name="T12" fmla="*/ 12 w 16"/>
                  <a:gd name="T13" fmla="*/ 5 h 8"/>
                  <a:gd name="T14" fmla="*/ 14 w 16"/>
                  <a:gd name="T15" fmla="*/ 6 h 8"/>
                  <a:gd name="T16" fmla="*/ 16 w 16"/>
                  <a:gd name="T17" fmla="*/ 8 h 8"/>
                  <a:gd name="T18" fmla="*/ 14 w 16"/>
                  <a:gd name="T19" fmla="*/ 8 h 8"/>
                  <a:gd name="T20" fmla="*/ 11 w 16"/>
                  <a:gd name="T21" fmla="*/ 7 h 8"/>
                  <a:gd name="T22" fmla="*/ 10 w 16"/>
                  <a:gd name="T23" fmla="*/ 6 h 8"/>
                  <a:gd name="T24" fmla="*/ 8 w 16"/>
                  <a:gd name="T25" fmla="*/ 5 h 8"/>
                  <a:gd name="T26" fmla="*/ 6 w 16"/>
                  <a:gd name="T27" fmla="*/ 4 h 8"/>
                  <a:gd name="T28" fmla="*/ 4 w 16"/>
                  <a:gd name="T29" fmla="*/ 2 h 8"/>
                  <a:gd name="T30" fmla="*/ 2 w 16"/>
                  <a:gd name="T31" fmla="*/ 1 h 8"/>
                  <a:gd name="T32" fmla="*/ 0 w 16"/>
                  <a:gd name="T33" fmla="*/ 0 h 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6" h="8">
                    <a:moveTo>
                      <a:pt x="0" y="0"/>
                    </a:moveTo>
                    <a:lnTo>
                      <a:pt x="2" y="0"/>
                    </a:lnTo>
                    <a:lnTo>
                      <a:pt x="4" y="1"/>
                    </a:lnTo>
                    <a:lnTo>
                      <a:pt x="6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4" y="6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1" y="7"/>
                    </a:lnTo>
                    <a:lnTo>
                      <a:pt x="10" y="6"/>
                    </a:lnTo>
                    <a:lnTo>
                      <a:pt x="8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6" name="Freeform 322"/>
              <p:cNvSpPr>
                <a:spLocks/>
              </p:cNvSpPr>
              <p:nvPr/>
            </p:nvSpPr>
            <p:spPr bwMode="auto">
              <a:xfrm>
                <a:off x="2466" y="1391"/>
                <a:ext cx="3" cy="1"/>
              </a:xfrm>
              <a:custGeom>
                <a:avLst/>
                <a:gdLst>
                  <a:gd name="T0" fmla="*/ 2 w 3"/>
                  <a:gd name="T1" fmla="*/ 1 h 1"/>
                  <a:gd name="T2" fmla="*/ 2 w 3"/>
                  <a:gd name="T3" fmla="*/ 1 h 1"/>
                  <a:gd name="T4" fmla="*/ 1 w 3"/>
                  <a:gd name="T5" fmla="*/ 1 h 1"/>
                  <a:gd name="T6" fmla="*/ 1 w 3"/>
                  <a:gd name="T7" fmla="*/ 1 h 1"/>
                  <a:gd name="T8" fmla="*/ 0 w 3"/>
                  <a:gd name="T9" fmla="*/ 1 h 1"/>
                  <a:gd name="T10" fmla="*/ 1 w 3"/>
                  <a:gd name="T11" fmla="*/ 1 h 1"/>
                  <a:gd name="T12" fmla="*/ 1 w 3"/>
                  <a:gd name="T13" fmla="*/ 0 h 1"/>
                  <a:gd name="T14" fmla="*/ 2 w 3"/>
                  <a:gd name="T15" fmla="*/ 0 h 1"/>
                  <a:gd name="T16" fmla="*/ 3 w 3"/>
                  <a:gd name="T17" fmla="*/ 0 h 1"/>
                  <a:gd name="T18" fmla="*/ 3 w 3"/>
                  <a:gd name="T19" fmla="*/ 0 h 1"/>
                  <a:gd name="T20" fmla="*/ 3 w 3"/>
                  <a:gd name="T21" fmla="*/ 1 h 1"/>
                  <a:gd name="T22" fmla="*/ 3 w 3"/>
                  <a:gd name="T23" fmla="*/ 1 h 1"/>
                  <a:gd name="T24" fmla="*/ 2 w 3"/>
                  <a:gd name="T25" fmla="*/ 1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7" name="Freeform 323"/>
              <p:cNvSpPr>
                <a:spLocks/>
              </p:cNvSpPr>
              <p:nvPr/>
            </p:nvSpPr>
            <p:spPr bwMode="auto">
              <a:xfrm>
                <a:off x="2453" y="1378"/>
                <a:ext cx="15" cy="8"/>
              </a:xfrm>
              <a:custGeom>
                <a:avLst/>
                <a:gdLst>
                  <a:gd name="T0" fmla="*/ 0 w 15"/>
                  <a:gd name="T1" fmla="*/ 0 h 8"/>
                  <a:gd name="T2" fmla="*/ 2 w 15"/>
                  <a:gd name="T3" fmla="*/ 0 h 8"/>
                  <a:gd name="T4" fmla="*/ 4 w 15"/>
                  <a:gd name="T5" fmla="*/ 1 h 8"/>
                  <a:gd name="T6" fmla="*/ 6 w 15"/>
                  <a:gd name="T7" fmla="*/ 2 h 8"/>
                  <a:gd name="T8" fmla="*/ 8 w 15"/>
                  <a:gd name="T9" fmla="*/ 3 h 8"/>
                  <a:gd name="T10" fmla="*/ 10 w 15"/>
                  <a:gd name="T11" fmla="*/ 4 h 8"/>
                  <a:gd name="T12" fmla="*/ 12 w 15"/>
                  <a:gd name="T13" fmla="*/ 5 h 8"/>
                  <a:gd name="T14" fmla="*/ 14 w 15"/>
                  <a:gd name="T15" fmla="*/ 6 h 8"/>
                  <a:gd name="T16" fmla="*/ 15 w 15"/>
                  <a:gd name="T17" fmla="*/ 8 h 8"/>
                  <a:gd name="T18" fmla="*/ 13 w 15"/>
                  <a:gd name="T19" fmla="*/ 8 h 8"/>
                  <a:gd name="T20" fmla="*/ 11 w 15"/>
                  <a:gd name="T21" fmla="*/ 7 h 8"/>
                  <a:gd name="T22" fmla="*/ 9 w 15"/>
                  <a:gd name="T23" fmla="*/ 6 h 8"/>
                  <a:gd name="T24" fmla="*/ 7 w 15"/>
                  <a:gd name="T25" fmla="*/ 5 h 8"/>
                  <a:gd name="T26" fmla="*/ 5 w 15"/>
                  <a:gd name="T27" fmla="*/ 4 h 8"/>
                  <a:gd name="T28" fmla="*/ 3 w 15"/>
                  <a:gd name="T29" fmla="*/ 2 h 8"/>
                  <a:gd name="T30" fmla="*/ 1 w 15"/>
                  <a:gd name="T31" fmla="*/ 1 h 8"/>
                  <a:gd name="T32" fmla="*/ 0 w 15"/>
                  <a:gd name="T33" fmla="*/ 0 h 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lnTo>
                      <a:pt x="2" y="0"/>
                    </a:lnTo>
                    <a:lnTo>
                      <a:pt x="4" y="1"/>
                    </a:lnTo>
                    <a:lnTo>
                      <a:pt x="6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4" y="6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8" name="Freeform 324"/>
              <p:cNvSpPr>
                <a:spLocks/>
              </p:cNvSpPr>
              <p:nvPr/>
            </p:nvSpPr>
            <p:spPr bwMode="auto">
              <a:xfrm>
                <a:off x="2464" y="1398"/>
                <a:ext cx="3" cy="3"/>
              </a:xfrm>
              <a:custGeom>
                <a:avLst/>
                <a:gdLst>
                  <a:gd name="T0" fmla="*/ 2 w 3"/>
                  <a:gd name="T1" fmla="*/ 3 h 3"/>
                  <a:gd name="T2" fmla="*/ 1 w 3"/>
                  <a:gd name="T3" fmla="*/ 3 h 3"/>
                  <a:gd name="T4" fmla="*/ 1 w 3"/>
                  <a:gd name="T5" fmla="*/ 2 h 3"/>
                  <a:gd name="T6" fmla="*/ 1 w 3"/>
                  <a:gd name="T7" fmla="*/ 2 h 3"/>
                  <a:gd name="T8" fmla="*/ 0 w 3"/>
                  <a:gd name="T9" fmla="*/ 2 h 3"/>
                  <a:gd name="T10" fmla="*/ 0 w 3"/>
                  <a:gd name="T11" fmla="*/ 1 h 3"/>
                  <a:gd name="T12" fmla="*/ 1 w 3"/>
                  <a:gd name="T13" fmla="*/ 1 h 3"/>
                  <a:gd name="T14" fmla="*/ 1 w 3"/>
                  <a:gd name="T15" fmla="*/ 1 h 3"/>
                  <a:gd name="T16" fmla="*/ 2 w 3"/>
                  <a:gd name="T17" fmla="*/ 0 h 3"/>
                  <a:gd name="T18" fmla="*/ 3 w 3"/>
                  <a:gd name="T19" fmla="*/ 1 h 3"/>
                  <a:gd name="T20" fmla="*/ 3 w 3"/>
                  <a:gd name="T21" fmla="*/ 2 h 3"/>
                  <a:gd name="T22" fmla="*/ 3 w 3"/>
                  <a:gd name="T23" fmla="*/ 2 h 3"/>
                  <a:gd name="T24" fmla="*/ 2 w 3"/>
                  <a:gd name="T25" fmla="*/ 2 h 3"/>
                  <a:gd name="T26" fmla="*/ 2 w 3"/>
                  <a:gd name="T27" fmla="*/ 3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89" name="Freeform 325"/>
              <p:cNvSpPr>
                <a:spLocks/>
              </p:cNvSpPr>
              <p:nvPr/>
            </p:nvSpPr>
            <p:spPr bwMode="auto">
              <a:xfrm>
                <a:off x="2465" y="1393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1 h 2"/>
                  <a:gd name="T8" fmla="*/ 1 w 2"/>
                  <a:gd name="T9" fmla="*/ 0 h 2"/>
                  <a:gd name="T10" fmla="*/ 2 w 2"/>
                  <a:gd name="T11" fmla="*/ 0 h 2"/>
                  <a:gd name="T12" fmla="*/ 2 w 2"/>
                  <a:gd name="T13" fmla="*/ 1 h 2"/>
                  <a:gd name="T14" fmla="*/ 2 w 2"/>
                  <a:gd name="T15" fmla="*/ 2 h 2"/>
                  <a:gd name="T16" fmla="*/ 1 w 2"/>
                  <a:gd name="T17" fmla="*/ 2 h 2"/>
                  <a:gd name="T18" fmla="*/ 1 w 2"/>
                  <a:gd name="T19" fmla="*/ 2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0" name="Freeform 326"/>
              <p:cNvSpPr>
                <a:spLocks/>
              </p:cNvSpPr>
              <p:nvPr/>
            </p:nvSpPr>
            <p:spPr bwMode="auto">
              <a:xfrm>
                <a:off x="2449" y="1380"/>
                <a:ext cx="16" cy="7"/>
              </a:xfrm>
              <a:custGeom>
                <a:avLst/>
                <a:gdLst>
                  <a:gd name="T0" fmla="*/ 11 w 16"/>
                  <a:gd name="T1" fmla="*/ 6 h 7"/>
                  <a:gd name="T2" fmla="*/ 10 w 16"/>
                  <a:gd name="T3" fmla="*/ 6 h 7"/>
                  <a:gd name="T4" fmla="*/ 8 w 16"/>
                  <a:gd name="T5" fmla="*/ 5 h 7"/>
                  <a:gd name="T6" fmla="*/ 7 w 16"/>
                  <a:gd name="T7" fmla="*/ 4 h 7"/>
                  <a:gd name="T8" fmla="*/ 6 w 16"/>
                  <a:gd name="T9" fmla="*/ 3 h 7"/>
                  <a:gd name="T10" fmla="*/ 4 w 16"/>
                  <a:gd name="T11" fmla="*/ 2 h 7"/>
                  <a:gd name="T12" fmla="*/ 3 w 16"/>
                  <a:gd name="T13" fmla="*/ 2 h 7"/>
                  <a:gd name="T14" fmla="*/ 1 w 16"/>
                  <a:gd name="T15" fmla="*/ 1 h 7"/>
                  <a:gd name="T16" fmla="*/ 0 w 16"/>
                  <a:gd name="T17" fmla="*/ 0 h 7"/>
                  <a:gd name="T18" fmla="*/ 2 w 16"/>
                  <a:gd name="T19" fmla="*/ 1 h 7"/>
                  <a:gd name="T20" fmla="*/ 3 w 16"/>
                  <a:gd name="T21" fmla="*/ 1 h 7"/>
                  <a:gd name="T22" fmla="*/ 5 w 16"/>
                  <a:gd name="T23" fmla="*/ 2 h 7"/>
                  <a:gd name="T24" fmla="*/ 7 w 16"/>
                  <a:gd name="T25" fmla="*/ 2 h 7"/>
                  <a:gd name="T26" fmla="*/ 8 w 16"/>
                  <a:gd name="T27" fmla="*/ 3 h 7"/>
                  <a:gd name="T28" fmla="*/ 10 w 16"/>
                  <a:gd name="T29" fmla="*/ 4 h 7"/>
                  <a:gd name="T30" fmla="*/ 12 w 16"/>
                  <a:gd name="T31" fmla="*/ 5 h 7"/>
                  <a:gd name="T32" fmla="*/ 13 w 16"/>
                  <a:gd name="T33" fmla="*/ 6 h 7"/>
                  <a:gd name="T34" fmla="*/ 16 w 16"/>
                  <a:gd name="T35" fmla="*/ 7 h 7"/>
                  <a:gd name="T36" fmla="*/ 15 w 16"/>
                  <a:gd name="T37" fmla="*/ 7 h 7"/>
                  <a:gd name="T38" fmla="*/ 13 w 16"/>
                  <a:gd name="T39" fmla="*/ 7 h 7"/>
                  <a:gd name="T40" fmla="*/ 12 w 16"/>
                  <a:gd name="T41" fmla="*/ 7 h 7"/>
                  <a:gd name="T42" fmla="*/ 11 w 16"/>
                  <a:gd name="T43" fmla="*/ 6 h 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6" h="7">
                    <a:moveTo>
                      <a:pt x="11" y="6"/>
                    </a:moveTo>
                    <a:lnTo>
                      <a:pt x="10" y="6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6"/>
                    </a:lnTo>
                    <a:lnTo>
                      <a:pt x="16" y="7"/>
                    </a:lnTo>
                    <a:lnTo>
                      <a:pt x="15" y="7"/>
                    </a:lnTo>
                    <a:lnTo>
                      <a:pt x="13" y="7"/>
                    </a:lnTo>
                    <a:lnTo>
                      <a:pt x="12" y="7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1" name="Freeform 327"/>
              <p:cNvSpPr>
                <a:spLocks/>
              </p:cNvSpPr>
              <p:nvPr/>
            </p:nvSpPr>
            <p:spPr bwMode="auto">
              <a:xfrm>
                <a:off x="2462" y="1402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0 h 1"/>
                  <a:gd name="T14" fmla="*/ 1 w 2"/>
                  <a:gd name="T15" fmla="*/ 0 h 1"/>
                  <a:gd name="T16" fmla="*/ 2 w 2"/>
                  <a:gd name="T17" fmla="*/ 1 h 1"/>
                  <a:gd name="T18" fmla="*/ 1 w 2"/>
                  <a:gd name="T19" fmla="*/ 1 h 1"/>
                  <a:gd name="T20" fmla="*/ 1 w 2"/>
                  <a:gd name="T21" fmla="*/ 1 h 1"/>
                  <a:gd name="T22" fmla="*/ 0 w 2"/>
                  <a:gd name="T23" fmla="*/ 0 h 1"/>
                  <a:gd name="T24" fmla="*/ 0 w 2"/>
                  <a:gd name="T25" fmla="*/ 0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2" name="Freeform 328"/>
              <p:cNvSpPr>
                <a:spLocks/>
              </p:cNvSpPr>
              <p:nvPr/>
            </p:nvSpPr>
            <p:spPr bwMode="auto">
              <a:xfrm>
                <a:off x="2459" y="1394"/>
                <a:ext cx="3" cy="4"/>
              </a:xfrm>
              <a:custGeom>
                <a:avLst/>
                <a:gdLst>
                  <a:gd name="T0" fmla="*/ 2 w 3"/>
                  <a:gd name="T1" fmla="*/ 3 h 4"/>
                  <a:gd name="T2" fmla="*/ 1 w 3"/>
                  <a:gd name="T3" fmla="*/ 4 h 4"/>
                  <a:gd name="T4" fmla="*/ 1 w 3"/>
                  <a:gd name="T5" fmla="*/ 4 h 4"/>
                  <a:gd name="T6" fmla="*/ 0 w 3"/>
                  <a:gd name="T7" fmla="*/ 4 h 4"/>
                  <a:gd name="T8" fmla="*/ 0 w 3"/>
                  <a:gd name="T9" fmla="*/ 3 h 4"/>
                  <a:gd name="T10" fmla="*/ 0 w 3"/>
                  <a:gd name="T11" fmla="*/ 2 h 4"/>
                  <a:gd name="T12" fmla="*/ 1 w 3"/>
                  <a:gd name="T13" fmla="*/ 2 h 4"/>
                  <a:gd name="T14" fmla="*/ 1 w 3"/>
                  <a:gd name="T15" fmla="*/ 1 h 4"/>
                  <a:gd name="T16" fmla="*/ 2 w 3"/>
                  <a:gd name="T17" fmla="*/ 0 h 4"/>
                  <a:gd name="T18" fmla="*/ 2 w 3"/>
                  <a:gd name="T19" fmla="*/ 1 h 4"/>
                  <a:gd name="T20" fmla="*/ 3 w 3"/>
                  <a:gd name="T21" fmla="*/ 1 h 4"/>
                  <a:gd name="T22" fmla="*/ 3 w 3"/>
                  <a:gd name="T23" fmla="*/ 2 h 4"/>
                  <a:gd name="T24" fmla="*/ 3 w 3"/>
                  <a:gd name="T25" fmla="*/ 2 h 4"/>
                  <a:gd name="T26" fmla="*/ 2 w 3"/>
                  <a:gd name="T27" fmla="*/ 3 h 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4">
                    <a:moveTo>
                      <a:pt x="2" y="3"/>
                    </a:move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3" name="Freeform 329"/>
              <p:cNvSpPr>
                <a:spLocks/>
              </p:cNvSpPr>
              <p:nvPr/>
            </p:nvSpPr>
            <p:spPr bwMode="auto">
              <a:xfrm>
                <a:off x="2456" y="1418"/>
                <a:ext cx="4" cy="1"/>
              </a:xfrm>
              <a:custGeom>
                <a:avLst/>
                <a:gdLst>
                  <a:gd name="T0" fmla="*/ 0 w 4"/>
                  <a:gd name="T1" fmla="*/ 1 h 1"/>
                  <a:gd name="T2" fmla="*/ 1 w 4"/>
                  <a:gd name="T3" fmla="*/ 0 h 1"/>
                  <a:gd name="T4" fmla="*/ 2 w 4"/>
                  <a:gd name="T5" fmla="*/ 0 h 1"/>
                  <a:gd name="T6" fmla="*/ 3 w 4"/>
                  <a:gd name="T7" fmla="*/ 0 h 1"/>
                  <a:gd name="T8" fmla="*/ 4 w 4"/>
                  <a:gd name="T9" fmla="*/ 0 h 1"/>
                  <a:gd name="T10" fmla="*/ 3 w 4"/>
                  <a:gd name="T11" fmla="*/ 1 h 1"/>
                  <a:gd name="T12" fmla="*/ 2 w 4"/>
                  <a:gd name="T13" fmla="*/ 1 h 1"/>
                  <a:gd name="T14" fmla="*/ 1 w 4"/>
                  <a:gd name="T15" fmla="*/ 1 h 1"/>
                  <a:gd name="T16" fmla="*/ 0 w 4"/>
                  <a:gd name="T17" fmla="*/ 1 h 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4" name="Freeform 330"/>
              <p:cNvSpPr>
                <a:spLocks/>
              </p:cNvSpPr>
              <p:nvPr/>
            </p:nvSpPr>
            <p:spPr bwMode="auto">
              <a:xfrm>
                <a:off x="2457" y="1393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  <a:gd name="T8" fmla="*/ 2 w 2"/>
                  <a:gd name="T9" fmla="*/ 1 h 1"/>
                  <a:gd name="T10" fmla="*/ 0 w 2"/>
                  <a:gd name="T11" fmla="*/ 1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5" name="Freeform 331"/>
              <p:cNvSpPr>
                <a:spLocks/>
              </p:cNvSpPr>
              <p:nvPr/>
            </p:nvSpPr>
            <p:spPr bwMode="auto">
              <a:xfrm>
                <a:off x="2456" y="1399"/>
                <a:ext cx="2" cy="2"/>
              </a:xfrm>
              <a:custGeom>
                <a:avLst/>
                <a:gdLst>
                  <a:gd name="T0" fmla="*/ 1 w 2"/>
                  <a:gd name="T1" fmla="*/ 2 h 2"/>
                  <a:gd name="T2" fmla="*/ 0 w 2"/>
                  <a:gd name="T3" fmla="*/ 2 h 2"/>
                  <a:gd name="T4" fmla="*/ 0 w 2"/>
                  <a:gd name="T5" fmla="*/ 1 h 2"/>
                  <a:gd name="T6" fmla="*/ 0 w 2"/>
                  <a:gd name="T7" fmla="*/ 1 h 2"/>
                  <a:gd name="T8" fmla="*/ 0 w 2"/>
                  <a:gd name="T9" fmla="*/ 1 h 2"/>
                  <a:gd name="T10" fmla="*/ 1 w 2"/>
                  <a:gd name="T11" fmla="*/ 0 h 2"/>
                  <a:gd name="T12" fmla="*/ 1 w 2"/>
                  <a:gd name="T13" fmla="*/ 1 h 2"/>
                  <a:gd name="T14" fmla="*/ 2 w 2"/>
                  <a:gd name="T15" fmla="*/ 1 h 2"/>
                  <a:gd name="T16" fmla="*/ 2 w 2"/>
                  <a:gd name="T17" fmla="*/ 2 h 2"/>
                  <a:gd name="T18" fmla="*/ 2 w 2"/>
                  <a:gd name="T19" fmla="*/ 2 h 2"/>
                  <a:gd name="T20" fmla="*/ 2 w 2"/>
                  <a:gd name="T21" fmla="*/ 2 h 2"/>
                  <a:gd name="T22" fmla="*/ 1 w 2"/>
                  <a:gd name="T23" fmla="*/ 2 h 2"/>
                  <a:gd name="T24" fmla="*/ 1 w 2"/>
                  <a:gd name="T25" fmla="*/ 2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6" name="Freeform 332"/>
              <p:cNvSpPr>
                <a:spLocks/>
              </p:cNvSpPr>
              <p:nvPr/>
            </p:nvSpPr>
            <p:spPr bwMode="auto">
              <a:xfrm>
                <a:off x="2453" y="1416"/>
                <a:ext cx="4" cy="1"/>
              </a:xfrm>
              <a:custGeom>
                <a:avLst/>
                <a:gdLst>
                  <a:gd name="T0" fmla="*/ 0 w 4"/>
                  <a:gd name="T1" fmla="*/ 1 h 1"/>
                  <a:gd name="T2" fmla="*/ 1 w 4"/>
                  <a:gd name="T3" fmla="*/ 1 h 1"/>
                  <a:gd name="T4" fmla="*/ 2 w 4"/>
                  <a:gd name="T5" fmla="*/ 0 h 1"/>
                  <a:gd name="T6" fmla="*/ 3 w 4"/>
                  <a:gd name="T7" fmla="*/ 0 h 1"/>
                  <a:gd name="T8" fmla="*/ 4 w 4"/>
                  <a:gd name="T9" fmla="*/ 0 h 1"/>
                  <a:gd name="T10" fmla="*/ 3 w 4"/>
                  <a:gd name="T11" fmla="*/ 1 h 1"/>
                  <a:gd name="T12" fmla="*/ 2 w 4"/>
                  <a:gd name="T13" fmla="*/ 1 h 1"/>
                  <a:gd name="T14" fmla="*/ 1 w 4"/>
                  <a:gd name="T15" fmla="*/ 1 h 1"/>
                  <a:gd name="T16" fmla="*/ 0 w 4"/>
                  <a:gd name="T17" fmla="*/ 1 h 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7" name="Freeform 333"/>
              <p:cNvSpPr>
                <a:spLocks/>
              </p:cNvSpPr>
              <p:nvPr/>
            </p:nvSpPr>
            <p:spPr bwMode="auto">
              <a:xfrm>
                <a:off x="2450" y="1396"/>
                <a:ext cx="7" cy="4"/>
              </a:xfrm>
              <a:custGeom>
                <a:avLst/>
                <a:gdLst>
                  <a:gd name="T0" fmla="*/ 6 w 7"/>
                  <a:gd name="T1" fmla="*/ 2 h 4"/>
                  <a:gd name="T2" fmla="*/ 5 w 7"/>
                  <a:gd name="T3" fmla="*/ 3 h 4"/>
                  <a:gd name="T4" fmla="*/ 4 w 7"/>
                  <a:gd name="T5" fmla="*/ 4 h 4"/>
                  <a:gd name="T6" fmla="*/ 3 w 7"/>
                  <a:gd name="T7" fmla="*/ 4 h 4"/>
                  <a:gd name="T8" fmla="*/ 2 w 7"/>
                  <a:gd name="T9" fmla="*/ 4 h 4"/>
                  <a:gd name="T10" fmla="*/ 1 w 7"/>
                  <a:gd name="T11" fmla="*/ 4 h 4"/>
                  <a:gd name="T12" fmla="*/ 1 w 7"/>
                  <a:gd name="T13" fmla="*/ 3 h 4"/>
                  <a:gd name="T14" fmla="*/ 0 w 7"/>
                  <a:gd name="T15" fmla="*/ 3 h 4"/>
                  <a:gd name="T16" fmla="*/ 0 w 7"/>
                  <a:gd name="T17" fmla="*/ 2 h 4"/>
                  <a:gd name="T18" fmla="*/ 1 w 7"/>
                  <a:gd name="T19" fmla="*/ 2 h 4"/>
                  <a:gd name="T20" fmla="*/ 2 w 7"/>
                  <a:gd name="T21" fmla="*/ 2 h 4"/>
                  <a:gd name="T22" fmla="*/ 3 w 7"/>
                  <a:gd name="T23" fmla="*/ 2 h 4"/>
                  <a:gd name="T24" fmla="*/ 4 w 7"/>
                  <a:gd name="T25" fmla="*/ 1 h 4"/>
                  <a:gd name="T26" fmla="*/ 5 w 7"/>
                  <a:gd name="T27" fmla="*/ 1 h 4"/>
                  <a:gd name="T28" fmla="*/ 6 w 7"/>
                  <a:gd name="T29" fmla="*/ 1 h 4"/>
                  <a:gd name="T30" fmla="*/ 7 w 7"/>
                  <a:gd name="T31" fmla="*/ 0 h 4"/>
                  <a:gd name="T32" fmla="*/ 7 w 7"/>
                  <a:gd name="T33" fmla="*/ 0 h 4"/>
                  <a:gd name="T34" fmla="*/ 7 w 7"/>
                  <a:gd name="T35" fmla="*/ 1 h 4"/>
                  <a:gd name="T36" fmla="*/ 7 w 7"/>
                  <a:gd name="T37" fmla="*/ 1 h 4"/>
                  <a:gd name="T38" fmla="*/ 6 w 7"/>
                  <a:gd name="T39" fmla="*/ 1 h 4"/>
                  <a:gd name="T40" fmla="*/ 6 w 7"/>
                  <a:gd name="T41" fmla="*/ 2 h 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7" h="4">
                    <a:moveTo>
                      <a:pt x="6" y="2"/>
                    </a:moveTo>
                    <a:lnTo>
                      <a:pt x="5" y="3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8" name="Freeform 334"/>
              <p:cNvSpPr>
                <a:spLocks/>
              </p:cNvSpPr>
              <p:nvPr/>
            </p:nvSpPr>
            <p:spPr bwMode="auto">
              <a:xfrm>
                <a:off x="2446" y="1382"/>
                <a:ext cx="10" cy="5"/>
              </a:xfrm>
              <a:custGeom>
                <a:avLst/>
                <a:gdLst>
                  <a:gd name="T0" fmla="*/ 0 w 10"/>
                  <a:gd name="T1" fmla="*/ 0 h 5"/>
                  <a:gd name="T2" fmla="*/ 2 w 10"/>
                  <a:gd name="T3" fmla="*/ 1 h 5"/>
                  <a:gd name="T4" fmla="*/ 3 w 10"/>
                  <a:gd name="T5" fmla="*/ 1 h 5"/>
                  <a:gd name="T6" fmla="*/ 4 w 10"/>
                  <a:gd name="T7" fmla="*/ 1 h 5"/>
                  <a:gd name="T8" fmla="*/ 6 w 10"/>
                  <a:gd name="T9" fmla="*/ 2 h 5"/>
                  <a:gd name="T10" fmla="*/ 7 w 10"/>
                  <a:gd name="T11" fmla="*/ 3 h 5"/>
                  <a:gd name="T12" fmla="*/ 8 w 10"/>
                  <a:gd name="T13" fmla="*/ 3 h 5"/>
                  <a:gd name="T14" fmla="*/ 9 w 10"/>
                  <a:gd name="T15" fmla="*/ 4 h 5"/>
                  <a:gd name="T16" fmla="*/ 10 w 10"/>
                  <a:gd name="T17" fmla="*/ 5 h 5"/>
                  <a:gd name="T18" fmla="*/ 9 w 10"/>
                  <a:gd name="T19" fmla="*/ 5 h 5"/>
                  <a:gd name="T20" fmla="*/ 8 w 10"/>
                  <a:gd name="T21" fmla="*/ 5 h 5"/>
                  <a:gd name="T22" fmla="*/ 7 w 10"/>
                  <a:gd name="T23" fmla="*/ 4 h 5"/>
                  <a:gd name="T24" fmla="*/ 5 w 10"/>
                  <a:gd name="T25" fmla="*/ 3 h 5"/>
                  <a:gd name="T26" fmla="*/ 4 w 10"/>
                  <a:gd name="T27" fmla="*/ 2 h 5"/>
                  <a:gd name="T28" fmla="*/ 3 w 10"/>
                  <a:gd name="T29" fmla="*/ 2 h 5"/>
                  <a:gd name="T30" fmla="*/ 2 w 10"/>
                  <a:gd name="T31" fmla="*/ 1 h 5"/>
                  <a:gd name="T32" fmla="*/ 0 w 10"/>
                  <a:gd name="T33" fmla="*/ 0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2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9" y="4"/>
                    </a:lnTo>
                    <a:lnTo>
                      <a:pt x="10" y="5"/>
                    </a:lnTo>
                    <a:lnTo>
                      <a:pt x="9" y="5"/>
                    </a:lnTo>
                    <a:lnTo>
                      <a:pt x="8" y="5"/>
                    </a:lnTo>
                    <a:lnTo>
                      <a:pt x="7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99" name="Freeform 335"/>
              <p:cNvSpPr>
                <a:spLocks/>
              </p:cNvSpPr>
              <p:nvPr/>
            </p:nvSpPr>
            <p:spPr bwMode="auto">
              <a:xfrm>
                <a:off x="2454" y="1371"/>
                <a:ext cx="3" cy="1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1 w 3"/>
                  <a:gd name="T5" fmla="*/ 0 h 1"/>
                  <a:gd name="T6" fmla="*/ 2 w 3"/>
                  <a:gd name="T7" fmla="*/ 0 h 1"/>
                  <a:gd name="T8" fmla="*/ 3 w 3"/>
                  <a:gd name="T9" fmla="*/ 1 h 1"/>
                  <a:gd name="T10" fmla="*/ 0 w 3"/>
                  <a:gd name="T11" fmla="*/ 1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0" name="Freeform 336"/>
              <p:cNvSpPr>
                <a:spLocks/>
              </p:cNvSpPr>
              <p:nvPr/>
            </p:nvSpPr>
            <p:spPr bwMode="auto">
              <a:xfrm>
                <a:off x="2449" y="1415"/>
                <a:ext cx="5" cy="1"/>
              </a:xfrm>
              <a:custGeom>
                <a:avLst/>
                <a:gdLst>
                  <a:gd name="T0" fmla="*/ 0 w 5"/>
                  <a:gd name="T1" fmla="*/ 0 h 1"/>
                  <a:gd name="T2" fmla="*/ 0 w 5"/>
                  <a:gd name="T3" fmla="*/ 0 h 1"/>
                  <a:gd name="T4" fmla="*/ 1 w 5"/>
                  <a:gd name="T5" fmla="*/ 0 h 1"/>
                  <a:gd name="T6" fmla="*/ 2 w 5"/>
                  <a:gd name="T7" fmla="*/ 0 h 1"/>
                  <a:gd name="T8" fmla="*/ 3 w 5"/>
                  <a:gd name="T9" fmla="*/ 0 h 1"/>
                  <a:gd name="T10" fmla="*/ 3 w 5"/>
                  <a:gd name="T11" fmla="*/ 0 h 1"/>
                  <a:gd name="T12" fmla="*/ 4 w 5"/>
                  <a:gd name="T13" fmla="*/ 0 h 1"/>
                  <a:gd name="T14" fmla="*/ 4 w 5"/>
                  <a:gd name="T15" fmla="*/ 0 h 1"/>
                  <a:gd name="T16" fmla="*/ 5 w 5"/>
                  <a:gd name="T17" fmla="*/ 0 h 1"/>
                  <a:gd name="T18" fmla="*/ 4 w 5"/>
                  <a:gd name="T19" fmla="*/ 0 h 1"/>
                  <a:gd name="T20" fmla="*/ 4 w 5"/>
                  <a:gd name="T21" fmla="*/ 0 h 1"/>
                  <a:gd name="T22" fmla="*/ 3 w 5"/>
                  <a:gd name="T23" fmla="*/ 0 h 1"/>
                  <a:gd name="T24" fmla="*/ 3 w 5"/>
                  <a:gd name="T25" fmla="*/ 0 h 1"/>
                  <a:gd name="T26" fmla="*/ 2 w 5"/>
                  <a:gd name="T27" fmla="*/ 0 h 1"/>
                  <a:gd name="T28" fmla="*/ 1 w 5"/>
                  <a:gd name="T29" fmla="*/ 0 h 1"/>
                  <a:gd name="T30" fmla="*/ 0 w 5"/>
                  <a:gd name="T31" fmla="*/ 0 h 1"/>
                  <a:gd name="T32" fmla="*/ 0 w 5"/>
                  <a:gd name="T33" fmla="*/ 0 h 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1" name="Freeform 337"/>
              <p:cNvSpPr>
                <a:spLocks/>
              </p:cNvSpPr>
              <p:nvPr/>
            </p:nvSpPr>
            <p:spPr bwMode="auto">
              <a:xfrm>
                <a:off x="2447" y="1400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2 h 2"/>
                  <a:gd name="T4" fmla="*/ 1 w 3"/>
                  <a:gd name="T5" fmla="*/ 2 h 2"/>
                  <a:gd name="T6" fmla="*/ 1 w 3"/>
                  <a:gd name="T7" fmla="*/ 1 h 2"/>
                  <a:gd name="T8" fmla="*/ 0 w 3"/>
                  <a:gd name="T9" fmla="*/ 2 h 2"/>
                  <a:gd name="T10" fmla="*/ 0 w 3"/>
                  <a:gd name="T11" fmla="*/ 1 h 2"/>
                  <a:gd name="T12" fmla="*/ 0 w 3"/>
                  <a:gd name="T13" fmla="*/ 1 h 2"/>
                  <a:gd name="T14" fmla="*/ 0 w 3"/>
                  <a:gd name="T15" fmla="*/ 1 h 2"/>
                  <a:gd name="T16" fmla="*/ 0 w 3"/>
                  <a:gd name="T17" fmla="*/ 1 h 2"/>
                  <a:gd name="T18" fmla="*/ 1 w 3"/>
                  <a:gd name="T19" fmla="*/ 0 h 2"/>
                  <a:gd name="T20" fmla="*/ 1 w 3"/>
                  <a:gd name="T21" fmla="*/ 0 h 2"/>
                  <a:gd name="T22" fmla="*/ 2 w 3"/>
                  <a:gd name="T23" fmla="*/ 0 h 2"/>
                  <a:gd name="T24" fmla="*/ 2 w 3"/>
                  <a:gd name="T25" fmla="*/ 0 h 2"/>
                  <a:gd name="T26" fmla="*/ 3 w 3"/>
                  <a:gd name="T27" fmla="*/ 1 h 2"/>
                  <a:gd name="T28" fmla="*/ 3 w 3"/>
                  <a:gd name="T29" fmla="*/ 1 h 2"/>
                  <a:gd name="T30" fmla="*/ 3 w 3"/>
                  <a:gd name="T31" fmla="*/ 2 h 2"/>
                  <a:gd name="T32" fmla="*/ 2 w 3"/>
                  <a:gd name="T33" fmla="*/ 2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lnTo>
                      <a:pt x="2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2" name="Freeform 338"/>
              <p:cNvSpPr>
                <a:spLocks/>
              </p:cNvSpPr>
              <p:nvPr/>
            </p:nvSpPr>
            <p:spPr bwMode="auto">
              <a:xfrm>
                <a:off x="2446" y="1386"/>
                <a:ext cx="4" cy="2"/>
              </a:xfrm>
              <a:custGeom>
                <a:avLst/>
                <a:gdLst>
                  <a:gd name="T0" fmla="*/ 1 w 4"/>
                  <a:gd name="T1" fmla="*/ 1 h 2"/>
                  <a:gd name="T2" fmla="*/ 0 w 4"/>
                  <a:gd name="T3" fmla="*/ 0 h 2"/>
                  <a:gd name="T4" fmla="*/ 1 w 4"/>
                  <a:gd name="T5" fmla="*/ 0 h 2"/>
                  <a:gd name="T6" fmla="*/ 2 w 4"/>
                  <a:gd name="T7" fmla="*/ 0 h 2"/>
                  <a:gd name="T8" fmla="*/ 3 w 4"/>
                  <a:gd name="T9" fmla="*/ 1 h 2"/>
                  <a:gd name="T10" fmla="*/ 4 w 4"/>
                  <a:gd name="T11" fmla="*/ 2 h 2"/>
                  <a:gd name="T12" fmla="*/ 3 w 4"/>
                  <a:gd name="T13" fmla="*/ 2 h 2"/>
                  <a:gd name="T14" fmla="*/ 2 w 4"/>
                  <a:gd name="T15" fmla="*/ 2 h 2"/>
                  <a:gd name="T16" fmla="*/ 2 w 4"/>
                  <a:gd name="T17" fmla="*/ 1 h 2"/>
                  <a:gd name="T18" fmla="*/ 1 w 4"/>
                  <a:gd name="T19" fmla="*/ 1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2">
                    <a:moveTo>
                      <a:pt x="1" y="1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3" name="Freeform 339"/>
              <p:cNvSpPr>
                <a:spLocks/>
              </p:cNvSpPr>
              <p:nvPr/>
            </p:nvSpPr>
            <p:spPr bwMode="auto">
              <a:xfrm>
                <a:off x="2445" y="1396"/>
                <a:ext cx="4" cy="4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4 h 4"/>
                  <a:gd name="T4" fmla="*/ 1 w 4"/>
                  <a:gd name="T5" fmla="*/ 3 h 4"/>
                  <a:gd name="T6" fmla="*/ 1 w 4"/>
                  <a:gd name="T7" fmla="*/ 2 h 4"/>
                  <a:gd name="T8" fmla="*/ 2 w 4"/>
                  <a:gd name="T9" fmla="*/ 1 h 4"/>
                  <a:gd name="T10" fmla="*/ 3 w 4"/>
                  <a:gd name="T11" fmla="*/ 0 h 4"/>
                  <a:gd name="T12" fmla="*/ 4 w 4"/>
                  <a:gd name="T13" fmla="*/ 2 h 4"/>
                  <a:gd name="T14" fmla="*/ 3 w 4"/>
                  <a:gd name="T15" fmla="*/ 2 h 4"/>
                  <a:gd name="T16" fmla="*/ 3 w 4"/>
                  <a:gd name="T17" fmla="*/ 3 h 4"/>
                  <a:gd name="T18" fmla="*/ 2 w 4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4" name="Freeform 340"/>
              <p:cNvSpPr>
                <a:spLocks/>
              </p:cNvSpPr>
              <p:nvPr/>
            </p:nvSpPr>
            <p:spPr bwMode="auto">
              <a:xfrm>
                <a:off x="2444" y="1388"/>
                <a:ext cx="3" cy="1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0 h 1"/>
                  <a:gd name="T4" fmla="*/ 0 w 3"/>
                  <a:gd name="T5" fmla="*/ 0 h 1"/>
                  <a:gd name="T6" fmla="*/ 0 w 3"/>
                  <a:gd name="T7" fmla="*/ 0 h 1"/>
                  <a:gd name="T8" fmla="*/ 0 w 3"/>
                  <a:gd name="T9" fmla="*/ 0 h 1"/>
                  <a:gd name="T10" fmla="*/ 3 w 3"/>
                  <a:gd name="T11" fmla="*/ 1 h 1"/>
                  <a:gd name="T12" fmla="*/ 2 w 3"/>
                  <a:gd name="T13" fmla="*/ 1 h 1"/>
                  <a:gd name="T14" fmla="*/ 2 w 3"/>
                  <a:gd name="T15" fmla="*/ 1 h 1"/>
                  <a:gd name="T16" fmla="*/ 1 w 3"/>
                  <a:gd name="T17" fmla="*/ 1 h 1"/>
                  <a:gd name="T18" fmla="*/ 1 w 3"/>
                  <a:gd name="T19" fmla="*/ 0 h 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5" name="Freeform 341"/>
              <p:cNvSpPr>
                <a:spLocks/>
              </p:cNvSpPr>
              <p:nvPr/>
            </p:nvSpPr>
            <p:spPr bwMode="auto">
              <a:xfrm>
                <a:off x="2442" y="1399"/>
                <a:ext cx="2" cy="1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1 h 1"/>
                  <a:gd name="T4" fmla="*/ 1 w 2"/>
                  <a:gd name="T5" fmla="*/ 0 h 1"/>
                  <a:gd name="T6" fmla="*/ 1 w 2"/>
                  <a:gd name="T7" fmla="*/ 0 h 1"/>
                  <a:gd name="T8" fmla="*/ 2 w 2"/>
                  <a:gd name="T9" fmla="*/ 0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1 w 2"/>
                  <a:gd name="T17" fmla="*/ 1 h 1"/>
                  <a:gd name="T18" fmla="*/ 1 w 2"/>
                  <a:gd name="T19" fmla="*/ 1 h 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6" name="Freeform 342"/>
              <p:cNvSpPr>
                <a:spLocks/>
              </p:cNvSpPr>
              <p:nvPr/>
            </p:nvSpPr>
            <p:spPr bwMode="auto">
              <a:xfrm>
                <a:off x="2432" y="1399"/>
                <a:ext cx="7" cy="1"/>
              </a:xfrm>
              <a:custGeom>
                <a:avLst/>
                <a:gdLst>
                  <a:gd name="T0" fmla="*/ 2 w 7"/>
                  <a:gd name="T1" fmla="*/ 1 h 1"/>
                  <a:gd name="T2" fmla="*/ 2 w 7"/>
                  <a:gd name="T3" fmla="*/ 1 h 1"/>
                  <a:gd name="T4" fmla="*/ 1 w 7"/>
                  <a:gd name="T5" fmla="*/ 1 h 1"/>
                  <a:gd name="T6" fmla="*/ 1 w 7"/>
                  <a:gd name="T7" fmla="*/ 1 h 1"/>
                  <a:gd name="T8" fmla="*/ 0 w 7"/>
                  <a:gd name="T9" fmla="*/ 1 h 1"/>
                  <a:gd name="T10" fmla="*/ 1 w 7"/>
                  <a:gd name="T11" fmla="*/ 0 h 1"/>
                  <a:gd name="T12" fmla="*/ 2 w 7"/>
                  <a:gd name="T13" fmla="*/ 0 h 1"/>
                  <a:gd name="T14" fmla="*/ 3 w 7"/>
                  <a:gd name="T15" fmla="*/ 0 h 1"/>
                  <a:gd name="T16" fmla="*/ 4 w 7"/>
                  <a:gd name="T17" fmla="*/ 0 h 1"/>
                  <a:gd name="T18" fmla="*/ 4 w 7"/>
                  <a:gd name="T19" fmla="*/ 0 h 1"/>
                  <a:gd name="T20" fmla="*/ 5 w 7"/>
                  <a:gd name="T21" fmla="*/ 0 h 1"/>
                  <a:gd name="T22" fmla="*/ 6 w 7"/>
                  <a:gd name="T23" fmla="*/ 0 h 1"/>
                  <a:gd name="T24" fmla="*/ 7 w 7"/>
                  <a:gd name="T25" fmla="*/ 0 h 1"/>
                  <a:gd name="T26" fmla="*/ 6 w 7"/>
                  <a:gd name="T27" fmla="*/ 1 h 1"/>
                  <a:gd name="T28" fmla="*/ 5 w 7"/>
                  <a:gd name="T29" fmla="*/ 1 h 1"/>
                  <a:gd name="T30" fmla="*/ 4 w 7"/>
                  <a:gd name="T31" fmla="*/ 1 h 1"/>
                  <a:gd name="T32" fmla="*/ 2 w 7"/>
                  <a:gd name="T33" fmla="*/ 1 h 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7" h="1">
                    <a:moveTo>
                      <a:pt x="2" y="1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7" name="Freeform 343"/>
              <p:cNvSpPr>
                <a:spLocks/>
              </p:cNvSpPr>
              <p:nvPr/>
            </p:nvSpPr>
            <p:spPr bwMode="auto">
              <a:xfrm>
                <a:off x="2412" y="1408"/>
                <a:ext cx="4" cy="1"/>
              </a:xfrm>
              <a:custGeom>
                <a:avLst/>
                <a:gdLst>
                  <a:gd name="T0" fmla="*/ 0 w 4"/>
                  <a:gd name="T1" fmla="*/ 1 h 1"/>
                  <a:gd name="T2" fmla="*/ 1 w 4"/>
                  <a:gd name="T3" fmla="*/ 1 h 1"/>
                  <a:gd name="T4" fmla="*/ 2 w 4"/>
                  <a:gd name="T5" fmla="*/ 0 h 1"/>
                  <a:gd name="T6" fmla="*/ 3 w 4"/>
                  <a:gd name="T7" fmla="*/ 0 h 1"/>
                  <a:gd name="T8" fmla="*/ 4 w 4"/>
                  <a:gd name="T9" fmla="*/ 0 h 1"/>
                  <a:gd name="T10" fmla="*/ 3 w 4"/>
                  <a:gd name="T11" fmla="*/ 0 h 1"/>
                  <a:gd name="T12" fmla="*/ 2 w 4"/>
                  <a:gd name="T13" fmla="*/ 1 h 1"/>
                  <a:gd name="T14" fmla="*/ 1 w 4"/>
                  <a:gd name="T15" fmla="*/ 1 h 1"/>
                  <a:gd name="T16" fmla="*/ 0 w 4"/>
                  <a:gd name="T17" fmla="*/ 1 h 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8" name="Freeform 344"/>
              <p:cNvSpPr>
                <a:spLocks/>
              </p:cNvSpPr>
              <p:nvPr/>
            </p:nvSpPr>
            <p:spPr bwMode="auto">
              <a:xfrm>
                <a:off x="2413" y="1395"/>
                <a:ext cx="3" cy="3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2 h 3"/>
                  <a:gd name="T4" fmla="*/ 1 w 3"/>
                  <a:gd name="T5" fmla="*/ 2 h 3"/>
                  <a:gd name="T6" fmla="*/ 0 w 3"/>
                  <a:gd name="T7" fmla="*/ 2 h 3"/>
                  <a:gd name="T8" fmla="*/ 0 w 3"/>
                  <a:gd name="T9" fmla="*/ 2 h 3"/>
                  <a:gd name="T10" fmla="*/ 0 w 3"/>
                  <a:gd name="T11" fmla="*/ 2 h 3"/>
                  <a:gd name="T12" fmla="*/ 0 w 3"/>
                  <a:gd name="T13" fmla="*/ 1 h 3"/>
                  <a:gd name="T14" fmla="*/ 1 w 3"/>
                  <a:gd name="T15" fmla="*/ 1 h 3"/>
                  <a:gd name="T16" fmla="*/ 1 w 3"/>
                  <a:gd name="T17" fmla="*/ 0 h 3"/>
                  <a:gd name="T18" fmla="*/ 3 w 3"/>
                  <a:gd name="T19" fmla="*/ 1 h 3"/>
                  <a:gd name="T20" fmla="*/ 1 w 3"/>
                  <a:gd name="T21" fmla="*/ 3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1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09" name="Freeform 345"/>
              <p:cNvSpPr>
                <a:spLocks/>
              </p:cNvSpPr>
              <p:nvPr/>
            </p:nvSpPr>
            <p:spPr bwMode="auto">
              <a:xfrm>
                <a:off x="2409" y="140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1 w 2"/>
                  <a:gd name="T13" fmla="*/ 0 h 1"/>
                  <a:gd name="T14" fmla="*/ 2 w 2"/>
                  <a:gd name="T15" fmla="*/ 0 h 1"/>
                  <a:gd name="T16" fmla="*/ 2 w 2"/>
                  <a:gd name="T17" fmla="*/ 0 h 1"/>
                  <a:gd name="T18" fmla="*/ 2 w 2"/>
                  <a:gd name="T19" fmla="*/ 0 h 1"/>
                  <a:gd name="T20" fmla="*/ 1 w 2"/>
                  <a:gd name="T21" fmla="*/ 0 h 1"/>
                  <a:gd name="T22" fmla="*/ 0 w 2"/>
                  <a:gd name="T23" fmla="*/ 1 h 1"/>
                  <a:gd name="T24" fmla="*/ 0 w 2"/>
                  <a:gd name="T25" fmla="*/ 0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0" name="Freeform 346"/>
              <p:cNvSpPr>
                <a:spLocks/>
              </p:cNvSpPr>
              <p:nvPr/>
            </p:nvSpPr>
            <p:spPr bwMode="auto">
              <a:xfrm>
                <a:off x="2378" y="1385"/>
                <a:ext cx="33" cy="11"/>
              </a:xfrm>
              <a:custGeom>
                <a:avLst/>
                <a:gdLst>
                  <a:gd name="T0" fmla="*/ 20 w 33"/>
                  <a:gd name="T1" fmla="*/ 8 h 11"/>
                  <a:gd name="T2" fmla="*/ 17 w 33"/>
                  <a:gd name="T3" fmla="*/ 7 h 11"/>
                  <a:gd name="T4" fmla="*/ 15 w 33"/>
                  <a:gd name="T5" fmla="*/ 6 h 11"/>
                  <a:gd name="T6" fmla="*/ 13 w 33"/>
                  <a:gd name="T7" fmla="*/ 5 h 11"/>
                  <a:gd name="T8" fmla="*/ 10 w 33"/>
                  <a:gd name="T9" fmla="*/ 4 h 11"/>
                  <a:gd name="T10" fmla="*/ 7 w 33"/>
                  <a:gd name="T11" fmla="*/ 3 h 11"/>
                  <a:gd name="T12" fmla="*/ 5 w 33"/>
                  <a:gd name="T13" fmla="*/ 2 h 11"/>
                  <a:gd name="T14" fmla="*/ 3 w 33"/>
                  <a:gd name="T15" fmla="*/ 1 h 11"/>
                  <a:gd name="T16" fmla="*/ 0 w 33"/>
                  <a:gd name="T17" fmla="*/ 0 h 11"/>
                  <a:gd name="T18" fmla="*/ 3 w 33"/>
                  <a:gd name="T19" fmla="*/ 1 h 11"/>
                  <a:gd name="T20" fmla="*/ 7 w 33"/>
                  <a:gd name="T21" fmla="*/ 2 h 11"/>
                  <a:gd name="T22" fmla="*/ 10 w 33"/>
                  <a:gd name="T23" fmla="*/ 3 h 11"/>
                  <a:gd name="T24" fmla="*/ 13 w 33"/>
                  <a:gd name="T25" fmla="*/ 4 h 11"/>
                  <a:gd name="T26" fmla="*/ 17 w 33"/>
                  <a:gd name="T27" fmla="*/ 4 h 11"/>
                  <a:gd name="T28" fmla="*/ 20 w 33"/>
                  <a:gd name="T29" fmla="*/ 6 h 11"/>
                  <a:gd name="T30" fmla="*/ 24 w 33"/>
                  <a:gd name="T31" fmla="*/ 7 h 11"/>
                  <a:gd name="T32" fmla="*/ 27 w 33"/>
                  <a:gd name="T33" fmla="*/ 8 h 11"/>
                  <a:gd name="T34" fmla="*/ 33 w 33"/>
                  <a:gd name="T35" fmla="*/ 11 h 11"/>
                  <a:gd name="T36" fmla="*/ 31 w 33"/>
                  <a:gd name="T37" fmla="*/ 11 h 11"/>
                  <a:gd name="T38" fmla="*/ 30 w 33"/>
                  <a:gd name="T39" fmla="*/ 11 h 11"/>
                  <a:gd name="T40" fmla="*/ 28 w 33"/>
                  <a:gd name="T41" fmla="*/ 10 h 11"/>
                  <a:gd name="T42" fmla="*/ 26 w 33"/>
                  <a:gd name="T43" fmla="*/ 10 h 11"/>
                  <a:gd name="T44" fmla="*/ 25 w 33"/>
                  <a:gd name="T45" fmla="*/ 10 h 11"/>
                  <a:gd name="T46" fmla="*/ 23 w 33"/>
                  <a:gd name="T47" fmla="*/ 9 h 11"/>
                  <a:gd name="T48" fmla="*/ 22 w 33"/>
                  <a:gd name="T49" fmla="*/ 9 h 11"/>
                  <a:gd name="T50" fmla="*/ 20 w 33"/>
                  <a:gd name="T51" fmla="*/ 8 h 1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3" h="11">
                    <a:moveTo>
                      <a:pt x="20" y="8"/>
                    </a:moveTo>
                    <a:lnTo>
                      <a:pt x="17" y="7"/>
                    </a:lnTo>
                    <a:lnTo>
                      <a:pt x="15" y="6"/>
                    </a:lnTo>
                    <a:lnTo>
                      <a:pt x="13" y="5"/>
                    </a:lnTo>
                    <a:lnTo>
                      <a:pt x="10" y="4"/>
                    </a:lnTo>
                    <a:lnTo>
                      <a:pt x="7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7" y="2"/>
                    </a:lnTo>
                    <a:lnTo>
                      <a:pt x="10" y="3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0" y="6"/>
                    </a:lnTo>
                    <a:lnTo>
                      <a:pt x="24" y="7"/>
                    </a:lnTo>
                    <a:lnTo>
                      <a:pt x="27" y="8"/>
                    </a:lnTo>
                    <a:lnTo>
                      <a:pt x="33" y="11"/>
                    </a:lnTo>
                    <a:lnTo>
                      <a:pt x="31" y="11"/>
                    </a:lnTo>
                    <a:lnTo>
                      <a:pt x="30" y="11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5" y="10"/>
                    </a:lnTo>
                    <a:lnTo>
                      <a:pt x="23" y="9"/>
                    </a:lnTo>
                    <a:lnTo>
                      <a:pt x="22" y="9"/>
                    </a:lnTo>
                    <a:lnTo>
                      <a:pt x="20" y="8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1" name="Freeform 347"/>
              <p:cNvSpPr>
                <a:spLocks/>
              </p:cNvSpPr>
              <p:nvPr/>
            </p:nvSpPr>
            <p:spPr bwMode="auto">
              <a:xfrm>
                <a:off x="2379" y="1389"/>
                <a:ext cx="29" cy="9"/>
              </a:xfrm>
              <a:custGeom>
                <a:avLst/>
                <a:gdLst>
                  <a:gd name="T0" fmla="*/ 11 w 29"/>
                  <a:gd name="T1" fmla="*/ 5 h 9"/>
                  <a:gd name="T2" fmla="*/ 0 w 29"/>
                  <a:gd name="T3" fmla="*/ 0 h 9"/>
                  <a:gd name="T4" fmla="*/ 1 w 29"/>
                  <a:gd name="T5" fmla="*/ 1 h 9"/>
                  <a:gd name="T6" fmla="*/ 2 w 29"/>
                  <a:gd name="T7" fmla="*/ 1 h 9"/>
                  <a:gd name="T8" fmla="*/ 4 w 29"/>
                  <a:gd name="T9" fmla="*/ 2 h 9"/>
                  <a:gd name="T10" fmla="*/ 5 w 29"/>
                  <a:gd name="T11" fmla="*/ 2 h 9"/>
                  <a:gd name="T12" fmla="*/ 6 w 29"/>
                  <a:gd name="T13" fmla="*/ 3 h 9"/>
                  <a:gd name="T14" fmla="*/ 7 w 29"/>
                  <a:gd name="T15" fmla="*/ 3 h 9"/>
                  <a:gd name="T16" fmla="*/ 8 w 29"/>
                  <a:gd name="T17" fmla="*/ 4 h 9"/>
                  <a:gd name="T18" fmla="*/ 9 w 29"/>
                  <a:gd name="T19" fmla="*/ 4 h 9"/>
                  <a:gd name="T20" fmla="*/ 11 w 29"/>
                  <a:gd name="T21" fmla="*/ 4 h 9"/>
                  <a:gd name="T22" fmla="*/ 13 w 29"/>
                  <a:gd name="T23" fmla="*/ 4 h 9"/>
                  <a:gd name="T24" fmla="*/ 15 w 29"/>
                  <a:gd name="T25" fmla="*/ 5 h 9"/>
                  <a:gd name="T26" fmla="*/ 17 w 29"/>
                  <a:gd name="T27" fmla="*/ 5 h 9"/>
                  <a:gd name="T28" fmla="*/ 19 w 29"/>
                  <a:gd name="T29" fmla="*/ 5 h 9"/>
                  <a:gd name="T30" fmla="*/ 21 w 29"/>
                  <a:gd name="T31" fmla="*/ 6 h 9"/>
                  <a:gd name="T32" fmla="*/ 22 w 29"/>
                  <a:gd name="T33" fmla="*/ 6 h 9"/>
                  <a:gd name="T34" fmla="*/ 24 w 29"/>
                  <a:gd name="T35" fmla="*/ 7 h 9"/>
                  <a:gd name="T36" fmla="*/ 29 w 29"/>
                  <a:gd name="T37" fmla="*/ 9 h 9"/>
                  <a:gd name="T38" fmla="*/ 27 w 29"/>
                  <a:gd name="T39" fmla="*/ 9 h 9"/>
                  <a:gd name="T40" fmla="*/ 25 w 29"/>
                  <a:gd name="T41" fmla="*/ 8 h 9"/>
                  <a:gd name="T42" fmla="*/ 22 w 29"/>
                  <a:gd name="T43" fmla="*/ 8 h 9"/>
                  <a:gd name="T44" fmla="*/ 20 w 29"/>
                  <a:gd name="T45" fmla="*/ 7 h 9"/>
                  <a:gd name="T46" fmla="*/ 17 w 29"/>
                  <a:gd name="T47" fmla="*/ 7 h 9"/>
                  <a:gd name="T48" fmla="*/ 15 w 29"/>
                  <a:gd name="T49" fmla="*/ 6 h 9"/>
                  <a:gd name="T50" fmla="*/ 13 w 29"/>
                  <a:gd name="T51" fmla="*/ 6 h 9"/>
                  <a:gd name="T52" fmla="*/ 11 w 29"/>
                  <a:gd name="T53" fmla="*/ 5 h 9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9" h="9">
                    <a:moveTo>
                      <a:pt x="11" y="5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9" y="5"/>
                    </a:lnTo>
                    <a:lnTo>
                      <a:pt x="21" y="6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9" y="9"/>
                    </a:lnTo>
                    <a:lnTo>
                      <a:pt x="27" y="9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5" y="6"/>
                    </a:lnTo>
                    <a:lnTo>
                      <a:pt x="13" y="6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2" name="Freeform 348"/>
              <p:cNvSpPr>
                <a:spLocks/>
              </p:cNvSpPr>
              <p:nvPr/>
            </p:nvSpPr>
            <p:spPr bwMode="auto">
              <a:xfrm>
                <a:off x="2380" y="1411"/>
                <a:ext cx="26" cy="8"/>
              </a:xfrm>
              <a:custGeom>
                <a:avLst/>
                <a:gdLst>
                  <a:gd name="T0" fmla="*/ 14 w 26"/>
                  <a:gd name="T1" fmla="*/ 6 h 8"/>
                  <a:gd name="T2" fmla="*/ 12 w 26"/>
                  <a:gd name="T3" fmla="*/ 6 h 8"/>
                  <a:gd name="T4" fmla="*/ 10 w 26"/>
                  <a:gd name="T5" fmla="*/ 7 h 8"/>
                  <a:gd name="T6" fmla="*/ 8 w 26"/>
                  <a:gd name="T7" fmla="*/ 7 h 8"/>
                  <a:gd name="T8" fmla="*/ 7 w 26"/>
                  <a:gd name="T9" fmla="*/ 7 h 8"/>
                  <a:gd name="T10" fmla="*/ 5 w 26"/>
                  <a:gd name="T11" fmla="*/ 7 h 8"/>
                  <a:gd name="T12" fmla="*/ 3 w 26"/>
                  <a:gd name="T13" fmla="*/ 7 h 8"/>
                  <a:gd name="T14" fmla="*/ 1 w 26"/>
                  <a:gd name="T15" fmla="*/ 7 h 8"/>
                  <a:gd name="T16" fmla="*/ 0 w 26"/>
                  <a:gd name="T17" fmla="*/ 8 h 8"/>
                  <a:gd name="T18" fmla="*/ 1 w 26"/>
                  <a:gd name="T19" fmla="*/ 7 h 8"/>
                  <a:gd name="T20" fmla="*/ 2 w 26"/>
                  <a:gd name="T21" fmla="*/ 7 h 8"/>
                  <a:gd name="T22" fmla="*/ 4 w 26"/>
                  <a:gd name="T23" fmla="*/ 7 h 8"/>
                  <a:gd name="T24" fmla="*/ 5 w 26"/>
                  <a:gd name="T25" fmla="*/ 6 h 8"/>
                  <a:gd name="T26" fmla="*/ 7 w 26"/>
                  <a:gd name="T27" fmla="*/ 6 h 8"/>
                  <a:gd name="T28" fmla="*/ 8 w 26"/>
                  <a:gd name="T29" fmla="*/ 5 h 8"/>
                  <a:gd name="T30" fmla="*/ 10 w 26"/>
                  <a:gd name="T31" fmla="*/ 5 h 8"/>
                  <a:gd name="T32" fmla="*/ 11 w 26"/>
                  <a:gd name="T33" fmla="*/ 5 h 8"/>
                  <a:gd name="T34" fmla="*/ 13 w 26"/>
                  <a:gd name="T35" fmla="*/ 4 h 8"/>
                  <a:gd name="T36" fmla="*/ 15 w 26"/>
                  <a:gd name="T37" fmla="*/ 3 h 8"/>
                  <a:gd name="T38" fmla="*/ 17 w 26"/>
                  <a:gd name="T39" fmla="*/ 3 h 8"/>
                  <a:gd name="T40" fmla="*/ 19 w 26"/>
                  <a:gd name="T41" fmla="*/ 2 h 8"/>
                  <a:gd name="T42" fmla="*/ 21 w 26"/>
                  <a:gd name="T43" fmla="*/ 2 h 8"/>
                  <a:gd name="T44" fmla="*/ 22 w 26"/>
                  <a:gd name="T45" fmla="*/ 1 h 8"/>
                  <a:gd name="T46" fmla="*/ 24 w 26"/>
                  <a:gd name="T47" fmla="*/ 0 h 8"/>
                  <a:gd name="T48" fmla="*/ 26 w 26"/>
                  <a:gd name="T49" fmla="*/ 0 h 8"/>
                  <a:gd name="T50" fmla="*/ 25 w 26"/>
                  <a:gd name="T51" fmla="*/ 0 h 8"/>
                  <a:gd name="T52" fmla="*/ 23 w 26"/>
                  <a:gd name="T53" fmla="*/ 1 h 8"/>
                  <a:gd name="T54" fmla="*/ 21 w 26"/>
                  <a:gd name="T55" fmla="*/ 2 h 8"/>
                  <a:gd name="T56" fmla="*/ 20 w 26"/>
                  <a:gd name="T57" fmla="*/ 2 h 8"/>
                  <a:gd name="T58" fmla="*/ 18 w 26"/>
                  <a:gd name="T59" fmla="*/ 3 h 8"/>
                  <a:gd name="T60" fmla="*/ 17 w 26"/>
                  <a:gd name="T61" fmla="*/ 4 h 8"/>
                  <a:gd name="T62" fmla="*/ 15 w 26"/>
                  <a:gd name="T63" fmla="*/ 5 h 8"/>
                  <a:gd name="T64" fmla="*/ 14 w 26"/>
                  <a:gd name="T65" fmla="*/ 6 h 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6" h="8">
                    <a:moveTo>
                      <a:pt x="14" y="6"/>
                    </a:moveTo>
                    <a:lnTo>
                      <a:pt x="12" y="6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1" y="7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1" y="5"/>
                    </a:lnTo>
                    <a:lnTo>
                      <a:pt x="13" y="4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2" y="1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20" y="2"/>
                    </a:lnTo>
                    <a:lnTo>
                      <a:pt x="18" y="3"/>
                    </a:lnTo>
                    <a:lnTo>
                      <a:pt x="17" y="4"/>
                    </a:lnTo>
                    <a:lnTo>
                      <a:pt x="15" y="5"/>
                    </a:lnTo>
                    <a:lnTo>
                      <a:pt x="14" y="6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3" name="Freeform 349"/>
              <p:cNvSpPr>
                <a:spLocks/>
              </p:cNvSpPr>
              <p:nvPr/>
            </p:nvSpPr>
            <p:spPr bwMode="auto">
              <a:xfrm>
                <a:off x="2401" y="1405"/>
                <a:ext cx="5" cy="1"/>
              </a:xfrm>
              <a:custGeom>
                <a:avLst/>
                <a:gdLst>
                  <a:gd name="T0" fmla="*/ 0 w 5"/>
                  <a:gd name="T1" fmla="*/ 0 h 1"/>
                  <a:gd name="T2" fmla="*/ 1 w 5"/>
                  <a:gd name="T3" fmla="*/ 0 h 1"/>
                  <a:gd name="T4" fmla="*/ 3 w 5"/>
                  <a:gd name="T5" fmla="*/ 0 h 1"/>
                  <a:gd name="T6" fmla="*/ 4 w 5"/>
                  <a:gd name="T7" fmla="*/ 0 h 1"/>
                  <a:gd name="T8" fmla="*/ 5 w 5"/>
                  <a:gd name="T9" fmla="*/ 0 h 1"/>
                  <a:gd name="T10" fmla="*/ 4 w 5"/>
                  <a:gd name="T11" fmla="*/ 0 h 1"/>
                  <a:gd name="T12" fmla="*/ 3 w 5"/>
                  <a:gd name="T13" fmla="*/ 1 h 1"/>
                  <a:gd name="T14" fmla="*/ 1 w 5"/>
                  <a:gd name="T15" fmla="*/ 1 h 1"/>
                  <a:gd name="T16" fmla="*/ 0 w 5"/>
                  <a:gd name="T17" fmla="*/ 0 h 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4" name="Freeform 350"/>
              <p:cNvSpPr>
                <a:spLocks/>
              </p:cNvSpPr>
              <p:nvPr/>
            </p:nvSpPr>
            <p:spPr bwMode="auto">
              <a:xfrm>
                <a:off x="2382" y="1399"/>
                <a:ext cx="23" cy="4"/>
              </a:xfrm>
              <a:custGeom>
                <a:avLst/>
                <a:gdLst>
                  <a:gd name="T0" fmla="*/ 0 w 23"/>
                  <a:gd name="T1" fmla="*/ 0 h 4"/>
                  <a:gd name="T2" fmla="*/ 2 w 23"/>
                  <a:gd name="T3" fmla="*/ 1 h 4"/>
                  <a:gd name="T4" fmla="*/ 4 w 23"/>
                  <a:gd name="T5" fmla="*/ 1 h 4"/>
                  <a:gd name="T6" fmla="*/ 6 w 23"/>
                  <a:gd name="T7" fmla="*/ 1 h 4"/>
                  <a:gd name="T8" fmla="*/ 8 w 23"/>
                  <a:gd name="T9" fmla="*/ 1 h 4"/>
                  <a:gd name="T10" fmla="*/ 10 w 23"/>
                  <a:gd name="T11" fmla="*/ 1 h 4"/>
                  <a:gd name="T12" fmla="*/ 12 w 23"/>
                  <a:gd name="T13" fmla="*/ 1 h 4"/>
                  <a:gd name="T14" fmla="*/ 14 w 23"/>
                  <a:gd name="T15" fmla="*/ 2 h 4"/>
                  <a:gd name="T16" fmla="*/ 16 w 23"/>
                  <a:gd name="T17" fmla="*/ 2 h 4"/>
                  <a:gd name="T18" fmla="*/ 23 w 23"/>
                  <a:gd name="T19" fmla="*/ 3 h 4"/>
                  <a:gd name="T20" fmla="*/ 20 w 23"/>
                  <a:gd name="T21" fmla="*/ 4 h 4"/>
                  <a:gd name="T22" fmla="*/ 17 w 23"/>
                  <a:gd name="T23" fmla="*/ 4 h 4"/>
                  <a:gd name="T24" fmla="*/ 14 w 23"/>
                  <a:gd name="T25" fmla="*/ 4 h 4"/>
                  <a:gd name="T26" fmla="*/ 11 w 23"/>
                  <a:gd name="T27" fmla="*/ 3 h 4"/>
                  <a:gd name="T28" fmla="*/ 8 w 23"/>
                  <a:gd name="T29" fmla="*/ 3 h 4"/>
                  <a:gd name="T30" fmla="*/ 6 w 23"/>
                  <a:gd name="T31" fmla="*/ 2 h 4"/>
                  <a:gd name="T32" fmla="*/ 3 w 23"/>
                  <a:gd name="T33" fmla="*/ 1 h 4"/>
                  <a:gd name="T34" fmla="*/ 0 w 23"/>
                  <a:gd name="T35" fmla="*/ 0 h 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3" h="4">
                    <a:moveTo>
                      <a:pt x="0" y="0"/>
                    </a:moveTo>
                    <a:lnTo>
                      <a:pt x="2" y="1"/>
                    </a:lnTo>
                    <a:lnTo>
                      <a:pt x="4" y="1"/>
                    </a:lnTo>
                    <a:lnTo>
                      <a:pt x="6" y="1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23" y="3"/>
                    </a:lnTo>
                    <a:lnTo>
                      <a:pt x="20" y="4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1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5" name="Freeform 351"/>
              <p:cNvSpPr>
                <a:spLocks/>
              </p:cNvSpPr>
              <p:nvPr/>
            </p:nvSpPr>
            <p:spPr bwMode="auto">
              <a:xfrm>
                <a:off x="2383" y="1395"/>
                <a:ext cx="21" cy="5"/>
              </a:xfrm>
              <a:custGeom>
                <a:avLst/>
                <a:gdLst>
                  <a:gd name="T0" fmla="*/ 15 w 21"/>
                  <a:gd name="T1" fmla="*/ 5 h 5"/>
                  <a:gd name="T2" fmla="*/ 14 w 21"/>
                  <a:gd name="T3" fmla="*/ 5 h 5"/>
                  <a:gd name="T4" fmla="*/ 12 w 21"/>
                  <a:gd name="T5" fmla="*/ 4 h 5"/>
                  <a:gd name="T6" fmla="*/ 10 w 21"/>
                  <a:gd name="T7" fmla="*/ 3 h 5"/>
                  <a:gd name="T8" fmla="*/ 8 w 21"/>
                  <a:gd name="T9" fmla="*/ 3 h 5"/>
                  <a:gd name="T10" fmla="*/ 6 w 21"/>
                  <a:gd name="T11" fmla="*/ 2 h 5"/>
                  <a:gd name="T12" fmla="*/ 4 w 21"/>
                  <a:gd name="T13" fmla="*/ 2 h 5"/>
                  <a:gd name="T14" fmla="*/ 2 w 21"/>
                  <a:gd name="T15" fmla="*/ 1 h 5"/>
                  <a:gd name="T16" fmla="*/ 0 w 21"/>
                  <a:gd name="T17" fmla="*/ 0 h 5"/>
                  <a:gd name="T18" fmla="*/ 3 w 21"/>
                  <a:gd name="T19" fmla="*/ 1 h 5"/>
                  <a:gd name="T20" fmla="*/ 5 w 21"/>
                  <a:gd name="T21" fmla="*/ 2 h 5"/>
                  <a:gd name="T22" fmla="*/ 8 w 21"/>
                  <a:gd name="T23" fmla="*/ 2 h 5"/>
                  <a:gd name="T24" fmla="*/ 11 w 21"/>
                  <a:gd name="T25" fmla="*/ 3 h 5"/>
                  <a:gd name="T26" fmla="*/ 14 w 21"/>
                  <a:gd name="T27" fmla="*/ 3 h 5"/>
                  <a:gd name="T28" fmla="*/ 16 w 21"/>
                  <a:gd name="T29" fmla="*/ 3 h 5"/>
                  <a:gd name="T30" fmla="*/ 19 w 21"/>
                  <a:gd name="T31" fmla="*/ 4 h 5"/>
                  <a:gd name="T32" fmla="*/ 21 w 21"/>
                  <a:gd name="T33" fmla="*/ 5 h 5"/>
                  <a:gd name="T34" fmla="*/ 21 w 21"/>
                  <a:gd name="T35" fmla="*/ 5 h 5"/>
                  <a:gd name="T36" fmla="*/ 20 w 21"/>
                  <a:gd name="T37" fmla="*/ 5 h 5"/>
                  <a:gd name="T38" fmla="*/ 19 w 21"/>
                  <a:gd name="T39" fmla="*/ 5 h 5"/>
                  <a:gd name="T40" fmla="*/ 19 w 21"/>
                  <a:gd name="T41" fmla="*/ 5 h 5"/>
                  <a:gd name="T42" fmla="*/ 18 w 21"/>
                  <a:gd name="T43" fmla="*/ 5 h 5"/>
                  <a:gd name="T44" fmla="*/ 17 w 21"/>
                  <a:gd name="T45" fmla="*/ 5 h 5"/>
                  <a:gd name="T46" fmla="*/ 16 w 21"/>
                  <a:gd name="T47" fmla="*/ 5 h 5"/>
                  <a:gd name="T48" fmla="*/ 15 w 21"/>
                  <a:gd name="T49" fmla="*/ 5 h 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" h="5">
                    <a:moveTo>
                      <a:pt x="15" y="5"/>
                    </a:moveTo>
                    <a:lnTo>
                      <a:pt x="14" y="5"/>
                    </a:lnTo>
                    <a:lnTo>
                      <a:pt x="12" y="4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9" y="4"/>
                    </a:lnTo>
                    <a:lnTo>
                      <a:pt x="21" y="5"/>
                    </a:lnTo>
                    <a:lnTo>
                      <a:pt x="20" y="5"/>
                    </a:lnTo>
                    <a:lnTo>
                      <a:pt x="19" y="5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6" y="5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6" name="Freeform 352"/>
              <p:cNvSpPr>
                <a:spLocks/>
              </p:cNvSpPr>
              <p:nvPr/>
            </p:nvSpPr>
            <p:spPr bwMode="auto">
              <a:xfrm>
                <a:off x="2381" y="1410"/>
                <a:ext cx="22" cy="3"/>
              </a:xfrm>
              <a:custGeom>
                <a:avLst/>
                <a:gdLst>
                  <a:gd name="T0" fmla="*/ 0 w 22"/>
                  <a:gd name="T1" fmla="*/ 3 h 3"/>
                  <a:gd name="T2" fmla="*/ 3 w 22"/>
                  <a:gd name="T3" fmla="*/ 3 h 3"/>
                  <a:gd name="T4" fmla="*/ 5 w 22"/>
                  <a:gd name="T5" fmla="*/ 2 h 3"/>
                  <a:gd name="T6" fmla="*/ 8 w 22"/>
                  <a:gd name="T7" fmla="*/ 1 h 3"/>
                  <a:gd name="T8" fmla="*/ 11 w 22"/>
                  <a:gd name="T9" fmla="*/ 1 h 3"/>
                  <a:gd name="T10" fmla="*/ 13 w 22"/>
                  <a:gd name="T11" fmla="*/ 1 h 3"/>
                  <a:gd name="T12" fmla="*/ 16 w 22"/>
                  <a:gd name="T13" fmla="*/ 0 h 3"/>
                  <a:gd name="T14" fmla="*/ 19 w 22"/>
                  <a:gd name="T15" fmla="*/ 0 h 3"/>
                  <a:gd name="T16" fmla="*/ 22 w 22"/>
                  <a:gd name="T17" fmla="*/ 0 h 3"/>
                  <a:gd name="T18" fmla="*/ 19 w 22"/>
                  <a:gd name="T19" fmla="*/ 1 h 3"/>
                  <a:gd name="T20" fmla="*/ 17 w 22"/>
                  <a:gd name="T21" fmla="*/ 2 h 3"/>
                  <a:gd name="T22" fmla="*/ 14 w 22"/>
                  <a:gd name="T23" fmla="*/ 2 h 3"/>
                  <a:gd name="T24" fmla="*/ 11 w 22"/>
                  <a:gd name="T25" fmla="*/ 3 h 3"/>
                  <a:gd name="T26" fmla="*/ 9 w 22"/>
                  <a:gd name="T27" fmla="*/ 3 h 3"/>
                  <a:gd name="T28" fmla="*/ 6 w 22"/>
                  <a:gd name="T29" fmla="*/ 3 h 3"/>
                  <a:gd name="T30" fmla="*/ 3 w 22"/>
                  <a:gd name="T31" fmla="*/ 3 h 3"/>
                  <a:gd name="T32" fmla="*/ 0 w 22"/>
                  <a:gd name="T33" fmla="*/ 3 h 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" h="3">
                    <a:moveTo>
                      <a:pt x="0" y="3"/>
                    </a:moveTo>
                    <a:lnTo>
                      <a:pt x="3" y="3"/>
                    </a:lnTo>
                    <a:lnTo>
                      <a:pt x="5" y="2"/>
                    </a:lnTo>
                    <a:lnTo>
                      <a:pt x="8" y="1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2" y="0"/>
                    </a:lnTo>
                    <a:lnTo>
                      <a:pt x="19" y="1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7" name="Freeform 353"/>
              <p:cNvSpPr>
                <a:spLocks/>
              </p:cNvSpPr>
              <p:nvPr/>
            </p:nvSpPr>
            <p:spPr bwMode="auto">
              <a:xfrm>
                <a:off x="2380" y="1407"/>
                <a:ext cx="22" cy="2"/>
              </a:xfrm>
              <a:custGeom>
                <a:avLst/>
                <a:gdLst>
                  <a:gd name="T0" fmla="*/ 5 w 22"/>
                  <a:gd name="T1" fmla="*/ 2 h 2"/>
                  <a:gd name="T2" fmla="*/ 0 w 22"/>
                  <a:gd name="T3" fmla="*/ 2 h 2"/>
                  <a:gd name="T4" fmla="*/ 3 w 22"/>
                  <a:gd name="T5" fmla="*/ 2 h 2"/>
                  <a:gd name="T6" fmla="*/ 6 w 22"/>
                  <a:gd name="T7" fmla="*/ 1 h 2"/>
                  <a:gd name="T8" fmla="*/ 9 w 22"/>
                  <a:gd name="T9" fmla="*/ 1 h 2"/>
                  <a:gd name="T10" fmla="*/ 12 w 22"/>
                  <a:gd name="T11" fmla="*/ 0 h 2"/>
                  <a:gd name="T12" fmla="*/ 14 w 22"/>
                  <a:gd name="T13" fmla="*/ 0 h 2"/>
                  <a:gd name="T14" fmla="*/ 17 w 22"/>
                  <a:gd name="T15" fmla="*/ 0 h 2"/>
                  <a:gd name="T16" fmla="*/ 20 w 22"/>
                  <a:gd name="T17" fmla="*/ 1 h 2"/>
                  <a:gd name="T18" fmla="*/ 22 w 22"/>
                  <a:gd name="T19" fmla="*/ 2 h 2"/>
                  <a:gd name="T20" fmla="*/ 20 w 22"/>
                  <a:gd name="T21" fmla="*/ 2 h 2"/>
                  <a:gd name="T22" fmla="*/ 18 w 22"/>
                  <a:gd name="T23" fmla="*/ 2 h 2"/>
                  <a:gd name="T24" fmla="*/ 16 w 22"/>
                  <a:gd name="T25" fmla="*/ 2 h 2"/>
                  <a:gd name="T26" fmla="*/ 14 w 22"/>
                  <a:gd name="T27" fmla="*/ 2 h 2"/>
                  <a:gd name="T28" fmla="*/ 11 w 22"/>
                  <a:gd name="T29" fmla="*/ 2 h 2"/>
                  <a:gd name="T30" fmla="*/ 9 w 22"/>
                  <a:gd name="T31" fmla="*/ 2 h 2"/>
                  <a:gd name="T32" fmla="*/ 7 w 22"/>
                  <a:gd name="T33" fmla="*/ 2 h 2"/>
                  <a:gd name="T34" fmla="*/ 5 w 22"/>
                  <a:gd name="T35" fmla="*/ 2 h 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2" h="2">
                    <a:moveTo>
                      <a:pt x="5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8" name="Freeform 354"/>
              <p:cNvSpPr>
                <a:spLocks/>
              </p:cNvSpPr>
              <p:nvPr/>
            </p:nvSpPr>
            <p:spPr bwMode="auto">
              <a:xfrm>
                <a:off x="2386" y="1403"/>
                <a:ext cx="5" cy="1"/>
              </a:xfrm>
              <a:custGeom>
                <a:avLst/>
                <a:gdLst>
                  <a:gd name="T0" fmla="*/ 5 w 5"/>
                  <a:gd name="T1" fmla="*/ 1 h 1"/>
                  <a:gd name="T2" fmla="*/ 0 w 5"/>
                  <a:gd name="T3" fmla="*/ 0 h 1"/>
                  <a:gd name="T4" fmla="*/ 5 w 5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lnTo>
                      <a:pt x="0" y="0"/>
                    </a:ln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19" name="Freeform 355"/>
              <p:cNvSpPr>
                <a:spLocks/>
              </p:cNvSpPr>
              <p:nvPr/>
            </p:nvSpPr>
            <p:spPr bwMode="auto">
              <a:xfrm>
                <a:off x="2378" y="1421"/>
                <a:ext cx="5" cy="1"/>
              </a:xfrm>
              <a:custGeom>
                <a:avLst/>
                <a:gdLst>
                  <a:gd name="T0" fmla="*/ 0 w 5"/>
                  <a:gd name="T1" fmla="*/ 1 h 1"/>
                  <a:gd name="T2" fmla="*/ 2 w 5"/>
                  <a:gd name="T3" fmla="*/ 1 h 1"/>
                  <a:gd name="T4" fmla="*/ 3 w 5"/>
                  <a:gd name="T5" fmla="*/ 0 h 1"/>
                  <a:gd name="T6" fmla="*/ 4 w 5"/>
                  <a:gd name="T7" fmla="*/ 0 h 1"/>
                  <a:gd name="T8" fmla="*/ 5 w 5"/>
                  <a:gd name="T9" fmla="*/ 0 h 1"/>
                  <a:gd name="T10" fmla="*/ 4 w 5"/>
                  <a:gd name="T11" fmla="*/ 1 h 1"/>
                  <a:gd name="T12" fmla="*/ 3 w 5"/>
                  <a:gd name="T13" fmla="*/ 1 h 1"/>
                  <a:gd name="T14" fmla="*/ 2 w 5"/>
                  <a:gd name="T15" fmla="*/ 1 h 1"/>
                  <a:gd name="T16" fmla="*/ 0 w 5"/>
                  <a:gd name="T17" fmla="*/ 1 h 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0" name="Freeform 356"/>
              <p:cNvSpPr>
                <a:spLocks/>
              </p:cNvSpPr>
              <p:nvPr/>
            </p:nvSpPr>
            <p:spPr bwMode="auto">
              <a:xfrm>
                <a:off x="2662" y="1389"/>
                <a:ext cx="3" cy="4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3 h 4"/>
                  <a:gd name="T4" fmla="*/ 2 w 3"/>
                  <a:gd name="T5" fmla="*/ 3 h 4"/>
                  <a:gd name="T6" fmla="*/ 3 w 3"/>
                  <a:gd name="T7" fmla="*/ 3 h 4"/>
                  <a:gd name="T8" fmla="*/ 3 w 3"/>
                  <a:gd name="T9" fmla="*/ 2 h 4"/>
                  <a:gd name="T10" fmla="*/ 3 w 3"/>
                  <a:gd name="T11" fmla="*/ 1 h 4"/>
                  <a:gd name="T12" fmla="*/ 2 w 3"/>
                  <a:gd name="T13" fmla="*/ 1 h 4"/>
                  <a:gd name="T14" fmla="*/ 2 w 3"/>
                  <a:gd name="T15" fmla="*/ 1 h 4"/>
                  <a:gd name="T16" fmla="*/ 1 w 3"/>
                  <a:gd name="T17" fmla="*/ 0 h 4"/>
                  <a:gd name="T18" fmla="*/ 1 w 3"/>
                  <a:gd name="T19" fmla="*/ 1 h 4"/>
                  <a:gd name="T20" fmla="*/ 0 w 3"/>
                  <a:gd name="T21" fmla="*/ 1 h 4"/>
                  <a:gd name="T22" fmla="*/ 0 w 3"/>
                  <a:gd name="T23" fmla="*/ 1 h 4"/>
                  <a:gd name="T24" fmla="*/ 0 w 3"/>
                  <a:gd name="T25" fmla="*/ 2 h 4"/>
                  <a:gd name="T26" fmla="*/ 0 w 3"/>
                  <a:gd name="T27" fmla="*/ 3 h 4"/>
                  <a:gd name="T28" fmla="*/ 0 w 3"/>
                  <a:gd name="T29" fmla="*/ 3 h 4"/>
                  <a:gd name="T30" fmla="*/ 1 w 3"/>
                  <a:gd name="T31" fmla="*/ 3 h 4"/>
                  <a:gd name="T32" fmla="*/ 1 w 3"/>
                  <a:gd name="T33" fmla="*/ 4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1" name="Freeform 357"/>
              <p:cNvSpPr>
                <a:spLocks/>
              </p:cNvSpPr>
              <p:nvPr/>
            </p:nvSpPr>
            <p:spPr bwMode="auto">
              <a:xfrm>
                <a:off x="2624" y="1388"/>
                <a:ext cx="24" cy="32"/>
              </a:xfrm>
              <a:custGeom>
                <a:avLst/>
                <a:gdLst>
                  <a:gd name="T0" fmla="*/ 8 w 24"/>
                  <a:gd name="T1" fmla="*/ 0 h 32"/>
                  <a:gd name="T2" fmla="*/ 7 w 24"/>
                  <a:gd name="T3" fmla="*/ 1 h 32"/>
                  <a:gd name="T4" fmla="*/ 5 w 24"/>
                  <a:gd name="T5" fmla="*/ 2 h 32"/>
                  <a:gd name="T6" fmla="*/ 4 w 24"/>
                  <a:gd name="T7" fmla="*/ 3 h 32"/>
                  <a:gd name="T8" fmla="*/ 4 w 24"/>
                  <a:gd name="T9" fmla="*/ 4 h 32"/>
                  <a:gd name="T10" fmla="*/ 3 w 24"/>
                  <a:gd name="T11" fmla="*/ 6 h 32"/>
                  <a:gd name="T12" fmla="*/ 2 w 24"/>
                  <a:gd name="T13" fmla="*/ 7 h 32"/>
                  <a:gd name="T14" fmla="*/ 1 w 24"/>
                  <a:gd name="T15" fmla="*/ 9 h 32"/>
                  <a:gd name="T16" fmla="*/ 1 w 24"/>
                  <a:gd name="T17" fmla="*/ 10 h 32"/>
                  <a:gd name="T18" fmla="*/ 1 w 24"/>
                  <a:gd name="T19" fmla="*/ 12 h 32"/>
                  <a:gd name="T20" fmla="*/ 0 w 24"/>
                  <a:gd name="T21" fmla="*/ 14 h 32"/>
                  <a:gd name="T22" fmla="*/ 1 w 24"/>
                  <a:gd name="T23" fmla="*/ 17 h 32"/>
                  <a:gd name="T24" fmla="*/ 2 w 24"/>
                  <a:gd name="T25" fmla="*/ 19 h 32"/>
                  <a:gd name="T26" fmla="*/ 4 w 24"/>
                  <a:gd name="T27" fmla="*/ 22 h 32"/>
                  <a:gd name="T28" fmla="*/ 6 w 24"/>
                  <a:gd name="T29" fmla="*/ 24 h 32"/>
                  <a:gd name="T30" fmla="*/ 9 w 24"/>
                  <a:gd name="T31" fmla="*/ 26 h 32"/>
                  <a:gd name="T32" fmla="*/ 12 w 24"/>
                  <a:gd name="T33" fmla="*/ 28 h 32"/>
                  <a:gd name="T34" fmla="*/ 15 w 24"/>
                  <a:gd name="T35" fmla="*/ 29 h 32"/>
                  <a:gd name="T36" fmla="*/ 18 w 24"/>
                  <a:gd name="T37" fmla="*/ 30 h 32"/>
                  <a:gd name="T38" fmla="*/ 21 w 24"/>
                  <a:gd name="T39" fmla="*/ 31 h 32"/>
                  <a:gd name="T40" fmla="*/ 24 w 24"/>
                  <a:gd name="T41" fmla="*/ 32 h 32"/>
                  <a:gd name="T42" fmla="*/ 22 w 24"/>
                  <a:gd name="T43" fmla="*/ 31 h 32"/>
                  <a:gd name="T44" fmla="*/ 20 w 24"/>
                  <a:gd name="T45" fmla="*/ 29 h 32"/>
                  <a:gd name="T46" fmla="*/ 18 w 24"/>
                  <a:gd name="T47" fmla="*/ 28 h 32"/>
                  <a:gd name="T48" fmla="*/ 16 w 24"/>
                  <a:gd name="T49" fmla="*/ 26 h 32"/>
                  <a:gd name="T50" fmla="*/ 14 w 24"/>
                  <a:gd name="T51" fmla="*/ 24 h 32"/>
                  <a:gd name="T52" fmla="*/ 12 w 24"/>
                  <a:gd name="T53" fmla="*/ 22 h 32"/>
                  <a:gd name="T54" fmla="*/ 10 w 24"/>
                  <a:gd name="T55" fmla="*/ 20 h 32"/>
                  <a:gd name="T56" fmla="*/ 8 w 24"/>
                  <a:gd name="T57" fmla="*/ 18 h 32"/>
                  <a:gd name="T58" fmla="*/ 7 w 24"/>
                  <a:gd name="T59" fmla="*/ 14 h 32"/>
                  <a:gd name="T60" fmla="*/ 7 w 24"/>
                  <a:gd name="T61" fmla="*/ 8 h 32"/>
                  <a:gd name="T62" fmla="*/ 7 w 24"/>
                  <a:gd name="T63" fmla="*/ 3 h 32"/>
                  <a:gd name="T64" fmla="*/ 8 w 24"/>
                  <a:gd name="T65" fmla="*/ 0 h 3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4" h="32">
                    <a:moveTo>
                      <a:pt x="8" y="0"/>
                    </a:moveTo>
                    <a:lnTo>
                      <a:pt x="7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0" y="14"/>
                    </a:lnTo>
                    <a:lnTo>
                      <a:pt x="1" y="17"/>
                    </a:lnTo>
                    <a:lnTo>
                      <a:pt x="2" y="19"/>
                    </a:lnTo>
                    <a:lnTo>
                      <a:pt x="4" y="22"/>
                    </a:lnTo>
                    <a:lnTo>
                      <a:pt x="6" y="24"/>
                    </a:lnTo>
                    <a:lnTo>
                      <a:pt x="9" y="26"/>
                    </a:lnTo>
                    <a:lnTo>
                      <a:pt x="12" y="28"/>
                    </a:lnTo>
                    <a:lnTo>
                      <a:pt x="15" y="29"/>
                    </a:lnTo>
                    <a:lnTo>
                      <a:pt x="18" y="30"/>
                    </a:lnTo>
                    <a:lnTo>
                      <a:pt x="21" y="31"/>
                    </a:lnTo>
                    <a:lnTo>
                      <a:pt x="24" y="32"/>
                    </a:lnTo>
                    <a:lnTo>
                      <a:pt x="22" y="31"/>
                    </a:lnTo>
                    <a:lnTo>
                      <a:pt x="20" y="29"/>
                    </a:lnTo>
                    <a:lnTo>
                      <a:pt x="18" y="28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8" y="18"/>
                    </a:lnTo>
                    <a:lnTo>
                      <a:pt x="7" y="14"/>
                    </a:lnTo>
                    <a:lnTo>
                      <a:pt x="7" y="8"/>
                    </a:lnTo>
                    <a:lnTo>
                      <a:pt x="7" y="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63B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2" name="Freeform 358"/>
              <p:cNvSpPr>
                <a:spLocks/>
              </p:cNvSpPr>
              <p:nvPr/>
            </p:nvSpPr>
            <p:spPr bwMode="auto">
              <a:xfrm>
                <a:off x="2624" y="1393"/>
                <a:ext cx="22" cy="26"/>
              </a:xfrm>
              <a:custGeom>
                <a:avLst/>
                <a:gdLst>
                  <a:gd name="T0" fmla="*/ 7 w 22"/>
                  <a:gd name="T1" fmla="*/ 21 h 26"/>
                  <a:gd name="T2" fmla="*/ 6 w 22"/>
                  <a:gd name="T3" fmla="*/ 20 h 26"/>
                  <a:gd name="T4" fmla="*/ 5 w 22"/>
                  <a:gd name="T5" fmla="*/ 18 h 26"/>
                  <a:gd name="T6" fmla="*/ 3 w 22"/>
                  <a:gd name="T7" fmla="*/ 16 h 26"/>
                  <a:gd name="T8" fmla="*/ 2 w 22"/>
                  <a:gd name="T9" fmla="*/ 15 h 26"/>
                  <a:gd name="T10" fmla="*/ 1 w 22"/>
                  <a:gd name="T11" fmla="*/ 13 h 26"/>
                  <a:gd name="T12" fmla="*/ 0 w 22"/>
                  <a:gd name="T13" fmla="*/ 11 h 26"/>
                  <a:gd name="T14" fmla="*/ 0 w 22"/>
                  <a:gd name="T15" fmla="*/ 9 h 26"/>
                  <a:gd name="T16" fmla="*/ 1 w 22"/>
                  <a:gd name="T17" fmla="*/ 7 h 26"/>
                  <a:gd name="T18" fmla="*/ 1 w 22"/>
                  <a:gd name="T19" fmla="*/ 5 h 26"/>
                  <a:gd name="T20" fmla="*/ 2 w 22"/>
                  <a:gd name="T21" fmla="*/ 4 h 26"/>
                  <a:gd name="T22" fmla="*/ 2 w 22"/>
                  <a:gd name="T23" fmla="*/ 2 h 26"/>
                  <a:gd name="T24" fmla="*/ 3 w 22"/>
                  <a:gd name="T25" fmla="*/ 0 h 26"/>
                  <a:gd name="T26" fmla="*/ 3 w 22"/>
                  <a:gd name="T27" fmla="*/ 3 h 26"/>
                  <a:gd name="T28" fmla="*/ 3 w 22"/>
                  <a:gd name="T29" fmla="*/ 5 h 26"/>
                  <a:gd name="T30" fmla="*/ 3 w 22"/>
                  <a:gd name="T31" fmla="*/ 8 h 26"/>
                  <a:gd name="T32" fmla="*/ 3 w 22"/>
                  <a:gd name="T33" fmla="*/ 10 h 26"/>
                  <a:gd name="T34" fmla="*/ 5 w 22"/>
                  <a:gd name="T35" fmla="*/ 13 h 26"/>
                  <a:gd name="T36" fmla="*/ 6 w 22"/>
                  <a:gd name="T37" fmla="*/ 16 h 26"/>
                  <a:gd name="T38" fmla="*/ 8 w 22"/>
                  <a:gd name="T39" fmla="*/ 18 h 26"/>
                  <a:gd name="T40" fmla="*/ 11 w 22"/>
                  <a:gd name="T41" fmla="*/ 20 h 26"/>
                  <a:gd name="T42" fmla="*/ 13 w 22"/>
                  <a:gd name="T43" fmla="*/ 22 h 26"/>
                  <a:gd name="T44" fmla="*/ 16 w 22"/>
                  <a:gd name="T45" fmla="*/ 24 h 26"/>
                  <a:gd name="T46" fmla="*/ 19 w 22"/>
                  <a:gd name="T47" fmla="*/ 25 h 26"/>
                  <a:gd name="T48" fmla="*/ 22 w 22"/>
                  <a:gd name="T49" fmla="*/ 26 h 26"/>
                  <a:gd name="T50" fmla="*/ 20 w 22"/>
                  <a:gd name="T51" fmla="*/ 26 h 26"/>
                  <a:gd name="T52" fmla="*/ 18 w 22"/>
                  <a:gd name="T53" fmla="*/ 25 h 26"/>
                  <a:gd name="T54" fmla="*/ 16 w 22"/>
                  <a:gd name="T55" fmla="*/ 25 h 26"/>
                  <a:gd name="T56" fmla="*/ 14 w 22"/>
                  <a:gd name="T57" fmla="*/ 25 h 26"/>
                  <a:gd name="T58" fmla="*/ 13 w 22"/>
                  <a:gd name="T59" fmla="*/ 24 h 26"/>
                  <a:gd name="T60" fmla="*/ 11 w 22"/>
                  <a:gd name="T61" fmla="*/ 23 h 26"/>
                  <a:gd name="T62" fmla="*/ 9 w 22"/>
                  <a:gd name="T63" fmla="*/ 22 h 26"/>
                  <a:gd name="T64" fmla="*/ 7 w 22"/>
                  <a:gd name="T65" fmla="*/ 21 h 2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2" h="26">
                    <a:moveTo>
                      <a:pt x="7" y="21"/>
                    </a:moveTo>
                    <a:lnTo>
                      <a:pt x="6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5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5" y="13"/>
                    </a:lnTo>
                    <a:lnTo>
                      <a:pt x="6" y="16"/>
                    </a:lnTo>
                    <a:lnTo>
                      <a:pt x="8" y="18"/>
                    </a:lnTo>
                    <a:lnTo>
                      <a:pt x="11" y="20"/>
                    </a:lnTo>
                    <a:lnTo>
                      <a:pt x="13" y="22"/>
                    </a:lnTo>
                    <a:lnTo>
                      <a:pt x="16" y="24"/>
                    </a:lnTo>
                    <a:lnTo>
                      <a:pt x="19" y="25"/>
                    </a:lnTo>
                    <a:lnTo>
                      <a:pt x="22" y="26"/>
                    </a:lnTo>
                    <a:lnTo>
                      <a:pt x="20" y="26"/>
                    </a:lnTo>
                    <a:lnTo>
                      <a:pt x="18" y="25"/>
                    </a:lnTo>
                    <a:lnTo>
                      <a:pt x="16" y="25"/>
                    </a:lnTo>
                    <a:lnTo>
                      <a:pt x="14" y="25"/>
                    </a:lnTo>
                    <a:lnTo>
                      <a:pt x="13" y="24"/>
                    </a:lnTo>
                    <a:lnTo>
                      <a:pt x="11" y="23"/>
                    </a:lnTo>
                    <a:lnTo>
                      <a:pt x="9" y="22"/>
                    </a:lnTo>
                    <a:lnTo>
                      <a:pt x="7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3" name="Freeform 359"/>
              <p:cNvSpPr>
                <a:spLocks/>
              </p:cNvSpPr>
              <p:nvPr/>
            </p:nvSpPr>
            <p:spPr bwMode="auto">
              <a:xfrm>
                <a:off x="2631" y="1404"/>
                <a:ext cx="10" cy="9"/>
              </a:xfrm>
              <a:custGeom>
                <a:avLst/>
                <a:gdLst>
                  <a:gd name="T0" fmla="*/ 0 w 10"/>
                  <a:gd name="T1" fmla="*/ 0 h 9"/>
                  <a:gd name="T2" fmla="*/ 1 w 10"/>
                  <a:gd name="T3" fmla="*/ 1 h 9"/>
                  <a:gd name="T4" fmla="*/ 2 w 10"/>
                  <a:gd name="T5" fmla="*/ 3 h 9"/>
                  <a:gd name="T6" fmla="*/ 3 w 10"/>
                  <a:gd name="T7" fmla="*/ 4 h 9"/>
                  <a:gd name="T8" fmla="*/ 5 w 10"/>
                  <a:gd name="T9" fmla="*/ 5 h 9"/>
                  <a:gd name="T10" fmla="*/ 6 w 10"/>
                  <a:gd name="T11" fmla="*/ 6 h 9"/>
                  <a:gd name="T12" fmla="*/ 8 w 10"/>
                  <a:gd name="T13" fmla="*/ 7 h 9"/>
                  <a:gd name="T14" fmla="*/ 9 w 10"/>
                  <a:gd name="T15" fmla="*/ 8 h 9"/>
                  <a:gd name="T16" fmla="*/ 10 w 10"/>
                  <a:gd name="T17" fmla="*/ 9 h 9"/>
                  <a:gd name="T18" fmla="*/ 9 w 10"/>
                  <a:gd name="T19" fmla="*/ 9 h 9"/>
                  <a:gd name="T20" fmla="*/ 7 w 10"/>
                  <a:gd name="T21" fmla="*/ 8 h 9"/>
                  <a:gd name="T22" fmla="*/ 6 w 10"/>
                  <a:gd name="T23" fmla="*/ 7 h 9"/>
                  <a:gd name="T24" fmla="*/ 4 w 10"/>
                  <a:gd name="T25" fmla="*/ 6 h 9"/>
                  <a:gd name="T26" fmla="*/ 3 w 10"/>
                  <a:gd name="T27" fmla="*/ 5 h 9"/>
                  <a:gd name="T28" fmla="*/ 1 w 10"/>
                  <a:gd name="T29" fmla="*/ 3 h 9"/>
                  <a:gd name="T30" fmla="*/ 1 w 10"/>
                  <a:gd name="T31" fmla="*/ 2 h 9"/>
                  <a:gd name="T32" fmla="*/ 0 w 10"/>
                  <a:gd name="T33" fmla="*/ 0 h 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0" h="9">
                    <a:moveTo>
                      <a:pt x="0" y="0"/>
                    </a:moveTo>
                    <a:lnTo>
                      <a:pt x="1" y="1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5" y="5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8"/>
                    </a:lnTo>
                    <a:lnTo>
                      <a:pt x="10" y="9"/>
                    </a:lnTo>
                    <a:lnTo>
                      <a:pt x="9" y="9"/>
                    </a:lnTo>
                    <a:lnTo>
                      <a:pt x="7" y="8"/>
                    </a:lnTo>
                    <a:lnTo>
                      <a:pt x="6" y="7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4" name="Freeform 360"/>
              <p:cNvSpPr>
                <a:spLocks/>
              </p:cNvSpPr>
              <p:nvPr/>
            </p:nvSpPr>
            <p:spPr bwMode="auto">
              <a:xfrm>
                <a:off x="2629" y="1390"/>
                <a:ext cx="2" cy="3"/>
              </a:xfrm>
              <a:custGeom>
                <a:avLst/>
                <a:gdLst>
                  <a:gd name="T0" fmla="*/ 1 w 2"/>
                  <a:gd name="T1" fmla="*/ 3 h 3"/>
                  <a:gd name="T2" fmla="*/ 0 w 2"/>
                  <a:gd name="T3" fmla="*/ 3 h 3"/>
                  <a:gd name="T4" fmla="*/ 0 w 2"/>
                  <a:gd name="T5" fmla="*/ 3 h 3"/>
                  <a:gd name="T6" fmla="*/ 0 w 2"/>
                  <a:gd name="T7" fmla="*/ 3 h 3"/>
                  <a:gd name="T8" fmla="*/ 0 w 2"/>
                  <a:gd name="T9" fmla="*/ 3 h 3"/>
                  <a:gd name="T10" fmla="*/ 0 w 2"/>
                  <a:gd name="T11" fmla="*/ 2 h 3"/>
                  <a:gd name="T12" fmla="*/ 0 w 2"/>
                  <a:gd name="T13" fmla="*/ 1 h 3"/>
                  <a:gd name="T14" fmla="*/ 1 w 2"/>
                  <a:gd name="T15" fmla="*/ 1 h 3"/>
                  <a:gd name="T16" fmla="*/ 1 w 2"/>
                  <a:gd name="T17" fmla="*/ 0 h 3"/>
                  <a:gd name="T18" fmla="*/ 2 w 2"/>
                  <a:gd name="T19" fmla="*/ 1 h 3"/>
                  <a:gd name="T20" fmla="*/ 2 w 2"/>
                  <a:gd name="T21" fmla="*/ 2 h 3"/>
                  <a:gd name="T22" fmla="*/ 1 w 2"/>
                  <a:gd name="T23" fmla="*/ 3 h 3"/>
                  <a:gd name="T24" fmla="*/ 1 w 2"/>
                  <a:gd name="T25" fmla="*/ 3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5" name="Freeform 361"/>
              <p:cNvSpPr>
                <a:spLocks/>
              </p:cNvSpPr>
              <p:nvPr/>
            </p:nvSpPr>
            <p:spPr bwMode="auto">
              <a:xfrm>
                <a:off x="2506" y="1402"/>
                <a:ext cx="2" cy="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2 h 3"/>
                  <a:gd name="T4" fmla="*/ 0 w 2"/>
                  <a:gd name="T5" fmla="*/ 3 h 3"/>
                  <a:gd name="T6" fmla="*/ 0 w 2"/>
                  <a:gd name="T7" fmla="*/ 3 h 3"/>
                  <a:gd name="T8" fmla="*/ 1 w 2"/>
                  <a:gd name="T9" fmla="*/ 3 h 3"/>
                  <a:gd name="T10" fmla="*/ 2 w 2"/>
                  <a:gd name="T11" fmla="*/ 3 h 3"/>
                  <a:gd name="T12" fmla="*/ 2 w 2"/>
                  <a:gd name="T13" fmla="*/ 3 h 3"/>
                  <a:gd name="T14" fmla="*/ 2 w 2"/>
                  <a:gd name="T15" fmla="*/ 2 h 3"/>
                  <a:gd name="T16" fmla="*/ 2 w 2"/>
                  <a:gd name="T17" fmla="*/ 2 h 3"/>
                  <a:gd name="T18" fmla="*/ 2 w 2"/>
                  <a:gd name="T19" fmla="*/ 1 h 3"/>
                  <a:gd name="T20" fmla="*/ 2 w 2"/>
                  <a:gd name="T21" fmla="*/ 1 h 3"/>
                  <a:gd name="T22" fmla="*/ 2 w 2"/>
                  <a:gd name="T23" fmla="*/ 1 h 3"/>
                  <a:gd name="T24" fmla="*/ 1 w 2"/>
                  <a:gd name="T25" fmla="*/ 0 h 3"/>
                  <a:gd name="T26" fmla="*/ 0 w 2"/>
                  <a:gd name="T27" fmla="*/ 1 h 3"/>
                  <a:gd name="T28" fmla="*/ 0 w 2"/>
                  <a:gd name="T29" fmla="*/ 1 h 3"/>
                  <a:gd name="T30" fmla="*/ 0 w 2"/>
                  <a:gd name="T31" fmla="*/ 1 h 3"/>
                  <a:gd name="T32" fmla="*/ 0 w 2"/>
                  <a:gd name="T33" fmla="*/ 2 h 3"/>
                  <a:gd name="T34" fmla="*/ 0 w 2"/>
                  <a:gd name="T35" fmla="*/ 2 h 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6" name="Freeform 362"/>
              <p:cNvSpPr>
                <a:spLocks/>
              </p:cNvSpPr>
              <p:nvPr/>
            </p:nvSpPr>
            <p:spPr bwMode="auto">
              <a:xfrm>
                <a:off x="2528" y="1405"/>
                <a:ext cx="3" cy="3"/>
              </a:xfrm>
              <a:custGeom>
                <a:avLst/>
                <a:gdLst>
                  <a:gd name="T0" fmla="*/ 0 w 3"/>
                  <a:gd name="T1" fmla="*/ 1 h 3"/>
                  <a:gd name="T2" fmla="*/ 0 w 3"/>
                  <a:gd name="T3" fmla="*/ 2 h 3"/>
                  <a:gd name="T4" fmla="*/ 1 w 3"/>
                  <a:gd name="T5" fmla="*/ 2 h 3"/>
                  <a:gd name="T6" fmla="*/ 1 w 3"/>
                  <a:gd name="T7" fmla="*/ 2 h 3"/>
                  <a:gd name="T8" fmla="*/ 1 w 3"/>
                  <a:gd name="T9" fmla="*/ 3 h 3"/>
                  <a:gd name="T10" fmla="*/ 2 w 3"/>
                  <a:gd name="T11" fmla="*/ 2 h 3"/>
                  <a:gd name="T12" fmla="*/ 2 w 3"/>
                  <a:gd name="T13" fmla="*/ 2 h 3"/>
                  <a:gd name="T14" fmla="*/ 3 w 3"/>
                  <a:gd name="T15" fmla="*/ 2 h 3"/>
                  <a:gd name="T16" fmla="*/ 3 w 3"/>
                  <a:gd name="T17" fmla="*/ 1 h 3"/>
                  <a:gd name="T18" fmla="*/ 3 w 3"/>
                  <a:gd name="T19" fmla="*/ 1 h 3"/>
                  <a:gd name="T20" fmla="*/ 2 w 3"/>
                  <a:gd name="T21" fmla="*/ 0 h 3"/>
                  <a:gd name="T22" fmla="*/ 2 w 3"/>
                  <a:gd name="T23" fmla="*/ 0 h 3"/>
                  <a:gd name="T24" fmla="*/ 1 w 3"/>
                  <a:gd name="T25" fmla="*/ 0 h 3"/>
                  <a:gd name="T26" fmla="*/ 1 w 3"/>
                  <a:gd name="T27" fmla="*/ 0 h 3"/>
                  <a:gd name="T28" fmla="*/ 1 w 3"/>
                  <a:gd name="T29" fmla="*/ 0 h 3"/>
                  <a:gd name="T30" fmla="*/ 0 w 3"/>
                  <a:gd name="T31" fmla="*/ 1 h 3"/>
                  <a:gd name="T32" fmla="*/ 0 w 3"/>
                  <a:gd name="T33" fmla="*/ 1 h 3"/>
                  <a:gd name="T34" fmla="*/ 0 w 3"/>
                  <a:gd name="T35" fmla="*/ 1 h 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27" name="Freeform 363"/>
              <p:cNvSpPr>
                <a:spLocks/>
              </p:cNvSpPr>
              <p:nvPr/>
            </p:nvSpPr>
            <p:spPr bwMode="auto">
              <a:xfrm>
                <a:off x="2554" y="1398"/>
                <a:ext cx="2" cy="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2 h 3"/>
                  <a:gd name="T4" fmla="*/ 0 w 2"/>
                  <a:gd name="T5" fmla="*/ 2 h 3"/>
                  <a:gd name="T6" fmla="*/ 1 w 2"/>
                  <a:gd name="T7" fmla="*/ 2 h 3"/>
                  <a:gd name="T8" fmla="*/ 1 w 2"/>
                  <a:gd name="T9" fmla="*/ 3 h 3"/>
                  <a:gd name="T10" fmla="*/ 1 w 2"/>
                  <a:gd name="T11" fmla="*/ 2 h 3"/>
                  <a:gd name="T12" fmla="*/ 2 w 2"/>
                  <a:gd name="T13" fmla="*/ 2 h 3"/>
                  <a:gd name="T14" fmla="*/ 2 w 2"/>
                  <a:gd name="T15" fmla="*/ 2 h 3"/>
                  <a:gd name="T16" fmla="*/ 2 w 2"/>
                  <a:gd name="T17" fmla="*/ 1 h 3"/>
                  <a:gd name="T18" fmla="*/ 2 w 2"/>
                  <a:gd name="T19" fmla="*/ 1 h 3"/>
                  <a:gd name="T20" fmla="*/ 2 w 2"/>
                  <a:gd name="T21" fmla="*/ 0 h 3"/>
                  <a:gd name="T22" fmla="*/ 1 w 2"/>
                  <a:gd name="T23" fmla="*/ 0 h 3"/>
                  <a:gd name="T24" fmla="*/ 1 w 2"/>
                  <a:gd name="T25" fmla="*/ 0 h 3"/>
                  <a:gd name="T26" fmla="*/ 1 w 2"/>
                  <a:gd name="T27" fmla="*/ 0 h 3"/>
                  <a:gd name="T28" fmla="*/ 0 w 2"/>
                  <a:gd name="T29" fmla="*/ 0 h 3"/>
                  <a:gd name="T30" fmla="*/ 0 w 2"/>
                  <a:gd name="T31" fmla="*/ 1 h 3"/>
                  <a:gd name="T32" fmla="*/ 0 w 2"/>
                  <a:gd name="T33" fmla="*/ 1 h 3"/>
                  <a:gd name="T34" fmla="*/ 0 w 2"/>
                  <a:gd name="T35" fmla="*/ 1 h 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011" name="Freeform 364"/>
            <p:cNvSpPr>
              <a:spLocks/>
            </p:cNvSpPr>
            <p:nvPr/>
          </p:nvSpPr>
          <p:spPr bwMode="auto">
            <a:xfrm>
              <a:off x="2556" y="1406"/>
              <a:ext cx="3" cy="2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1 h 2"/>
                <a:gd name="T4" fmla="*/ 1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2 w 3"/>
                <a:gd name="T11" fmla="*/ 2 h 2"/>
                <a:gd name="T12" fmla="*/ 2 w 3"/>
                <a:gd name="T13" fmla="*/ 2 h 2"/>
                <a:gd name="T14" fmla="*/ 3 w 3"/>
                <a:gd name="T15" fmla="*/ 1 h 2"/>
                <a:gd name="T16" fmla="*/ 3 w 3"/>
                <a:gd name="T17" fmla="*/ 1 h 2"/>
                <a:gd name="T18" fmla="*/ 3 w 3"/>
                <a:gd name="T19" fmla="*/ 0 h 2"/>
                <a:gd name="T20" fmla="*/ 2 w 3"/>
                <a:gd name="T21" fmla="*/ 0 h 2"/>
                <a:gd name="T22" fmla="*/ 2 w 3"/>
                <a:gd name="T23" fmla="*/ 0 h 2"/>
                <a:gd name="T24" fmla="*/ 1 w 3"/>
                <a:gd name="T25" fmla="*/ 0 h 2"/>
                <a:gd name="T26" fmla="*/ 1 w 3"/>
                <a:gd name="T27" fmla="*/ 0 h 2"/>
                <a:gd name="T28" fmla="*/ 1 w 3"/>
                <a:gd name="T29" fmla="*/ 0 h 2"/>
                <a:gd name="T30" fmla="*/ 1 w 3"/>
                <a:gd name="T31" fmla="*/ 0 h 2"/>
                <a:gd name="T32" fmla="*/ 0 w 3"/>
                <a:gd name="T33" fmla="*/ 1 h 2"/>
                <a:gd name="T34" fmla="*/ 0 w 3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2" name="Freeform 365"/>
            <p:cNvSpPr>
              <a:spLocks/>
            </p:cNvSpPr>
            <p:nvPr/>
          </p:nvSpPr>
          <p:spPr bwMode="auto">
            <a:xfrm>
              <a:off x="2567" y="1409"/>
              <a:ext cx="3" cy="3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2 h 3"/>
                <a:gd name="T4" fmla="*/ 1 w 3"/>
                <a:gd name="T5" fmla="*/ 3 h 3"/>
                <a:gd name="T6" fmla="*/ 1 w 3"/>
                <a:gd name="T7" fmla="*/ 3 h 3"/>
                <a:gd name="T8" fmla="*/ 2 w 3"/>
                <a:gd name="T9" fmla="*/ 3 h 3"/>
                <a:gd name="T10" fmla="*/ 2 w 3"/>
                <a:gd name="T11" fmla="*/ 3 h 3"/>
                <a:gd name="T12" fmla="*/ 3 w 3"/>
                <a:gd name="T13" fmla="*/ 3 h 3"/>
                <a:gd name="T14" fmla="*/ 3 w 3"/>
                <a:gd name="T15" fmla="*/ 2 h 3"/>
                <a:gd name="T16" fmla="*/ 3 w 3"/>
                <a:gd name="T17" fmla="*/ 2 h 3"/>
                <a:gd name="T18" fmla="*/ 3 w 3"/>
                <a:gd name="T19" fmla="*/ 1 h 3"/>
                <a:gd name="T20" fmla="*/ 3 w 3"/>
                <a:gd name="T21" fmla="*/ 1 h 3"/>
                <a:gd name="T22" fmla="*/ 2 w 3"/>
                <a:gd name="T23" fmla="*/ 1 h 3"/>
                <a:gd name="T24" fmla="*/ 2 w 3"/>
                <a:gd name="T25" fmla="*/ 0 h 3"/>
                <a:gd name="T26" fmla="*/ 1 w 3"/>
                <a:gd name="T27" fmla="*/ 1 h 3"/>
                <a:gd name="T28" fmla="*/ 1 w 3"/>
                <a:gd name="T29" fmla="*/ 1 h 3"/>
                <a:gd name="T30" fmla="*/ 1 w 3"/>
                <a:gd name="T31" fmla="*/ 1 h 3"/>
                <a:gd name="T32" fmla="*/ 0 w 3"/>
                <a:gd name="T33" fmla="*/ 2 h 3"/>
                <a:gd name="T34" fmla="*/ 0 w 3"/>
                <a:gd name="T35" fmla="*/ 2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3" name="Freeform 366"/>
            <p:cNvSpPr>
              <a:spLocks/>
            </p:cNvSpPr>
            <p:nvPr/>
          </p:nvSpPr>
          <p:spPr bwMode="auto">
            <a:xfrm>
              <a:off x="2562" y="1395"/>
              <a:ext cx="2" cy="2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2 h 2"/>
                <a:gd name="T16" fmla="*/ 2 w 2"/>
                <a:gd name="T17" fmla="*/ 1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0 h 2"/>
                <a:gd name="T24" fmla="*/ 1 w 2"/>
                <a:gd name="T25" fmla="*/ 0 h 2"/>
                <a:gd name="T26" fmla="*/ 1 w 2"/>
                <a:gd name="T27" fmla="*/ 0 h 2"/>
                <a:gd name="T28" fmla="*/ 0 w 2"/>
                <a:gd name="T29" fmla="*/ 0 h 2"/>
                <a:gd name="T30" fmla="*/ 0 w 2"/>
                <a:gd name="T31" fmla="*/ 0 h 2"/>
                <a:gd name="T32" fmla="*/ 0 w 2"/>
                <a:gd name="T33" fmla="*/ 1 h 2"/>
                <a:gd name="T34" fmla="*/ 0 w 2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4" name="Freeform 367"/>
            <p:cNvSpPr>
              <a:spLocks/>
            </p:cNvSpPr>
            <p:nvPr/>
          </p:nvSpPr>
          <p:spPr bwMode="auto">
            <a:xfrm>
              <a:off x="2587" y="1392"/>
              <a:ext cx="2" cy="2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0 h 2"/>
                <a:gd name="T24" fmla="*/ 1 w 2"/>
                <a:gd name="T25" fmla="*/ 0 h 2"/>
                <a:gd name="T26" fmla="*/ 1 w 2"/>
                <a:gd name="T27" fmla="*/ 0 h 2"/>
                <a:gd name="T28" fmla="*/ 0 w 2"/>
                <a:gd name="T29" fmla="*/ 0 h 2"/>
                <a:gd name="T30" fmla="*/ 0 w 2"/>
                <a:gd name="T31" fmla="*/ 0 h 2"/>
                <a:gd name="T32" fmla="*/ 0 w 2"/>
                <a:gd name="T33" fmla="*/ 1 h 2"/>
                <a:gd name="T34" fmla="*/ 0 w 2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5" name="Freeform 368"/>
            <p:cNvSpPr>
              <a:spLocks/>
            </p:cNvSpPr>
            <p:nvPr/>
          </p:nvSpPr>
          <p:spPr bwMode="auto">
            <a:xfrm>
              <a:off x="2601" y="1391"/>
              <a:ext cx="3" cy="2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2 w 3"/>
                <a:gd name="T11" fmla="*/ 2 h 2"/>
                <a:gd name="T12" fmla="*/ 2 w 3"/>
                <a:gd name="T13" fmla="*/ 2 h 2"/>
                <a:gd name="T14" fmla="*/ 2 w 3"/>
                <a:gd name="T15" fmla="*/ 2 h 2"/>
                <a:gd name="T16" fmla="*/ 3 w 3"/>
                <a:gd name="T17" fmla="*/ 1 h 2"/>
                <a:gd name="T18" fmla="*/ 2 w 3"/>
                <a:gd name="T19" fmla="*/ 1 h 2"/>
                <a:gd name="T20" fmla="*/ 2 w 3"/>
                <a:gd name="T21" fmla="*/ 0 h 2"/>
                <a:gd name="T22" fmla="*/ 2 w 3"/>
                <a:gd name="T23" fmla="*/ 0 h 2"/>
                <a:gd name="T24" fmla="*/ 1 w 3"/>
                <a:gd name="T25" fmla="*/ 0 h 2"/>
                <a:gd name="T26" fmla="*/ 1 w 3"/>
                <a:gd name="T27" fmla="*/ 0 h 2"/>
                <a:gd name="T28" fmla="*/ 1 w 3"/>
                <a:gd name="T29" fmla="*/ 0 h 2"/>
                <a:gd name="T30" fmla="*/ 0 w 3"/>
                <a:gd name="T31" fmla="*/ 1 h 2"/>
                <a:gd name="T32" fmla="*/ 0 w 3"/>
                <a:gd name="T33" fmla="*/ 1 h 2"/>
                <a:gd name="T34" fmla="*/ 0 w 3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6" name="Freeform 369"/>
            <p:cNvSpPr>
              <a:spLocks/>
            </p:cNvSpPr>
            <p:nvPr/>
          </p:nvSpPr>
          <p:spPr bwMode="auto">
            <a:xfrm>
              <a:off x="2492" y="1406"/>
              <a:ext cx="3" cy="3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0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2 w 3"/>
                <a:gd name="T11" fmla="*/ 3 h 3"/>
                <a:gd name="T12" fmla="*/ 2 w 3"/>
                <a:gd name="T13" fmla="*/ 3 h 3"/>
                <a:gd name="T14" fmla="*/ 2 w 3"/>
                <a:gd name="T15" fmla="*/ 2 h 3"/>
                <a:gd name="T16" fmla="*/ 3 w 3"/>
                <a:gd name="T17" fmla="*/ 2 h 3"/>
                <a:gd name="T18" fmla="*/ 2 w 3"/>
                <a:gd name="T19" fmla="*/ 1 h 3"/>
                <a:gd name="T20" fmla="*/ 2 w 3"/>
                <a:gd name="T21" fmla="*/ 1 h 3"/>
                <a:gd name="T22" fmla="*/ 2 w 3"/>
                <a:gd name="T23" fmla="*/ 0 h 3"/>
                <a:gd name="T24" fmla="*/ 1 w 3"/>
                <a:gd name="T25" fmla="*/ 0 h 3"/>
                <a:gd name="T26" fmla="*/ 1 w 3"/>
                <a:gd name="T27" fmla="*/ 0 h 3"/>
                <a:gd name="T28" fmla="*/ 0 w 3"/>
                <a:gd name="T29" fmla="*/ 1 h 3"/>
                <a:gd name="T30" fmla="*/ 0 w 3"/>
                <a:gd name="T31" fmla="*/ 1 h 3"/>
                <a:gd name="T32" fmla="*/ 0 w 3"/>
                <a:gd name="T33" fmla="*/ 2 h 3"/>
                <a:gd name="T34" fmla="*/ 0 w 3"/>
                <a:gd name="T35" fmla="*/ 2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3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7" name="Freeform 370"/>
            <p:cNvSpPr>
              <a:spLocks/>
            </p:cNvSpPr>
            <p:nvPr/>
          </p:nvSpPr>
          <p:spPr bwMode="auto">
            <a:xfrm>
              <a:off x="2512" y="1389"/>
              <a:ext cx="3" cy="2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1 h 2"/>
                <a:gd name="T4" fmla="*/ 0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2 w 3"/>
                <a:gd name="T11" fmla="*/ 2 h 2"/>
                <a:gd name="T12" fmla="*/ 2 w 3"/>
                <a:gd name="T13" fmla="*/ 2 h 2"/>
                <a:gd name="T14" fmla="*/ 2 w 3"/>
                <a:gd name="T15" fmla="*/ 1 h 2"/>
                <a:gd name="T16" fmla="*/ 3 w 3"/>
                <a:gd name="T17" fmla="*/ 1 h 2"/>
                <a:gd name="T18" fmla="*/ 2 w 3"/>
                <a:gd name="T19" fmla="*/ 0 h 2"/>
                <a:gd name="T20" fmla="*/ 2 w 3"/>
                <a:gd name="T21" fmla="*/ 0 h 2"/>
                <a:gd name="T22" fmla="*/ 2 w 3"/>
                <a:gd name="T23" fmla="*/ 0 h 2"/>
                <a:gd name="T24" fmla="*/ 1 w 3"/>
                <a:gd name="T25" fmla="*/ 0 h 2"/>
                <a:gd name="T26" fmla="*/ 1 w 3"/>
                <a:gd name="T27" fmla="*/ 0 h 2"/>
                <a:gd name="T28" fmla="*/ 0 w 3"/>
                <a:gd name="T29" fmla="*/ 0 h 2"/>
                <a:gd name="T30" fmla="*/ 0 w 3"/>
                <a:gd name="T31" fmla="*/ 0 h 2"/>
                <a:gd name="T32" fmla="*/ 0 w 3"/>
                <a:gd name="T33" fmla="*/ 1 h 2"/>
                <a:gd name="T34" fmla="*/ 0 w 3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8" name="Freeform 371"/>
            <p:cNvSpPr>
              <a:spLocks/>
            </p:cNvSpPr>
            <p:nvPr/>
          </p:nvSpPr>
          <p:spPr bwMode="auto">
            <a:xfrm>
              <a:off x="2546" y="1380"/>
              <a:ext cx="2" cy="2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1 w 2"/>
                <a:gd name="T9" fmla="*/ 2 h 2"/>
                <a:gd name="T10" fmla="*/ 1 w 2"/>
                <a:gd name="T11" fmla="*/ 2 h 2"/>
                <a:gd name="T12" fmla="*/ 2 w 2"/>
                <a:gd name="T13" fmla="*/ 2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0 h 2"/>
                <a:gd name="T20" fmla="*/ 2 w 2"/>
                <a:gd name="T21" fmla="*/ 0 h 2"/>
                <a:gd name="T22" fmla="*/ 1 w 2"/>
                <a:gd name="T23" fmla="*/ 0 h 2"/>
                <a:gd name="T24" fmla="*/ 1 w 2"/>
                <a:gd name="T25" fmla="*/ 0 h 2"/>
                <a:gd name="T26" fmla="*/ 0 w 2"/>
                <a:gd name="T27" fmla="*/ 0 h 2"/>
                <a:gd name="T28" fmla="*/ 0 w 2"/>
                <a:gd name="T29" fmla="*/ 0 h 2"/>
                <a:gd name="T30" fmla="*/ 0 w 2"/>
                <a:gd name="T31" fmla="*/ 0 h 2"/>
                <a:gd name="T32" fmla="*/ 0 w 2"/>
                <a:gd name="T33" fmla="*/ 1 h 2"/>
                <a:gd name="T34" fmla="*/ 0 w 2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9" name="Freeform 372"/>
            <p:cNvSpPr>
              <a:spLocks/>
            </p:cNvSpPr>
            <p:nvPr/>
          </p:nvSpPr>
          <p:spPr bwMode="auto">
            <a:xfrm>
              <a:off x="2572" y="1373"/>
              <a:ext cx="2" cy="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1 w 2"/>
                <a:gd name="T7" fmla="*/ 2 h 3"/>
                <a:gd name="T8" fmla="*/ 1 w 2"/>
                <a:gd name="T9" fmla="*/ 3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2 h 3"/>
                <a:gd name="T16" fmla="*/ 2 w 2"/>
                <a:gd name="T17" fmla="*/ 1 h 3"/>
                <a:gd name="T18" fmla="*/ 2 w 2"/>
                <a:gd name="T19" fmla="*/ 1 h 3"/>
                <a:gd name="T20" fmla="*/ 2 w 2"/>
                <a:gd name="T21" fmla="*/ 0 h 3"/>
                <a:gd name="T22" fmla="*/ 2 w 2"/>
                <a:gd name="T23" fmla="*/ 0 h 3"/>
                <a:gd name="T24" fmla="*/ 1 w 2"/>
                <a:gd name="T25" fmla="*/ 0 h 3"/>
                <a:gd name="T26" fmla="*/ 1 w 2"/>
                <a:gd name="T27" fmla="*/ 0 h 3"/>
                <a:gd name="T28" fmla="*/ 0 w 2"/>
                <a:gd name="T29" fmla="*/ 0 h 3"/>
                <a:gd name="T30" fmla="*/ 0 w 2"/>
                <a:gd name="T31" fmla="*/ 1 h 3"/>
                <a:gd name="T32" fmla="*/ 0 w 2"/>
                <a:gd name="T33" fmla="*/ 1 h 3"/>
                <a:gd name="T34" fmla="*/ 0 w 2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0" name="Freeform 373"/>
            <p:cNvSpPr>
              <a:spLocks/>
            </p:cNvSpPr>
            <p:nvPr/>
          </p:nvSpPr>
          <p:spPr bwMode="auto">
            <a:xfrm>
              <a:off x="2559" y="1381"/>
              <a:ext cx="3" cy="3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2 h 3"/>
                <a:gd name="T4" fmla="*/ 1 w 3"/>
                <a:gd name="T5" fmla="*/ 3 h 3"/>
                <a:gd name="T6" fmla="*/ 1 w 3"/>
                <a:gd name="T7" fmla="*/ 3 h 3"/>
                <a:gd name="T8" fmla="*/ 2 w 3"/>
                <a:gd name="T9" fmla="*/ 3 h 3"/>
                <a:gd name="T10" fmla="*/ 2 w 3"/>
                <a:gd name="T11" fmla="*/ 3 h 3"/>
                <a:gd name="T12" fmla="*/ 3 w 3"/>
                <a:gd name="T13" fmla="*/ 3 h 3"/>
                <a:gd name="T14" fmla="*/ 3 w 3"/>
                <a:gd name="T15" fmla="*/ 2 h 3"/>
                <a:gd name="T16" fmla="*/ 3 w 3"/>
                <a:gd name="T17" fmla="*/ 2 h 3"/>
                <a:gd name="T18" fmla="*/ 3 w 3"/>
                <a:gd name="T19" fmla="*/ 1 h 3"/>
                <a:gd name="T20" fmla="*/ 3 w 3"/>
                <a:gd name="T21" fmla="*/ 1 h 3"/>
                <a:gd name="T22" fmla="*/ 2 w 3"/>
                <a:gd name="T23" fmla="*/ 1 h 3"/>
                <a:gd name="T24" fmla="*/ 2 w 3"/>
                <a:gd name="T25" fmla="*/ 0 h 3"/>
                <a:gd name="T26" fmla="*/ 1 w 3"/>
                <a:gd name="T27" fmla="*/ 1 h 3"/>
                <a:gd name="T28" fmla="*/ 1 w 3"/>
                <a:gd name="T29" fmla="*/ 1 h 3"/>
                <a:gd name="T30" fmla="*/ 1 w 3"/>
                <a:gd name="T31" fmla="*/ 1 h 3"/>
                <a:gd name="T32" fmla="*/ 0 w 3"/>
                <a:gd name="T33" fmla="*/ 2 h 3"/>
                <a:gd name="T34" fmla="*/ 0 w 3"/>
                <a:gd name="T35" fmla="*/ 2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1" name="Freeform 374"/>
            <p:cNvSpPr>
              <a:spLocks/>
            </p:cNvSpPr>
            <p:nvPr/>
          </p:nvSpPr>
          <p:spPr bwMode="auto">
            <a:xfrm>
              <a:off x="2519" y="1390"/>
              <a:ext cx="2" cy="2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1 h 2"/>
                <a:gd name="T20" fmla="*/ 2 w 2"/>
                <a:gd name="T21" fmla="*/ 0 h 2"/>
                <a:gd name="T22" fmla="*/ 2 w 2"/>
                <a:gd name="T23" fmla="*/ 0 h 2"/>
                <a:gd name="T24" fmla="*/ 1 w 2"/>
                <a:gd name="T25" fmla="*/ 0 h 2"/>
                <a:gd name="T26" fmla="*/ 1 w 2"/>
                <a:gd name="T27" fmla="*/ 0 h 2"/>
                <a:gd name="T28" fmla="*/ 0 w 2"/>
                <a:gd name="T29" fmla="*/ 0 h 2"/>
                <a:gd name="T30" fmla="*/ 0 w 2"/>
                <a:gd name="T31" fmla="*/ 1 h 2"/>
                <a:gd name="T32" fmla="*/ 0 w 2"/>
                <a:gd name="T33" fmla="*/ 1 h 2"/>
                <a:gd name="T34" fmla="*/ 0 w 2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2" name="Freeform 375"/>
            <p:cNvSpPr>
              <a:spLocks/>
            </p:cNvSpPr>
            <p:nvPr/>
          </p:nvSpPr>
          <p:spPr bwMode="auto">
            <a:xfrm>
              <a:off x="2462" y="1404"/>
              <a:ext cx="3" cy="2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2 h 2"/>
                <a:gd name="T4" fmla="*/ 0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2 w 3"/>
                <a:gd name="T11" fmla="*/ 2 h 2"/>
                <a:gd name="T12" fmla="*/ 2 w 3"/>
                <a:gd name="T13" fmla="*/ 2 h 2"/>
                <a:gd name="T14" fmla="*/ 2 w 3"/>
                <a:gd name="T15" fmla="*/ 2 h 2"/>
                <a:gd name="T16" fmla="*/ 3 w 3"/>
                <a:gd name="T17" fmla="*/ 1 h 2"/>
                <a:gd name="T18" fmla="*/ 2 w 3"/>
                <a:gd name="T19" fmla="*/ 0 h 2"/>
                <a:gd name="T20" fmla="*/ 2 w 3"/>
                <a:gd name="T21" fmla="*/ 0 h 2"/>
                <a:gd name="T22" fmla="*/ 2 w 3"/>
                <a:gd name="T23" fmla="*/ 0 h 2"/>
                <a:gd name="T24" fmla="*/ 1 w 3"/>
                <a:gd name="T25" fmla="*/ 0 h 2"/>
                <a:gd name="T26" fmla="*/ 1 w 3"/>
                <a:gd name="T27" fmla="*/ 0 h 2"/>
                <a:gd name="T28" fmla="*/ 0 w 3"/>
                <a:gd name="T29" fmla="*/ 0 h 2"/>
                <a:gd name="T30" fmla="*/ 0 w 3"/>
                <a:gd name="T31" fmla="*/ 0 h 2"/>
                <a:gd name="T32" fmla="*/ 0 w 3"/>
                <a:gd name="T33" fmla="*/ 1 h 2"/>
                <a:gd name="T34" fmla="*/ 0 w 3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3" name="Freeform 376"/>
            <p:cNvSpPr>
              <a:spLocks/>
            </p:cNvSpPr>
            <p:nvPr/>
          </p:nvSpPr>
          <p:spPr bwMode="auto">
            <a:xfrm>
              <a:off x="2616" y="1383"/>
              <a:ext cx="3" cy="2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1 h 2"/>
                <a:gd name="T4" fmla="*/ 0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2 w 3"/>
                <a:gd name="T11" fmla="*/ 2 h 2"/>
                <a:gd name="T12" fmla="*/ 2 w 3"/>
                <a:gd name="T13" fmla="*/ 2 h 2"/>
                <a:gd name="T14" fmla="*/ 2 w 3"/>
                <a:gd name="T15" fmla="*/ 1 h 2"/>
                <a:gd name="T16" fmla="*/ 3 w 3"/>
                <a:gd name="T17" fmla="*/ 1 h 2"/>
                <a:gd name="T18" fmla="*/ 2 w 3"/>
                <a:gd name="T19" fmla="*/ 0 h 2"/>
                <a:gd name="T20" fmla="*/ 2 w 3"/>
                <a:gd name="T21" fmla="*/ 0 h 2"/>
                <a:gd name="T22" fmla="*/ 2 w 3"/>
                <a:gd name="T23" fmla="*/ 0 h 2"/>
                <a:gd name="T24" fmla="*/ 1 w 3"/>
                <a:gd name="T25" fmla="*/ 0 h 2"/>
                <a:gd name="T26" fmla="*/ 1 w 3"/>
                <a:gd name="T27" fmla="*/ 0 h 2"/>
                <a:gd name="T28" fmla="*/ 0 w 3"/>
                <a:gd name="T29" fmla="*/ 0 h 2"/>
                <a:gd name="T30" fmla="*/ 0 w 3"/>
                <a:gd name="T31" fmla="*/ 0 h 2"/>
                <a:gd name="T32" fmla="*/ 0 w 3"/>
                <a:gd name="T33" fmla="*/ 1 h 2"/>
                <a:gd name="T34" fmla="*/ 0 w 3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4" name="Freeform 377"/>
            <p:cNvSpPr>
              <a:spLocks/>
            </p:cNvSpPr>
            <p:nvPr/>
          </p:nvSpPr>
          <p:spPr bwMode="auto">
            <a:xfrm>
              <a:off x="2601" y="1377"/>
              <a:ext cx="2" cy="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0 w 2"/>
                <a:gd name="T7" fmla="*/ 2 h 3"/>
                <a:gd name="T8" fmla="*/ 1 w 2"/>
                <a:gd name="T9" fmla="*/ 3 h 3"/>
                <a:gd name="T10" fmla="*/ 1 w 2"/>
                <a:gd name="T11" fmla="*/ 2 h 3"/>
                <a:gd name="T12" fmla="*/ 2 w 2"/>
                <a:gd name="T13" fmla="*/ 2 h 3"/>
                <a:gd name="T14" fmla="*/ 2 w 2"/>
                <a:gd name="T15" fmla="*/ 2 h 3"/>
                <a:gd name="T16" fmla="*/ 2 w 2"/>
                <a:gd name="T17" fmla="*/ 1 h 3"/>
                <a:gd name="T18" fmla="*/ 2 w 2"/>
                <a:gd name="T19" fmla="*/ 1 h 3"/>
                <a:gd name="T20" fmla="*/ 2 w 2"/>
                <a:gd name="T21" fmla="*/ 0 h 3"/>
                <a:gd name="T22" fmla="*/ 1 w 2"/>
                <a:gd name="T23" fmla="*/ 0 h 3"/>
                <a:gd name="T24" fmla="*/ 1 w 2"/>
                <a:gd name="T25" fmla="*/ 0 h 3"/>
                <a:gd name="T26" fmla="*/ 0 w 2"/>
                <a:gd name="T27" fmla="*/ 0 h 3"/>
                <a:gd name="T28" fmla="*/ 0 w 2"/>
                <a:gd name="T29" fmla="*/ 0 h 3"/>
                <a:gd name="T30" fmla="*/ 0 w 2"/>
                <a:gd name="T31" fmla="*/ 1 h 3"/>
                <a:gd name="T32" fmla="*/ 0 w 2"/>
                <a:gd name="T33" fmla="*/ 1 h 3"/>
                <a:gd name="T34" fmla="*/ 0 w 2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2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5" name="Freeform 378"/>
            <p:cNvSpPr>
              <a:spLocks/>
            </p:cNvSpPr>
            <p:nvPr/>
          </p:nvSpPr>
          <p:spPr bwMode="auto">
            <a:xfrm>
              <a:off x="2650" y="1404"/>
              <a:ext cx="2" cy="2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2 w 2"/>
                <a:gd name="T13" fmla="*/ 2 h 2"/>
                <a:gd name="T14" fmla="*/ 2 w 2"/>
                <a:gd name="T15" fmla="*/ 2 h 2"/>
                <a:gd name="T16" fmla="*/ 2 w 2"/>
                <a:gd name="T17" fmla="*/ 1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0 h 2"/>
                <a:gd name="T24" fmla="*/ 1 w 2"/>
                <a:gd name="T25" fmla="*/ 0 h 2"/>
                <a:gd name="T26" fmla="*/ 0 w 2"/>
                <a:gd name="T27" fmla="*/ 0 h 2"/>
                <a:gd name="T28" fmla="*/ 0 w 2"/>
                <a:gd name="T29" fmla="*/ 0 h 2"/>
                <a:gd name="T30" fmla="*/ 0 w 2"/>
                <a:gd name="T31" fmla="*/ 0 h 2"/>
                <a:gd name="T32" fmla="*/ 0 w 2"/>
                <a:gd name="T33" fmla="*/ 1 h 2"/>
                <a:gd name="T34" fmla="*/ 0 w 2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6" name="Freeform 379"/>
            <p:cNvSpPr>
              <a:spLocks/>
            </p:cNvSpPr>
            <p:nvPr/>
          </p:nvSpPr>
          <p:spPr bwMode="auto">
            <a:xfrm>
              <a:off x="2543" y="1408"/>
              <a:ext cx="3" cy="2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1 h 2"/>
                <a:gd name="T4" fmla="*/ 1 w 3"/>
                <a:gd name="T5" fmla="*/ 2 h 2"/>
                <a:gd name="T6" fmla="*/ 1 w 3"/>
                <a:gd name="T7" fmla="*/ 2 h 2"/>
                <a:gd name="T8" fmla="*/ 2 w 3"/>
                <a:gd name="T9" fmla="*/ 2 h 2"/>
                <a:gd name="T10" fmla="*/ 2 w 3"/>
                <a:gd name="T11" fmla="*/ 2 h 2"/>
                <a:gd name="T12" fmla="*/ 3 w 3"/>
                <a:gd name="T13" fmla="*/ 2 h 2"/>
                <a:gd name="T14" fmla="*/ 3 w 3"/>
                <a:gd name="T15" fmla="*/ 1 h 2"/>
                <a:gd name="T16" fmla="*/ 3 w 3"/>
                <a:gd name="T17" fmla="*/ 1 h 2"/>
                <a:gd name="T18" fmla="*/ 3 w 3"/>
                <a:gd name="T19" fmla="*/ 0 h 2"/>
                <a:gd name="T20" fmla="*/ 3 w 3"/>
                <a:gd name="T21" fmla="*/ 0 h 2"/>
                <a:gd name="T22" fmla="*/ 2 w 3"/>
                <a:gd name="T23" fmla="*/ 0 h 2"/>
                <a:gd name="T24" fmla="*/ 2 w 3"/>
                <a:gd name="T25" fmla="*/ 0 h 2"/>
                <a:gd name="T26" fmla="*/ 1 w 3"/>
                <a:gd name="T27" fmla="*/ 0 h 2"/>
                <a:gd name="T28" fmla="*/ 1 w 3"/>
                <a:gd name="T29" fmla="*/ 0 h 2"/>
                <a:gd name="T30" fmla="*/ 1 w 3"/>
                <a:gd name="T31" fmla="*/ 0 h 2"/>
                <a:gd name="T32" fmla="*/ 0 w 3"/>
                <a:gd name="T33" fmla="*/ 1 h 2"/>
                <a:gd name="T34" fmla="*/ 0 w 3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7" name="Freeform 380"/>
            <p:cNvSpPr>
              <a:spLocks/>
            </p:cNvSpPr>
            <p:nvPr/>
          </p:nvSpPr>
          <p:spPr bwMode="auto">
            <a:xfrm>
              <a:off x="2512" y="1411"/>
              <a:ext cx="3" cy="2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2 h 2"/>
                <a:gd name="T4" fmla="*/ 0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2 w 3"/>
                <a:gd name="T11" fmla="*/ 2 h 2"/>
                <a:gd name="T12" fmla="*/ 2 w 3"/>
                <a:gd name="T13" fmla="*/ 2 h 2"/>
                <a:gd name="T14" fmla="*/ 2 w 3"/>
                <a:gd name="T15" fmla="*/ 2 h 2"/>
                <a:gd name="T16" fmla="*/ 3 w 3"/>
                <a:gd name="T17" fmla="*/ 1 h 2"/>
                <a:gd name="T18" fmla="*/ 2 w 3"/>
                <a:gd name="T19" fmla="*/ 0 h 2"/>
                <a:gd name="T20" fmla="*/ 2 w 3"/>
                <a:gd name="T21" fmla="*/ 0 h 2"/>
                <a:gd name="T22" fmla="*/ 2 w 3"/>
                <a:gd name="T23" fmla="*/ 0 h 2"/>
                <a:gd name="T24" fmla="*/ 1 w 3"/>
                <a:gd name="T25" fmla="*/ 0 h 2"/>
                <a:gd name="T26" fmla="*/ 1 w 3"/>
                <a:gd name="T27" fmla="*/ 0 h 2"/>
                <a:gd name="T28" fmla="*/ 0 w 3"/>
                <a:gd name="T29" fmla="*/ 0 h 2"/>
                <a:gd name="T30" fmla="*/ 0 w 3"/>
                <a:gd name="T31" fmla="*/ 0 h 2"/>
                <a:gd name="T32" fmla="*/ 0 w 3"/>
                <a:gd name="T33" fmla="*/ 1 h 2"/>
                <a:gd name="T34" fmla="*/ 0 w 3"/>
                <a:gd name="T35" fmla="*/ 1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39" name="Group 381"/>
          <p:cNvGrpSpPr>
            <a:grpSpLocks/>
          </p:cNvGrpSpPr>
          <p:nvPr/>
        </p:nvGrpSpPr>
        <p:grpSpPr bwMode="auto">
          <a:xfrm>
            <a:off x="5775325" y="1909763"/>
            <a:ext cx="504825" cy="176212"/>
            <a:chOff x="2988" y="1341"/>
            <a:chExt cx="262" cy="111"/>
          </a:xfrm>
        </p:grpSpPr>
        <p:sp>
          <p:nvSpPr>
            <p:cNvPr id="20919" name="Freeform 382"/>
            <p:cNvSpPr>
              <a:spLocks/>
            </p:cNvSpPr>
            <p:nvPr/>
          </p:nvSpPr>
          <p:spPr bwMode="auto">
            <a:xfrm>
              <a:off x="2991" y="1364"/>
              <a:ext cx="198" cy="80"/>
            </a:xfrm>
            <a:custGeom>
              <a:avLst/>
              <a:gdLst>
                <a:gd name="T0" fmla="*/ 4 w 198"/>
                <a:gd name="T1" fmla="*/ 26 h 80"/>
                <a:gd name="T2" fmla="*/ 4 w 198"/>
                <a:gd name="T3" fmla="*/ 29 h 80"/>
                <a:gd name="T4" fmla="*/ 3 w 198"/>
                <a:gd name="T5" fmla="*/ 34 h 80"/>
                <a:gd name="T6" fmla="*/ 1 w 198"/>
                <a:gd name="T7" fmla="*/ 38 h 80"/>
                <a:gd name="T8" fmla="*/ 0 w 198"/>
                <a:gd name="T9" fmla="*/ 42 h 80"/>
                <a:gd name="T10" fmla="*/ 1 w 198"/>
                <a:gd name="T11" fmla="*/ 43 h 80"/>
                <a:gd name="T12" fmla="*/ 5 w 198"/>
                <a:gd name="T13" fmla="*/ 46 h 80"/>
                <a:gd name="T14" fmla="*/ 10 w 198"/>
                <a:gd name="T15" fmla="*/ 49 h 80"/>
                <a:gd name="T16" fmla="*/ 16 w 198"/>
                <a:gd name="T17" fmla="*/ 54 h 80"/>
                <a:gd name="T18" fmla="*/ 23 w 198"/>
                <a:gd name="T19" fmla="*/ 58 h 80"/>
                <a:gd name="T20" fmla="*/ 28 w 198"/>
                <a:gd name="T21" fmla="*/ 62 h 80"/>
                <a:gd name="T22" fmla="*/ 32 w 198"/>
                <a:gd name="T23" fmla="*/ 65 h 80"/>
                <a:gd name="T24" fmla="*/ 34 w 198"/>
                <a:gd name="T25" fmla="*/ 65 h 80"/>
                <a:gd name="T26" fmla="*/ 36 w 198"/>
                <a:gd name="T27" fmla="*/ 66 h 80"/>
                <a:gd name="T28" fmla="*/ 39 w 198"/>
                <a:gd name="T29" fmla="*/ 66 h 80"/>
                <a:gd name="T30" fmla="*/ 43 w 198"/>
                <a:gd name="T31" fmla="*/ 67 h 80"/>
                <a:gd name="T32" fmla="*/ 48 w 198"/>
                <a:gd name="T33" fmla="*/ 68 h 80"/>
                <a:gd name="T34" fmla="*/ 52 w 198"/>
                <a:gd name="T35" fmla="*/ 68 h 80"/>
                <a:gd name="T36" fmla="*/ 56 w 198"/>
                <a:gd name="T37" fmla="*/ 69 h 80"/>
                <a:gd name="T38" fmla="*/ 59 w 198"/>
                <a:gd name="T39" fmla="*/ 70 h 80"/>
                <a:gd name="T40" fmla="*/ 60 w 198"/>
                <a:gd name="T41" fmla="*/ 70 h 80"/>
                <a:gd name="T42" fmla="*/ 83 w 198"/>
                <a:gd name="T43" fmla="*/ 74 h 80"/>
                <a:gd name="T44" fmla="*/ 132 w 198"/>
                <a:gd name="T45" fmla="*/ 67 h 80"/>
                <a:gd name="T46" fmla="*/ 133 w 198"/>
                <a:gd name="T47" fmla="*/ 67 h 80"/>
                <a:gd name="T48" fmla="*/ 136 w 198"/>
                <a:gd name="T49" fmla="*/ 66 h 80"/>
                <a:gd name="T50" fmla="*/ 140 w 198"/>
                <a:gd name="T51" fmla="*/ 65 h 80"/>
                <a:gd name="T52" fmla="*/ 144 w 198"/>
                <a:gd name="T53" fmla="*/ 64 h 80"/>
                <a:gd name="T54" fmla="*/ 149 w 198"/>
                <a:gd name="T55" fmla="*/ 62 h 80"/>
                <a:gd name="T56" fmla="*/ 153 w 198"/>
                <a:gd name="T57" fmla="*/ 61 h 80"/>
                <a:gd name="T58" fmla="*/ 157 w 198"/>
                <a:gd name="T59" fmla="*/ 60 h 80"/>
                <a:gd name="T60" fmla="*/ 158 w 198"/>
                <a:gd name="T61" fmla="*/ 59 h 80"/>
                <a:gd name="T62" fmla="*/ 161 w 198"/>
                <a:gd name="T63" fmla="*/ 58 h 80"/>
                <a:gd name="T64" fmla="*/ 165 w 198"/>
                <a:gd name="T65" fmla="*/ 56 h 80"/>
                <a:gd name="T66" fmla="*/ 170 w 198"/>
                <a:gd name="T67" fmla="*/ 54 h 80"/>
                <a:gd name="T68" fmla="*/ 176 w 198"/>
                <a:gd name="T69" fmla="*/ 51 h 80"/>
                <a:gd name="T70" fmla="*/ 182 w 198"/>
                <a:gd name="T71" fmla="*/ 49 h 80"/>
                <a:gd name="T72" fmla="*/ 188 w 198"/>
                <a:gd name="T73" fmla="*/ 47 h 80"/>
                <a:gd name="T74" fmla="*/ 191 w 198"/>
                <a:gd name="T75" fmla="*/ 46 h 80"/>
                <a:gd name="T76" fmla="*/ 193 w 198"/>
                <a:gd name="T77" fmla="*/ 45 h 80"/>
                <a:gd name="T78" fmla="*/ 189 w 198"/>
                <a:gd name="T79" fmla="*/ 23 h 80"/>
                <a:gd name="T80" fmla="*/ 73 w 198"/>
                <a:gd name="T81" fmla="*/ 0 h 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98" h="80">
                  <a:moveTo>
                    <a:pt x="37" y="7"/>
                  </a:moveTo>
                  <a:lnTo>
                    <a:pt x="4" y="26"/>
                  </a:lnTo>
                  <a:lnTo>
                    <a:pt x="4" y="27"/>
                  </a:lnTo>
                  <a:lnTo>
                    <a:pt x="4" y="29"/>
                  </a:lnTo>
                  <a:lnTo>
                    <a:pt x="3" y="32"/>
                  </a:lnTo>
                  <a:lnTo>
                    <a:pt x="3" y="34"/>
                  </a:lnTo>
                  <a:lnTo>
                    <a:pt x="2" y="36"/>
                  </a:lnTo>
                  <a:lnTo>
                    <a:pt x="1" y="38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1" y="43"/>
                  </a:lnTo>
                  <a:lnTo>
                    <a:pt x="3" y="44"/>
                  </a:lnTo>
                  <a:lnTo>
                    <a:pt x="5" y="46"/>
                  </a:lnTo>
                  <a:lnTo>
                    <a:pt x="7" y="47"/>
                  </a:lnTo>
                  <a:lnTo>
                    <a:pt x="10" y="49"/>
                  </a:lnTo>
                  <a:lnTo>
                    <a:pt x="13" y="51"/>
                  </a:lnTo>
                  <a:lnTo>
                    <a:pt x="16" y="54"/>
                  </a:lnTo>
                  <a:lnTo>
                    <a:pt x="20" y="56"/>
                  </a:lnTo>
                  <a:lnTo>
                    <a:pt x="23" y="58"/>
                  </a:lnTo>
                  <a:lnTo>
                    <a:pt x="25" y="60"/>
                  </a:lnTo>
                  <a:lnTo>
                    <a:pt x="28" y="62"/>
                  </a:lnTo>
                  <a:lnTo>
                    <a:pt x="30" y="63"/>
                  </a:lnTo>
                  <a:lnTo>
                    <a:pt x="32" y="65"/>
                  </a:lnTo>
                  <a:lnTo>
                    <a:pt x="33" y="65"/>
                  </a:lnTo>
                  <a:lnTo>
                    <a:pt x="34" y="65"/>
                  </a:lnTo>
                  <a:lnTo>
                    <a:pt x="35" y="65"/>
                  </a:lnTo>
                  <a:lnTo>
                    <a:pt x="36" y="66"/>
                  </a:lnTo>
                  <a:lnTo>
                    <a:pt x="37" y="66"/>
                  </a:lnTo>
                  <a:lnTo>
                    <a:pt x="39" y="66"/>
                  </a:lnTo>
                  <a:lnTo>
                    <a:pt x="41" y="66"/>
                  </a:lnTo>
                  <a:lnTo>
                    <a:pt x="43" y="67"/>
                  </a:lnTo>
                  <a:lnTo>
                    <a:pt x="45" y="67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2" y="68"/>
                  </a:lnTo>
                  <a:lnTo>
                    <a:pt x="54" y="69"/>
                  </a:lnTo>
                  <a:lnTo>
                    <a:pt x="56" y="69"/>
                  </a:lnTo>
                  <a:lnTo>
                    <a:pt x="58" y="69"/>
                  </a:lnTo>
                  <a:lnTo>
                    <a:pt x="59" y="70"/>
                  </a:lnTo>
                  <a:lnTo>
                    <a:pt x="60" y="70"/>
                  </a:lnTo>
                  <a:lnTo>
                    <a:pt x="72" y="80"/>
                  </a:lnTo>
                  <a:lnTo>
                    <a:pt x="83" y="74"/>
                  </a:lnTo>
                  <a:lnTo>
                    <a:pt x="82" y="69"/>
                  </a:lnTo>
                  <a:lnTo>
                    <a:pt x="132" y="67"/>
                  </a:lnTo>
                  <a:lnTo>
                    <a:pt x="133" y="67"/>
                  </a:lnTo>
                  <a:lnTo>
                    <a:pt x="134" y="67"/>
                  </a:lnTo>
                  <a:lnTo>
                    <a:pt x="136" y="66"/>
                  </a:lnTo>
                  <a:lnTo>
                    <a:pt x="137" y="66"/>
                  </a:lnTo>
                  <a:lnTo>
                    <a:pt x="140" y="65"/>
                  </a:lnTo>
                  <a:lnTo>
                    <a:pt x="142" y="64"/>
                  </a:lnTo>
                  <a:lnTo>
                    <a:pt x="144" y="64"/>
                  </a:lnTo>
                  <a:lnTo>
                    <a:pt x="147" y="63"/>
                  </a:lnTo>
                  <a:lnTo>
                    <a:pt x="149" y="62"/>
                  </a:lnTo>
                  <a:lnTo>
                    <a:pt x="151" y="61"/>
                  </a:lnTo>
                  <a:lnTo>
                    <a:pt x="153" y="61"/>
                  </a:lnTo>
                  <a:lnTo>
                    <a:pt x="155" y="60"/>
                  </a:lnTo>
                  <a:lnTo>
                    <a:pt x="157" y="60"/>
                  </a:lnTo>
                  <a:lnTo>
                    <a:pt x="158" y="59"/>
                  </a:lnTo>
                  <a:lnTo>
                    <a:pt x="159" y="58"/>
                  </a:lnTo>
                  <a:lnTo>
                    <a:pt x="161" y="58"/>
                  </a:lnTo>
                  <a:lnTo>
                    <a:pt x="163" y="57"/>
                  </a:lnTo>
                  <a:lnTo>
                    <a:pt x="165" y="56"/>
                  </a:lnTo>
                  <a:lnTo>
                    <a:pt x="167" y="55"/>
                  </a:lnTo>
                  <a:lnTo>
                    <a:pt x="170" y="54"/>
                  </a:lnTo>
                  <a:lnTo>
                    <a:pt x="173" y="53"/>
                  </a:lnTo>
                  <a:lnTo>
                    <a:pt x="176" y="51"/>
                  </a:lnTo>
                  <a:lnTo>
                    <a:pt x="180" y="50"/>
                  </a:lnTo>
                  <a:lnTo>
                    <a:pt x="182" y="49"/>
                  </a:lnTo>
                  <a:lnTo>
                    <a:pt x="185" y="48"/>
                  </a:lnTo>
                  <a:lnTo>
                    <a:pt x="188" y="47"/>
                  </a:lnTo>
                  <a:lnTo>
                    <a:pt x="190" y="46"/>
                  </a:lnTo>
                  <a:lnTo>
                    <a:pt x="191" y="46"/>
                  </a:lnTo>
                  <a:lnTo>
                    <a:pt x="192" y="45"/>
                  </a:lnTo>
                  <a:lnTo>
                    <a:pt x="193" y="45"/>
                  </a:lnTo>
                  <a:lnTo>
                    <a:pt x="198" y="43"/>
                  </a:lnTo>
                  <a:lnTo>
                    <a:pt x="189" y="23"/>
                  </a:lnTo>
                  <a:lnTo>
                    <a:pt x="116" y="6"/>
                  </a:lnTo>
                  <a:lnTo>
                    <a:pt x="73" y="0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BFF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0" name="Freeform 383"/>
            <p:cNvSpPr>
              <a:spLocks/>
            </p:cNvSpPr>
            <p:nvPr/>
          </p:nvSpPr>
          <p:spPr bwMode="auto">
            <a:xfrm>
              <a:off x="3037" y="1407"/>
              <a:ext cx="134" cy="20"/>
            </a:xfrm>
            <a:custGeom>
              <a:avLst/>
              <a:gdLst>
                <a:gd name="T0" fmla="*/ 0 w 134"/>
                <a:gd name="T1" fmla="*/ 16 h 20"/>
                <a:gd name="T2" fmla="*/ 2 w 134"/>
                <a:gd name="T3" fmla="*/ 17 h 20"/>
                <a:gd name="T4" fmla="*/ 5 w 134"/>
                <a:gd name="T5" fmla="*/ 17 h 20"/>
                <a:gd name="T6" fmla="*/ 9 w 134"/>
                <a:gd name="T7" fmla="*/ 18 h 20"/>
                <a:gd name="T8" fmla="*/ 15 w 134"/>
                <a:gd name="T9" fmla="*/ 18 h 20"/>
                <a:gd name="T10" fmla="*/ 22 w 134"/>
                <a:gd name="T11" fmla="*/ 19 h 20"/>
                <a:gd name="T12" fmla="*/ 30 w 134"/>
                <a:gd name="T13" fmla="*/ 20 h 20"/>
                <a:gd name="T14" fmla="*/ 39 w 134"/>
                <a:gd name="T15" fmla="*/ 20 h 20"/>
                <a:gd name="T16" fmla="*/ 49 w 134"/>
                <a:gd name="T17" fmla="*/ 20 h 20"/>
                <a:gd name="T18" fmla="*/ 59 w 134"/>
                <a:gd name="T19" fmla="*/ 19 h 20"/>
                <a:gd name="T20" fmla="*/ 70 w 134"/>
                <a:gd name="T21" fmla="*/ 18 h 20"/>
                <a:gd name="T22" fmla="*/ 81 w 134"/>
                <a:gd name="T23" fmla="*/ 17 h 20"/>
                <a:gd name="T24" fmla="*/ 93 w 134"/>
                <a:gd name="T25" fmla="*/ 14 h 20"/>
                <a:gd name="T26" fmla="*/ 104 w 134"/>
                <a:gd name="T27" fmla="*/ 11 h 20"/>
                <a:gd name="T28" fmla="*/ 116 w 134"/>
                <a:gd name="T29" fmla="*/ 8 h 20"/>
                <a:gd name="T30" fmla="*/ 128 w 134"/>
                <a:gd name="T31" fmla="*/ 3 h 20"/>
                <a:gd name="T32" fmla="*/ 133 w 134"/>
                <a:gd name="T33" fmla="*/ 0 h 20"/>
                <a:gd name="T34" fmla="*/ 132 w 134"/>
                <a:gd name="T35" fmla="*/ 0 h 20"/>
                <a:gd name="T36" fmla="*/ 129 w 134"/>
                <a:gd name="T37" fmla="*/ 1 h 20"/>
                <a:gd name="T38" fmla="*/ 124 w 134"/>
                <a:gd name="T39" fmla="*/ 2 h 20"/>
                <a:gd name="T40" fmla="*/ 118 w 134"/>
                <a:gd name="T41" fmla="*/ 3 h 20"/>
                <a:gd name="T42" fmla="*/ 112 w 134"/>
                <a:gd name="T43" fmla="*/ 4 h 20"/>
                <a:gd name="T44" fmla="*/ 104 w 134"/>
                <a:gd name="T45" fmla="*/ 5 h 20"/>
                <a:gd name="T46" fmla="*/ 96 w 134"/>
                <a:gd name="T47" fmla="*/ 6 h 20"/>
                <a:gd name="T48" fmla="*/ 87 w 134"/>
                <a:gd name="T49" fmla="*/ 7 h 20"/>
                <a:gd name="T50" fmla="*/ 77 w 134"/>
                <a:gd name="T51" fmla="*/ 8 h 20"/>
                <a:gd name="T52" fmla="*/ 68 w 134"/>
                <a:gd name="T53" fmla="*/ 9 h 20"/>
                <a:gd name="T54" fmla="*/ 58 w 134"/>
                <a:gd name="T55" fmla="*/ 9 h 20"/>
                <a:gd name="T56" fmla="*/ 48 w 134"/>
                <a:gd name="T57" fmla="*/ 8 h 20"/>
                <a:gd name="T58" fmla="*/ 39 w 134"/>
                <a:gd name="T59" fmla="*/ 8 h 20"/>
                <a:gd name="T60" fmla="*/ 30 w 134"/>
                <a:gd name="T61" fmla="*/ 6 h 20"/>
                <a:gd name="T62" fmla="*/ 21 w 134"/>
                <a:gd name="T63" fmla="*/ 4 h 20"/>
                <a:gd name="T64" fmla="*/ 17 w 134"/>
                <a:gd name="T65" fmla="*/ 3 h 20"/>
                <a:gd name="T66" fmla="*/ 17 w 134"/>
                <a:gd name="T67" fmla="*/ 5 h 20"/>
                <a:gd name="T68" fmla="*/ 14 w 134"/>
                <a:gd name="T69" fmla="*/ 9 h 20"/>
                <a:gd name="T70" fmla="*/ 6 w 134"/>
                <a:gd name="T71" fmla="*/ 14 h 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4" h="20">
                  <a:moveTo>
                    <a:pt x="0" y="16"/>
                  </a:moveTo>
                  <a:lnTo>
                    <a:pt x="0" y="16"/>
                  </a:lnTo>
                  <a:lnTo>
                    <a:pt x="1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8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9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39" y="20"/>
                  </a:lnTo>
                  <a:lnTo>
                    <a:pt x="44" y="20"/>
                  </a:lnTo>
                  <a:lnTo>
                    <a:pt x="49" y="20"/>
                  </a:lnTo>
                  <a:lnTo>
                    <a:pt x="54" y="20"/>
                  </a:lnTo>
                  <a:lnTo>
                    <a:pt x="59" y="19"/>
                  </a:lnTo>
                  <a:lnTo>
                    <a:pt x="64" y="19"/>
                  </a:lnTo>
                  <a:lnTo>
                    <a:pt x="70" y="18"/>
                  </a:lnTo>
                  <a:lnTo>
                    <a:pt x="75" y="18"/>
                  </a:lnTo>
                  <a:lnTo>
                    <a:pt x="81" y="17"/>
                  </a:lnTo>
                  <a:lnTo>
                    <a:pt x="87" y="16"/>
                  </a:lnTo>
                  <a:lnTo>
                    <a:pt x="93" y="14"/>
                  </a:lnTo>
                  <a:lnTo>
                    <a:pt x="99" y="13"/>
                  </a:lnTo>
                  <a:lnTo>
                    <a:pt x="104" y="11"/>
                  </a:lnTo>
                  <a:lnTo>
                    <a:pt x="110" y="10"/>
                  </a:lnTo>
                  <a:lnTo>
                    <a:pt x="116" y="8"/>
                  </a:lnTo>
                  <a:lnTo>
                    <a:pt x="122" y="5"/>
                  </a:lnTo>
                  <a:lnTo>
                    <a:pt x="128" y="3"/>
                  </a:lnTo>
                  <a:lnTo>
                    <a:pt x="134" y="0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30" y="1"/>
                  </a:lnTo>
                  <a:lnTo>
                    <a:pt x="129" y="1"/>
                  </a:lnTo>
                  <a:lnTo>
                    <a:pt x="126" y="1"/>
                  </a:lnTo>
                  <a:lnTo>
                    <a:pt x="124" y="2"/>
                  </a:lnTo>
                  <a:lnTo>
                    <a:pt x="121" y="2"/>
                  </a:lnTo>
                  <a:lnTo>
                    <a:pt x="118" y="3"/>
                  </a:lnTo>
                  <a:lnTo>
                    <a:pt x="115" y="4"/>
                  </a:lnTo>
                  <a:lnTo>
                    <a:pt x="112" y="4"/>
                  </a:lnTo>
                  <a:lnTo>
                    <a:pt x="108" y="5"/>
                  </a:lnTo>
                  <a:lnTo>
                    <a:pt x="104" y="5"/>
                  </a:lnTo>
                  <a:lnTo>
                    <a:pt x="100" y="6"/>
                  </a:lnTo>
                  <a:lnTo>
                    <a:pt x="96" y="6"/>
                  </a:lnTo>
                  <a:lnTo>
                    <a:pt x="91" y="7"/>
                  </a:lnTo>
                  <a:lnTo>
                    <a:pt x="87" y="7"/>
                  </a:lnTo>
                  <a:lnTo>
                    <a:pt x="82" y="8"/>
                  </a:lnTo>
                  <a:lnTo>
                    <a:pt x="77" y="8"/>
                  </a:lnTo>
                  <a:lnTo>
                    <a:pt x="73" y="8"/>
                  </a:lnTo>
                  <a:lnTo>
                    <a:pt x="68" y="9"/>
                  </a:lnTo>
                  <a:lnTo>
                    <a:pt x="63" y="9"/>
                  </a:lnTo>
                  <a:lnTo>
                    <a:pt x="58" y="9"/>
                  </a:lnTo>
                  <a:lnTo>
                    <a:pt x="53" y="9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9" y="8"/>
                  </a:lnTo>
                  <a:lnTo>
                    <a:pt x="34" y="7"/>
                  </a:lnTo>
                  <a:lnTo>
                    <a:pt x="30" y="6"/>
                  </a:lnTo>
                  <a:lnTo>
                    <a:pt x="26" y="5"/>
                  </a:lnTo>
                  <a:lnTo>
                    <a:pt x="21" y="4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6" y="7"/>
                  </a:lnTo>
                  <a:lnTo>
                    <a:pt x="14" y="9"/>
                  </a:lnTo>
                  <a:lnTo>
                    <a:pt x="11" y="12"/>
                  </a:lnTo>
                  <a:lnTo>
                    <a:pt x="6" y="14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1" name="Freeform 384"/>
            <p:cNvSpPr>
              <a:spLocks/>
            </p:cNvSpPr>
            <p:nvPr/>
          </p:nvSpPr>
          <p:spPr bwMode="auto">
            <a:xfrm>
              <a:off x="3042" y="1422"/>
              <a:ext cx="32" cy="25"/>
            </a:xfrm>
            <a:custGeom>
              <a:avLst/>
              <a:gdLst>
                <a:gd name="T0" fmla="*/ 0 w 32"/>
                <a:gd name="T1" fmla="*/ 2 h 25"/>
                <a:gd name="T2" fmla="*/ 20 w 32"/>
                <a:gd name="T3" fmla="*/ 24 h 25"/>
                <a:gd name="T4" fmla="*/ 25 w 32"/>
                <a:gd name="T5" fmla="*/ 25 h 25"/>
                <a:gd name="T6" fmla="*/ 32 w 32"/>
                <a:gd name="T7" fmla="*/ 18 h 25"/>
                <a:gd name="T8" fmla="*/ 32 w 32"/>
                <a:gd name="T9" fmla="*/ 18 h 25"/>
                <a:gd name="T10" fmla="*/ 32 w 32"/>
                <a:gd name="T11" fmla="*/ 17 h 25"/>
                <a:gd name="T12" fmla="*/ 31 w 32"/>
                <a:gd name="T13" fmla="*/ 16 h 25"/>
                <a:gd name="T14" fmla="*/ 30 w 32"/>
                <a:gd name="T15" fmla="*/ 15 h 25"/>
                <a:gd name="T16" fmla="*/ 29 w 32"/>
                <a:gd name="T17" fmla="*/ 14 h 25"/>
                <a:gd name="T18" fmla="*/ 28 w 32"/>
                <a:gd name="T19" fmla="*/ 12 h 25"/>
                <a:gd name="T20" fmla="*/ 26 w 32"/>
                <a:gd name="T21" fmla="*/ 10 h 25"/>
                <a:gd name="T22" fmla="*/ 24 w 32"/>
                <a:gd name="T23" fmla="*/ 9 h 25"/>
                <a:gd name="T24" fmla="*/ 22 w 32"/>
                <a:gd name="T25" fmla="*/ 7 h 25"/>
                <a:gd name="T26" fmla="*/ 20 w 32"/>
                <a:gd name="T27" fmla="*/ 5 h 25"/>
                <a:gd name="T28" fmla="*/ 18 w 32"/>
                <a:gd name="T29" fmla="*/ 4 h 25"/>
                <a:gd name="T30" fmla="*/ 15 w 32"/>
                <a:gd name="T31" fmla="*/ 2 h 25"/>
                <a:gd name="T32" fmla="*/ 13 w 32"/>
                <a:gd name="T33" fmla="*/ 1 h 25"/>
                <a:gd name="T34" fmla="*/ 10 w 32"/>
                <a:gd name="T35" fmla="*/ 1 h 25"/>
                <a:gd name="T36" fmla="*/ 7 w 32"/>
                <a:gd name="T37" fmla="*/ 0 h 25"/>
                <a:gd name="T38" fmla="*/ 4 w 32"/>
                <a:gd name="T39" fmla="*/ 0 h 25"/>
                <a:gd name="T40" fmla="*/ 0 w 32"/>
                <a:gd name="T41" fmla="*/ 2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" h="25">
                  <a:moveTo>
                    <a:pt x="0" y="2"/>
                  </a:moveTo>
                  <a:lnTo>
                    <a:pt x="20" y="24"/>
                  </a:lnTo>
                  <a:lnTo>
                    <a:pt x="25" y="25"/>
                  </a:lnTo>
                  <a:lnTo>
                    <a:pt x="32" y="18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30" y="15"/>
                  </a:lnTo>
                  <a:lnTo>
                    <a:pt x="29" y="14"/>
                  </a:lnTo>
                  <a:lnTo>
                    <a:pt x="28" y="12"/>
                  </a:lnTo>
                  <a:lnTo>
                    <a:pt x="26" y="10"/>
                  </a:lnTo>
                  <a:lnTo>
                    <a:pt x="24" y="9"/>
                  </a:lnTo>
                  <a:lnTo>
                    <a:pt x="22" y="7"/>
                  </a:lnTo>
                  <a:lnTo>
                    <a:pt x="20" y="5"/>
                  </a:lnTo>
                  <a:lnTo>
                    <a:pt x="18" y="4"/>
                  </a:lnTo>
                  <a:lnTo>
                    <a:pt x="15" y="2"/>
                  </a:lnTo>
                  <a:lnTo>
                    <a:pt x="13" y="1"/>
                  </a:lnTo>
                  <a:lnTo>
                    <a:pt x="10" y="1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2" name="Freeform 385"/>
            <p:cNvSpPr>
              <a:spLocks/>
            </p:cNvSpPr>
            <p:nvPr/>
          </p:nvSpPr>
          <p:spPr bwMode="auto">
            <a:xfrm>
              <a:off x="3012" y="1392"/>
              <a:ext cx="31" cy="18"/>
            </a:xfrm>
            <a:custGeom>
              <a:avLst/>
              <a:gdLst>
                <a:gd name="T0" fmla="*/ 0 w 31"/>
                <a:gd name="T1" fmla="*/ 6 h 18"/>
                <a:gd name="T2" fmla="*/ 0 w 31"/>
                <a:gd name="T3" fmla="*/ 6 h 18"/>
                <a:gd name="T4" fmla="*/ 1 w 31"/>
                <a:gd name="T5" fmla="*/ 6 h 18"/>
                <a:gd name="T6" fmla="*/ 2 w 31"/>
                <a:gd name="T7" fmla="*/ 7 h 18"/>
                <a:gd name="T8" fmla="*/ 4 w 31"/>
                <a:gd name="T9" fmla="*/ 8 h 18"/>
                <a:gd name="T10" fmla="*/ 6 w 31"/>
                <a:gd name="T11" fmla="*/ 9 h 18"/>
                <a:gd name="T12" fmla="*/ 8 w 31"/>
                <a:gd name="T13" fmla="*/ 10 h 18"/>
                <a:gd name="T14" fmla="*/ 10 w 31"/>
                <a:gd name="T15" fmla="*/ 10 h 18"/>
                <a:gd name="T16" fmla="*/ 13 w 31"/>
                <a:gd name="T17" fmla="*/ 11 h 18"/>
                <a:gd name="T18" fmla="*/ 15 w 31"/>
                <a:gd name="T19" fmla="*/ 11 h 18"/>
                <a:gd name="T20" fmla="*/ 17 w 31"/>
                <a:gd name="T21" fmla="*/ 11 h 18"/>
                <a:gd name="T22" fmla="*/ 20 w 31"/>
                <a:gd name="T23" fmla="*/ 11 h 18"/>
                <a:gd name="T24" fmla="*/ 21 w 31"/>
                <a:gd name="T25" fmla="*/ 10 h 18"/>
                <a:gd name="T26" fmla="*/ 23 w 31"/>
                <a:gd name="T27" fmla="*/ 8 h 18"/>
                <a:gd name="T28" fmla="*/ 24 w 31"/>
                <a:gd name="T29" fmla="*/ 6 h 18"/>
                <a:gd name="T30" fmla="*/ 25 w 31"/>
                <a:gd name="T31" fmla="*/ 3 h 18"/>
                <a:gd name="T32" fmla="*/ 25 w 31"/>
                <a:gd name="T33" fmla="*/ 0 h 18"/>
                <a:gd name="T34" fmla="*/ 26 w 31"/>
                <a:gd name="T35" fmla="*/ 0 h 18"/>
                <a:gd name="T36" fmla="*/ 27 w 31"/>
                <a:gd name="T37" fmla="*/ 1 h 18"/>
                <a:gd name="T38" fmla="*/ 29 w 31"/>
                <a:gd name="T39" fmla="*/ 2 h 18"/>
                <a:gd name="T40" fmla="*/ 30 w 31"/>
                <a:gd name="T41" fmla="*/ 4 h 18"/>
                <a:gd name="T42" fmla="*/ 31 w 31"/>
                <a:gd name="T43" fmla="*/ 7 h 18"/>
                <a:gd name="T44" fmla="*/ 31 w 31"/>
                <a:gd name="T45" fmla="*/ 10 h 18"/>
                <a:gd name="T46" fmla="*/ 30 w 31"/>
                <a:gd name="T47" fmla="*/ 13 h 18"/>
                <a:gd name="T48" fmla="*/ 27 w 31"/>
                <a:gd name="T49" fmla="*/ 16 h 18"/>
                <a:gd name="T50" fmla="*/ 27 w 31"/>
                <a:gd name="T51" fmla="*/ 16 h 18"/>
                <a:gd name="T52" fmla="*/ 27 w 31"/>
                <a:gd name="T53" fmla="*/ 17 h 18"/>
                <a:gd name="T54" fmla="*/ 26 w 31"/>
                <a:gd name="T55" fmla="*/ 17 h 18"/>
                <a:gd name="T56" fmla="*/ 24 w 31"/>
                <a:gd name="T57" fmla="*/ 17 h 18"/>
                <a:gd name="T58" fmla="*/ 23 w 31"/>
                <a:gd name="T59" fmla="*/ 17 h 18"/>
                <a:gd name="T60" fmla="*/ 21 w 31"/>
                <a:gd name="T61" fmla="*/ 18 h 18"/>
                <a:gd name="T62" fmla="*/ 19 w 31"/>
                <a:gd name="T63" fmla="*/ 18 h 18"/>
                <a:gd name="T64" fmla="*/ 17 w 31"/>
                <a:gd name="T65" fmla="*/ 18 h 18"/>
                <a:gd name="T66" fmla="*/ 14 w 31"/>
                <a:gd name="T67" fmla="*/ 18 h 18"/>
                <a:gd name="T68" fmla="*/ 12 w 31"/>
                <a:gd name="T69" fmla="*/ 17 h 18"/>
                <a:gd name="T70" fmla="*/ 10 w 31"/>
                <a:gd name="T71" fmla="*/ 16 h 18"/>
                <a:gd name="T72" fmla="*/ 7 w 31"/>
                <a:gd name="T73" fmla="*/ 15 h 18"/>
                <a:gd name="T74" fmla="*/ 5 w 31"/>
                <a:gd name="T75" fmla="*/ 13 h 18"/>
                <a:gd name="T76" fmla="*/ 3 w 31"/>
                <a:gd name="T77" fmla="*/ 11 h 18"/>
                <a:gd name="T78" fmla="*/ 1 w 31"/>
                <a:gd name="T79" fmla="*/ 9 h 18"/>
                <a:gd name="T80" fmla="*/ 0 w 31"/>
                <a:gd name="T81" fmla="*/ 6 h 1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1" h="18">
                  <a:moveTo>
                    <a:pt x="0" y="6"/>
                  </a:moveTo>
                  <a:lnTo>
                    <a:pt x="0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8"/>
                  </a:lnTo>
                  <a:lnTo>
                    <a:pt x="6" y="9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3" y="11"/>
                  </a:lnTo>
                  <a:lnTo>
                    <a:pt x="15" y="11"/>
                  </a:lnTo>
                  <a:lnTo>
                    <a:pt x="17" y="11"/>
                  </a:lnTo>
                  <a:lnTo>
                    <a:pt x="20" y="11"/>
                  </a:lnTo>
                  <a:lnTo>
                    <a:pt x="21" y="10"/>
                  </a:lnTo>
                  <a:lnTo>
                    <a:pt x="23" y="8"/>
                  </a:lnTo>
                  <a:lnTo>
                    <a:pt x="24" y="6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1" y="7"/>
                  </a:lnTo>
                  <a:lnTo>
                    <a:pt x="31" y="10"/>
                  </a:lnTo>
                  <a:lnTo>
                    <a:pt x="30" y="13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21" y="18"/>
                  </a:lnTo>
                  <a:lnTo>
                    <a:pt x="19" y="18"/>
                  </a:lnTo>
                  <a:lnTo>
                    <a:pt x="17" y="18"/>
                  </a:lnTo>
                  <a:lnTo>
                    <a:pt x="14" y="18"/>
                  </a:lnTo>
                  <a:lnTo>
                    <a:pt x="12" y="17"/>
                  </a:lnTo>
                  <a:lnTo>
                    <a:pt x="10" y="16"/>
                  </a:lnTo>
                  <a:lnTo>
                    <a:pt x="7" y="15"/>
                  </a:lnTo>
                  <a:lnTo>
                    <a:pt x="5" y="13"/>
                  </a:lnTo>
                  <a:lnTo>
                    <a:pt x="3" y="11"/>
                  </a:lnTo>
                  <a:lnTo>
                    <a:pt x="1" y="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3" name="Freeform 386"/>
            <p:cNvSpPr>
              <a:spLocks/>
            </p:cNvSpPr>
            <p:nvPr/>
          </p:nvSpPr>
          <p:spPr bwMode="auto">
            <a:xfrm>
              <a:off x="2995" y="1365"/>
              <a:ext cx="187" cy="42"/>
            </a:xfrm>
            <a:custGeom>
              <a:avLst/>
              <a:gdLst>
                <a:gd name="T0" fmla="*/ 0 w 187"/>
                <a:gd name="T1" fmla="*/ 24 h 42"/>
                <a:gd name="T2" fmla="*/ 2 w 187"/>
                <a:gd name="T3" fmla="*/ 23 h 42"/>
                <a:gd name="T4" fmla="*/ 5 w 187"/>
                <a:gd name="T5" fmla="*/ 20 h 42"/>
                <a:gd name="T6" fmla="*/ 10 w 187"/>
                <a:gd name="T7" fmla="*/ 16 h 42"/>
                <a:gd name="T8" fmla="*/ 16 w 187"/>
                <a:gd name="T9" fmla="*/ 13 h 42"/>
                <a:gd name="T10" fmla="*/ 24 w 187"/>
                <a:gd name="T11" fmla="*/ 9 h 42"/>
                <a:gd name="T12" fmla="*/ 34 w 187"/>
                <a:gd name="T13" fmla="*/ 5 h 42"/>
                <a:gd name="T14" fmla="*/ 45 w 187"/>
                <a:gd name="T15" fmla="*/ 2 h 42"/>
                <a:gd name="T16" fmla="*/ 58 w 187"/>
                <a:gd name="T17" fmla="*/ 1 h 42"/>
                <a:gd name="T18" fmla="*/ 72 w 187"/>
                <a:gd name="T19" fmla="*/ 0 h 42"/>
                <a:gd name="T20" fmla="*/ 88 w 187"/>
                <a:gd name="T21" fmla="*/ 1 h 42"/>
                <a:gd name="T22" fmla="*/ 90 w 187"/>
                <a:gd name="T23" fmla="*/ 2 h 42"/>
                <a:gd name="T24" fmla="*/ 95 w 187"/>
                <a:gd name="T25" fmla="*/ 3 h 42"/>
                <a:gd name="T26" fmla="*/ 102 w 187"/>
                <a:gd name="T27" fmla="*/ 4 h 42"/>
                <a:gd name="T28" fmla="*/ 111 w 187"/>
                <a:gd name="T29" fmla="*/ 6 h 42"/>
                <a:gd name="T30" fmla="*/ 122 w 187"/>
                <a:gd name="T31" fmla="*/ 7 h 42"/>
                <a:gd name="T32" fmla="*/ 134 w 187"/>
                <a:gd name="T33" fmla="*/ 10 h 42"/>
                <a:gd name="T34" fmla="*/ 146 w 187"/>
                <a:gd name="T35" fmla="*/ 12 h 42"/>
                <a:gd name="T36" fmla="*/ 158 w 187"/>
                <a:gd name="T37" fmla="*/ 15 h 42"/>
                <a:gd name="T38" fmla="*/ 169 w 187"/>
                <a:gd name="T39" fmla="*/ 17 h 42"/>
                <a:gd name="T40" fmla="*/ 179 w 187"/>
                <a:gd name="T41" fmla="*/ 20 h 42"/>
                <a:gd name="T42" fmla="*/ 187 w 187"/>
                <a:gd name="T43" fmla="*/ 38 h 42"/>
                <a:gd name="T44" fmla="*/ 185 w 187"/>
                <a:gd name="T45" fmla="*/ 38 h 42"/>
                <a:gd name="T46" fmla="*/ 179 w 187"/>
                <a:gd name="T47" fmla="*/ 37 h 42"/>
                <a:gd name="T48" fmla="*/ 170 w 187"/>
                <a:gd name="T49" fmla="*/ 36 h 42"/>
                <a:gd name="T50" fmla="*/ 159 w 187"/>
                <a:gd name="T51" fmla="*/ 35 h 42"/>
                <a:gd name="T52" fmla="*/ 148 w 187"/>
                <a:gd name="T53" fmla="*/ 36 h 42"/>
                <a:gd name="T54" fmla="*/ 143 w 187"/>
                <a:gd name="T55" fmla="*/ 37 h 42"/>
                <a:gd name="T56" fmla="*/ 137 w 187"/>
                <a:gd name="T57" fmla="*/ 39 h 42"/>
                <a:gd name="T58" fmla="*/ 128 w 187"/>
                <a:gd name="T59" fmla="*/ 41 h 42"/>
                <a:gd name="T60" fmla="*/ 115 w 187"/>
                <a:gd name="T61" fmla="*/ 42 h 42"/>
                <a:gd name="T62" fmla="*/ 101 w 187"/>
                <a:gd name="T63" fmla="*/ 40 h 42"/>
                <a:gd name="T64" fmla="*/ 90 w 187"/>
                <a:gd name="T65" fmla="*/ 38 h 42"/>
                <a:gd name="T66" fmla="*/ 88 w 187"/>
                <a:gd name="T67" fmla="*/ 37 h 42"/>
                <a:gd name="T68" fmla="*/ 82 w 187"/>
                <a:gd name="T69" fmla="*/ 36 h 42"/>
                <a:gd name="T70" fmla="*/ 76 w 187"/>
                <a:gd name="T71" fmla="*/ 35 h 42"/>
                <a:gd name="T72" fmla="*/ 68 w 187"/>
                <a:gd name="T73" fmla="*/ 34 h 42"/>
                <a:gd name="T74" fmla="*/ 62 w 187"/>
                <a:gd name="T75" fmla="*/ 36 h 42"/>
                <a:gd name="T76" fmla="*/ 62 w 187"/>
                <a:gd name="T77" fmla="*/ 33 h 42"/>
                <a:gd name="T78" fmla="*/ 61 w 187"/>
                <a:gd name="T79" fmla="*/ 25 h 42"/>
                <a:gd name="T80" fmla="*/ 57 w 187"/>
                <a:gd name="T81" fmla="*/ 19 h 42"/>
                <a:gd name="T82" fmla="*/ 53 w 187"/>
                <a:gd name="T83" fmla="*/ 16 h 42"/>
                <a:gd name="T84" fmla="*/ 46 w 187"/>
                <a:gd name="T85" fmla="*/ 13 h 42"/>
                <a:gd name="T86" fmla="*/ 34 w 187"/>
                <a:gd name="T87" fmla="*/ 12 h 42"/>
                <a:gd name="T88" fmla="*/ 19 w 187"/>
                <a:gd name="T89" fmla="*/ 15 h 42"/>
                <a:gd name="T90" fmla="*/ 0 w 187"/>
                <a:gd name="T91" fmla="*/ 25 h 4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87" h="42">
                  <a:moveTo>
                    <a:pt x="0" y="25"/>
                  </a:moveTo>
                  <a:lnTo>
                    <a:pt x="0" y="24"/>
                  </a:lnTo>
                  <a:lnTo>
                    <a:pt x="1" y="24"/>
                  </a:lnTo>
                  <a:lnTo>
                    <a:pt x="1" y="23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7" y="19"/>
                  </a:lnTo>
                  <a:lnTo>
                    <a:pt x="8" y="18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6" y="13"/>
                  </a:lnTo>
                  <a:lnTo>
                    <a:pt x="19" y="11"/>
                  </a:lnTo>
                  <a:lnTo>
                    <a:pt x="22" y="10"/>
                  </a:lnTo>
                  <a:lnTo>
                    <a:pt x="24" y="9"/>
                  </a:lnTo>
                  <a:lnTo>
                    <a:pt x="28" y="7"/>
                  </a:lnTo>
                  <a:lnTo>
                    <a:pt x="31" y="6"/>
                  </a:lnTo>
                  <a:lnTo>
                    <a:pt x="34" y="5"/>
                  </a:lnTo>
                  <a:lnTo>
                    <a:pt x="38" y="4"/>
                  </a:lnTo>
                  <a:lnTo>
                    <a:pt x="41" y="3"/>
                  </a:lnTo>
                  <a:lnTo>
                    <a:pt x="45" y="2"/>
                  </a:lnTo>
                  <a:lnTo>
                    <a:pt x="49" y="2"/>
                  </a:lnTo>
                  <a:lnTo>
                    <a:pt x="53" y="1"/>
                  </a:lnTo>
                  <a:lnTo>
                    <a:pt x="58" y="1"/>
                  </a:lnTo>
                  <a:lnTo>
                    <a:pt x="62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3" y="1"/>
                  </a:lnTo>
                  <a:lnTo>
                    <a:pt x="88" y="1"/>
                  </a:lnTo>
                  <a:lnTo>
                    <a:pt x="89" y="2"/>
                  </a:lnTo>
                  <a:lnTo>
                    <a:pt x="90" y="2"/>
                  </a:lnTo>
                  <a:lnTo>
                    <a:pt x="91" y="2"/>
                  </a:lnTo>
                  <a:lnTo>
                    <a:pt x="93" y="2"/>
                  </a:lnTo>
                  <a:lnTo>
                    <a:pt x="95" y="3"/>
                  </a:lnTo>
                  <a:lnTo>
                    <a:pt x="97" y="3"/>
                  </a:lnTo>
                  <a:lnTo>
                    <a:pt x="99" y="3"/>
                  </a:lnTo>
                  <a:lnTo>
                    <a:pt x="102" y="4"/>
                  </a:lnTo>
                  <a:lnTo>
                    <a:pt x="105" y="4"/>
                  </a:lnTo>
                  <a:lnTo>
                    <a:pt x="108" y="5"/>
                  </a:lnTo>
                  <a:lnTo>
                    <a:pt x="111" y="6"/>
                  </a:lnTo>
                  <a:lnTo>
                    <a:pt x="115" y="6"/>
                  </a:lnTo>
                  <a:lnTo>
                    <a:pt x="119" y="7"/>
                  </a:lnTo>
                  <a:lnTo>
                    <a:pt x="122" y="7"/>
                  </a:lnTo>
                  <a:lnTo>
                    <a:pt x="126" y="8"/>
                  </a:lnTo>
                  <a:lnTo>
                    <a:pt x="130" y="9"/>
                  </a:lnTo>
                  <a:lnTo>
                    <a:pt x="134" y="10"/>
                  </a:lnTo>
                  <a:lnTo>
                    <a:pt x="138" y="10"/>
                  </a:lnTo>
                  <a:lnTo>
                    <a:pt x="142" y="11"/>
                  </a:lnTo>
                  <a:lnTo>
                    <a:pt x="146" y="12"/>
                  </a:lnTo>
                  <a:lnTo>
                    <a:pt x="150" y="13"/>
                  </a:lnTo>
                  <a:lnTo>
                    <a:pt x="154" y="14"/>
                  </a:lnTo>
                  <a:lnTo>
                    <a:pt x="158" y="15"/>
                  </a:lnTo>
                  <a:lnTo>
                    <a:pt x="162" y="16"/>
                  </a:lnTo>
                  <a:lnTo>
                    <a:pt x="166" y="16"/>
                  </a:lnTo>
                  <a:lnTo>
                    <a:pt x="169" y="17"/>
                  </a:lnTo>
                  <a:lnTo>
                    <a:pt x="173" y="18"/>
                  </a:lnTo>
                  <a:lnTo>
                    <a:pt x="176" y="19"/>
                  </a:lnTo>
                  <a:lnTo>
                    <a:pt x="179" y="20"/>
                  </a:lnTo>
                  <a:lnTo>
                    <a:pt x="182" y="21"/>
                  </a:lnTo>
                  <a:lnTo>
                    <a:pt x="185" y="22"/>
                  </a:lnTo>
                  <a:lnTo>
                    <a:pt x="187" y="38"/>
                  </a:lnTo>
                  <a:lnTo>
                    <a:pt x="186" y="38"/>
                  </a:lnTo>
                  <a:lnTo>
                    <a:pt x="185" y="38"/>
                  </a:lnTo>
                  <a:lnTo>
                    <a:pt x="183" y="37"/>
                  </a:lnTo>
                  <a:lnTo>
                    <a:pt x="181" y="37"/>
                  </a:lnTo>
                  <a:lnTo>
                    <a:pt x="179" y="37"/>
                  </a:lnTo>
                  <a:lnTo>
                    <a:pt x="176" y="36"/>
                  </a:lnTo>
                  <a:lnTo>
                    <a:pt x="173" y="36"/>
                  </a:lnTo>
                  <a:lnTo>
                    <a:pt x="170" y="36"/>
                  </a:lnTo>
                  <a:lnTo>
                    <a:pt x="167" y="35"/>
                  </a:lnTo>
                  <a:lnTo>
                    <a:pt x="163" y="35"/>
                  </a:lnTo>
                  <a:lnTo>
                    <a:pt x="159" y="35"/>
                  </a:lnTo>
                  <a:lnTo>
                    <a:pt x="155" y="35"/>
                  </a:lnTo>
                  <a:lnTo>
                    <a:pt x="152" y="36"/>
                  </a:lnTo>
                  <a:lnTo>
                    <a:pt x="148" y="36"/>
                  </a:lnTo>
                  <a:lnTo>
                    <a:pt x="144" y="37"/>
                  </a:lnTo>
                  <a:lnTo>
                    <a:pt x="143" y="37"/>
                  </a:lnTo>
                  <a:lnTo>
                    <a:pt x="141" y="38"/>
                  </a:lnTo>
                  <a:lnTo>
                    <a:pt x="139" y="38"/>
                  </a:lnTo>
                  <a:lnTo>
                    <a:pt x="137" y="39"/>
                  </a:lnTo>
                  <a:lnTo>
                    <a:pt x="134" y="39"/>
                  </a:lnTo>
                  <a:lnTo>
                    <a:pt x="131" y="40"/>
                  </a:lnTo>
                  <a:lnTo>
                    <a:pt x="128" y="41"/>
                  </a:lnTo>
                  <a:lnTo>
                    <a:pt x="124" y="41"/>
                  </a:lnTo>
                  <a:lnTo>
                    <a:pt x="120" y="41"/>
                  </a:lnTo>
                  <a:lnTo>
                    <a:pt x="115" y="42"/>
                  </a:lnTo>
                  <a:lnTo>
                    <a:pt x="111" y="41"/>
                  </a:lnTo>
                  <a:lnTo>
                    <a:pt x="106" y="41"/>
                  </a:lnTo>
                  <a:lnTo>
                    <a:pt x="101" y="40"/>
                  </a:lnTo>
                  <a:lnTo>
                    <a:pt x="96" y="39"/>
                  </a:lnTo>
                  <a:lnTo>
                    <a:pt x="91" y="38"/>
                  </a:lnTo>
                  <a:lnTo>
                    <a:pt x="90" y="38"/>
                  </a:lnTo>
                  <a:lnTo>
                    <a:pt x="90" y="37"/>
                  </a:lnTo>
                  <a:lnTo>
                    <a:pt x="89" y="37"/>
                  </a:lnTo>
                  <a:lnTo>
                    <a:pt x="88" y="37"/>
                  </a:lnTo>
                  <a:lnTo>
                    <a:pt x="86" y="36"/>
                  </a:lnTo>
                  <a:lnTo>
                    <a:pt x="84" y="36"/>
                  </a:lnTo>
                  <a:lnTo>
                    <a:pt x="82" y="36"/>
                  </a:lnTo>
                  <a:lnTo>
                    <a:pt x="80" y="35"/>
                  </a:lnTo>
                  <a:lnTo>
                    <a:pt x="78" y="35"/>
                  </a:lnTo>
                  <a:lnTo>
                    <a:pt x="76" y="35"/>
                  </a:lnTo>
                  <a:lnTo>
                    <a:pt x="73" y="34"/>
                  </a:lnTo>
                  <a:lnTo>
                    <a:pt x="71" y="34"/>
                  </a:lnTo>
                  <a:lnTo>
                    <a:pt x="68" y="34"/>
                  </a:lnTo>
                  <a:lnTo>
                    <a:pt x="66" y="35"/>
                  </a:lnTo>
                  <a:lnTo>
                    <a:pt x="64" y="35"/>
                  </a:lnTo>
                  <a:lnTo>
                    <a:pt x="62" y="36"/>
                  </a:lnTo>
                  <a:lnTo>
                    <a:pt x="62" y="35"/>
                  </a:lnTo>
                  <a:lnTo>
                    <a:pt x="62" y="34"/>
                  </a:lnTo>
                  <a:lnTo>
                    <a:pt x="62" y="33"/>
                  </a:lnTo>
                  <a:lnTo>
                    <a:pt x="62" y="31"/>
                  </a:lnTo>
                  <a:lnTo>
                    <a:pt x="62" y="28"/>
                  </a:lnTo>
                  <a:lnTo>
                    <a:pt x="61" y="25"/>
                  </a:lnTo>
                  <a:lnTo>
                    <a:pt x="59" y="22"/>
                  </a:lnTo>
                  <a:lnTo>
                    <a:pt x="57" y="19"/>
                  </a:lnTo>
                  <a:lnTo>
                    <a:pt x="56" y="18"/>
                  </a:lnTo>
                  <a:lnTo>
                    <a:pt x="55" y="17"/>
                  </a:lnTo>
                  <a:lnTo>
                    <a:pt x="53" y="16"/>
                  </a:lnTo>
                  <a:lnTo>
                    <a:pt x="51" y="15"/>
                  </a:lnTo>
                  <a:lnTo>
                    <a:pt x="48" y="14"/>
                  </a:lnTo>
                  <a:lnTo>
                    <a:pt x="46" y="13"/>
                  </a:lnTo>
                  <a:lnTo>
                    <a:pt x="42" y="13"/>
                  </a:lnTo>
                  <a:lnTo>
                    <a:pt x="38" y="12"/>
                  </a:lnTo>
                  <a:lnTo>
                    <a:pt x="34" y="12"/>
                  </a:lnTo>
                  <a:lnTo>
                    <a:pt x="29" y="13"/>
                  </a:lnTo>
                  <a:lnTo>
                    <a:pt x="24" y="14"/>
                  </a:lnTo>
                  <a:lnTo>
                    <a:pt x="19" y="15"/>
                  </a:lnTo>
                  <a:lnTo>
                    <a:pt x="13" y="17"/>
                  </a:lnTo>
                  <a:lnTo>
                    <a:pt x="6" y="21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4" name="Freeform 387"/>
            <p:cNvSpPr>
              <a:spLocks/>
            </p:cNvSpPr>
            <p:nvPr/>
          </p:nvSpPr>
          <p:spPr bwMode="auto">
            <a:xfrm>
              <a:off x="2988" y="1341"/>
              <a:ext cx="262" cy="111"/>
            </a:xfrm>
            <a:custGeom>
              <a:avLst/>
              <a:gdLst>
                <a:gd name="T0" fmla="*/ 241 w 262"/>
                <a:gd name="T1" fmla="*/ 62 h 111"/>
                <a:gd name="T2" fmla="*/ 256 w 262"/>
                <a:gd name="T3" fmla="*/ 30 h 111"/>
                <a:gd name="T4" fmla="*/ 244 w 262"/>
                <a:gd name="T5" fmla="*/ 26 h 111"/>
                <a:gd name="T6" fmla="*/ 215 w 262"/>
                <a:gd name="T7" fmla="*/ 39 h 111"/>
                <a:gd name="T8" fmla="*/ 181 w 262"/>
                <a:gd name="T9" fmla="*/ 42 h 111"/>
                <a:gd name="T10" fmla="*/ 156 w 262"/>
                <a:gd name="T11" fmla="*/ 29 h 111"/>
                <a:gd name="T12" fmla="*/ 148 w 262"/>
                <a:gd name="T13" fmla="*/ 15 h 111"/>
                <a:gd name="T14" fmla="*/ 137 w 262"/>
                <a:gd name="T15" fmla="*/ 3 h 111"/>
                <a:gd name="T16" fmla="*/ 78 w 262"/>
                <a:gd name="T17" fmla="*/ 21 h 111"/>
                <a:gd name="T18" fmla="*/ 10 w 262"/>
                <a:gd name="T19" fmla="*/ 43 h 111"/>
                <a:gd name="T20" fmla="*/ 1 w 262"/>
                <a:gd name="T21" fmla="*/ 66 h 111"/>
                <a:gd name="T22" fmla="*/ 47 w 262"/>
                <a:gd name="T23" fmla="*/ 94 h 111"/>
                <a:gd name="T24" fmla="*/ 89 w 262"/>
                <a:gd name="T25" fmla="*/ 105 h 111"/>
                <a:gd name="T26" fmla="*/ 111 w 262"/>
                <a:gd name="T27" fmla="*/ 103 h 111"/>
                <a:gd name="T28" fmla="*/ 136 w 262"/>
                <a:gd name="T29" fmla="*/ 101 h 111"/>
                <a:gd name="T30" fmla="*/ 160 w 262"/>
                <a:gd name="T31" fmla="*/ 87 h 111"/>
                <a:gd name="T32" fmla="*/ 144 w 262"/>
                <a:gd name="T33" fmla="*/ 84 h 111"/>
                <a:gd name="T34" fmla="*/ 97 w 262"/>
                <a:gd name="T35" fmla="*/ 89 h 111"/>
                <a:gd name="T36" fmla="*/ 70 w 262"/>
                <a:gd name="T37" fmla="*/ 84 h 111"/>
                <a:gd name="T38" fmla="*/ 75 w 262"/>
                <a:gd name="T39" fmla="*/ 91 h 111"/>
                <a:gd name="T40" fmla="*/ 68 w 262"/>
                <a:gd name="T41" fmla="*/ 90 h 111"/>
                <a:gd name="T42" fmla="*/ 71 w 262"/>
                <a:gd name="T43" fmla="*/ 98 h 111"/>
                <a:gd name="T44" fmla="*/ 66 w 262"/>
                <a:gd name="T45" fmla="*/ 72 h 111"/>
                <a:gd name="T46" fmla="*/ 63 w 262"/>
                <a:gd name="T47" fmla="*/ 37 h 111"/>
                <a:gd name="T48" fmla="*/ 61 w 262"/>
                <a:gd name="T49" fmla="*/ 73 h 111"/>
                <a:gd name="T50" fmla="*/ 59 w 262"/>
                <a:gd name="T51" fmla="*/ 89 h 111"/>
                <a:gd name="T52" fmla="*/ 11 w 262"/>
                <a:gd name="T53" fmla="*/ 70 h 111"/>
                <a:gd name="T54" fmla="*/ 15 w 262"/>
                <a:gd name="T55" fmla="*/ 67 h 111"/>
                <a:gd name="T56" fmla="*/ 9 w 262"/>
                <a:gd name="T57" fmla="*/ 51 h 111"/>
                <a:gd name="T58" fmla="*/ 35 w 262"/>
                <a:gd name="T59" fmla="*/ 38 h 111"/>
                <a:gd name="T60" fmla="*/ 54 w 262"/>
                <a:gd name="T61" fmla="*/ 41 h 111"/>
                <a:gd name="T62" fmla="*/ 61 w 262"/>
                <a:gd name="T63" fmla="*/ 42 h 111"/>
                <a:gd name="T64" fmla="*/ 62 w 262"/>
                <a:gd name="T65" fmla="*/ 34 h 111"/>
                <a:gd name="T66" fmla="*/ 71 w 262"/>
                <a:gd name="T67" fmla="*/ 40 h 111"/>
                <a:gd name="T68" fmla="*/ 86 w 262"/>
                <a:gd name="T69" fmla="*/ 52 h 111"/>
                <a:gd name="T70" fmla="*/ 88 w 262"/>
                <a:gd name="T71" fmla="*/ 52 h 111"/>
                <a:gd name="T72" fmla="*/ 94 w 262"/>
                <a:gd name="T73" fmla="*/ 42 h 111"/>
                <a:gd name="T74" fmla="*/ 98 w 262"/>
                <a:gd name="T75" fmla="*/ 39 h 111"/>
                <a:gd name="T76" fmla="*/ 104 w 262"/>
                <a:gd name="T77" fmla="*/ 51 h 111"/>
                <a:gd name="T78" fmla="*/ 111 w 262"/>
                <a:gd name="T79" fmla="*/ 46 h 111"/>
                <a:gd name="T80" fmla="*/ 115 w 262"/>
                <a:gd name="T81" fmla="*/ 37 h 111"/>
                <a:gd name="T82" fmla="*/ 121 w 262"/>
                <a:gd name="T83" fmla="*/ 46 h 111"/>
                <a:gd name="T84" fmla="*/ 126 w 262"/>
                <a:gd name="T85" fmla="*/ 48 h 111"/>
                <a:gd name="T86" fmla="*/ 134 w 262"/>
                <a:gd name="T87" fmla="*/ 48 h 111"/>
                <a:gd name="T88" fmla="*/ 138 w 262"/>
                <a:gd name="T89" fmla="*/ 50 h 111"/>
                <a:gd name="T90" fmla="*/ 145 w 262"/>
                <a:gd name="T91" fmla="*/ 45 h 111"/>
                <a:gd name="T92" fmla="*/ 151 w 262"/>
                <a:gd name="T93" fmla="*/ 43 h 111"/>
                <a:gd name="T94" fmla="*/ 156 w 262"/>
                <a:gd name="T95" fmla="*/ 45 h 111"/>
                <a:gd name="T96" fmla="*/ 159 w 262"/>
                <a:gd name="T97" fmla="*/ 49 h 111"/>
                <a:gd name="T98" fmla="*/ 165 w 262"/>
                <a:gd name="T99" fmla="*/ 50 h 111"/>
                <a:gd name="T100" fmla="*/ 172 w 262"/>
                <a:gd name="T101" fmla="*/ 50 h 111"/>
                <a:gd name="T102" fmla="*/ 181 w 262"/>
                <a:gd name="T103" fmla="*/ 48 h 111"/>
                <a:gd name="T104" fmla="*/ 177 w 262"/>
                <a:gd name="T105" fmla="*/ 54 h 111"/>
                <a:gd name="T106" fmla="*/ 175 w 262"/>
                <a:gd name="T107" fmla="*/ 58 h 111"/>
                <a:gd name="T108" fmla="*/ 169 w 262"/>
                <a:gd name="T109" fmla="*/ 64 h 111"/>
                <a:gd name="T110" fmla="*/ 191 w 262"/>
                <a:gd name="T111" fmla="*/ 63 h 111"/>
                <a:gd name="T112" fmla="*/ 167 w 262"/>
                <a:gd name="T113" fmla="*/ 70 h 111"/>
                <a:gd name="T114" fmla="*/ 191 w 262"/>
                <a:gd name="T115" fmla="*/ 68 h 111"/>
                <a:gd name="T116" fmla="*/ 174 w 262"/>
                <a:gd name="T117" fmla="*/ 81 h 111"/>
                <a:gd name="T118" fmla="*/ 205 w 262"/>
                <a:gd name="T119" fmla="*/ 70 h 111"/>
                <a:gd name="T120" fmla="*/ 233 w 262"/>
                <a:gd name="T121" fmla="*/ 87 h 111"/>
                <a:gd name="T122" fmla="*/ 261 w 262"/>
                <a:gd name="T123" fmla="*/ 84 h 1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62" h="111">
                  <a:moveTo>
                    <a:pt x="261" y="83"/>
                  </a:moveTo>
                  <a:lnTo>
                    <a:pt x="260" y="82"/>
                  </a:lnTo>
                  <a:lnTo>
                    <a:pt x="259" y="82"/>
                  </a:lnTo>
                  <a:lnTo>
                    <a:pt x="259" y="81"/>
                  </a:lnTo>
                  <a:lnTo>
                    <a:pt x="258" y="80"/>
                  </a:lnTo>
                  <a:lnTo>
                    <a:pt x="257" y="80"/>
                  </a:lnTo>
                  <a:lnTo>
                    <a:pt x="256" y="79"/>
                  </a:lnTo>
                  <a:lnTo>
                    <a:pt x="255" y="78"/>
                  </a:lnTo>
                  <a:lnTo>
                    <a:pt x="254" y="76"/>
                  </a:lnTo>
                  <a:lnTo>
                    <a:pt x="252" y="74"/>
                  </a:lnTo>
                  <a:lnTo>
                    <a:pt x="251" y="71"/>
                  </a:lnTo>
                  <a:lnTo>
                    <a:pt x="249" y="69"/>
                  </a:lnTo>
                  <a:lnTo>
                    <a:pt x="247" y="67"/>
                  </a:lnTo>
                  <a:lnTo>
                    <a:pt x="245" y="66"/>
                  </a:lnTo>
                  <a:lnTo>
                    <a:pt x="243" y="64"/>
                  </a:lnTo>
                  <a:lnTo>
                    <a:pt x="241" y="62"/>
                  </a:lnTo>
                  <a:lnTo>
                    <a:pt x="241" y="61"/>
                  </a:lnTo>
                  <a:lnTo>
                    <a:pt x="241" y="60"/>
                  </a:lnTo>
                  <a:lnTo>
                    <a:pt x="241" y="59"/>
                  </a:lnTo>
                  <a:lnTo>
                    <a:pt x="241" y="57"/>
                  </a:lnTo>
                  <a:lnTo>
                    <a:pt x="244" y="55"/>
                  </a:lnTo>
                  <a:lnTo>
                    <a:pt x="246" y="52"/>
                  </a:lnTo>
                  <a:lnTo>
                    <a:pt x="247" y="50"/>
                  </a:lnTo>
                  <a:lnTo>
                    <a:pt x="249" y="47"/>
                  </a:lnTo>
                  <a:lnTo>
                    <a:pt x="250" y="44"/>
                  </a:lnTo>
                  <a:lnTo>
                    <a:pt x="252" y="41"/>
                  </a:lnTo>
                  <a:lnTo>
                    <a:pt x="253" y="38"/>
                  </a:lnTo>
                  <a:lnTo>
                    <a:pt x="254" y="35"/>
                  </a:lnTo>
                  <a:lnTo>
                    <a:pt x="254" y="34"/>
                  </a:lnTo>
                  <a:lnTo>
                    <a:pt x="255" y="33"/>
                  </a:lnTo>
                  <a:lnTo>
                    <a:pt x="255" y="32"/>
                  </a:lnTo>
                  <a:lnTo>
                    <a:pt x="256" y="31"/>
                  </a:lnTo>
                  <a:lnTo>
                    <a:pt x="256" y="30"/>
                  </a:lnTo>
                  <a:lnTo>
                    <a:pt x="257" y="29"/>
                  </a:lnTo>
                  <a:lnTo>
                    <a:pt x="258" y="29"/>
                  </a:lnTo>
                  <a:lnTo>
                    <a:pt x="259" y="28"/>
                  </a:lnTo>
                  <a:lnTo>
                    <a:pt x="260" y="27"/>
                  </a:lnTo>
                  <a:lnTo>
                    <a:pt x="259" y="27"/>
                  </a:lnTo>
                  <a:lnTo>
                    <a:pt x="259" y="26"/>
                  </a:lnTo>
                  <a:lnTo>
                    <a:pt x="258" y="26"/>
                  </a:lnTo>
                  <a:lnTo>
                    <a:pt x="257" y="25"/>
                  </a:lnTo>
                  <a:lnTo>
                    <a:pt x="256" y="25"/>
                  </a:lnTo>
                  <a:lnTo>
                    <a:pt x="255" y="25"/>
                  </a:lnTo>
                  <a:lnTo>
                    <a:pt x="254" y="25"/>
                  </a:lnTo>
                  <a:lnTo>
                    <a:pt x="252" y="25"/>
                  </a:lnTo>
                  <a:lnTo>
                    <a:pt x="250" y="25"/>
                  </a:lnTo>
                  <a:lnTo>
                    <a:pt x="248" y="25"/>
                  </a:lnTo>
                  <a:lnTo>
                    <a:pt x="246" y="26"/>
                  </a:lnTo>
                  <a:lnTo>
                    <a:pt x="244" y="26"/>
                  </a:lnTo>
                  <a:lnTo>
                    <a:pt x="242" y="27"/>
                  </a:lnTo>
                  <a:lnTo>
                    <a:pt x="240" y="27"/>
                  </a:lnTo>
                  <a:lnTo>
                    <a:pt x="238" y="28"/>
                  </a:lnTo>
                  <a:lnTo>
                    <a:pt x="236" y="28"/>
                  </a:lnTo>
                  <a:lnTo>
                    <a:pt x="234" y="29"/>
                  </a:lnTo>
                  <a:lnTo>
                    <a:pt x="232" y="30"/>
                  </a:lnTo>
                  <a:lnTo>
                    <a:pt x="230" y="31"/>
                  </a:lnTo>
                  <a:lnTo>
                    <a:pt x="228" y="31"/>
                  </a:lnTo>
                  <a:lnTo>
                    <a:pt x="226" y="32"/>
                  </a:lnTo>
                  <a:lnTo>
                    <a:pt x="225" y="33"/>
                  </a:lnTo>
                  <a:lnTo>
                    <a:pt x="223" y="34"/>
                  </a:lnTo>
                  <a:lnTo>
                    <a:pt x="221" y="35"/>
                  </a:lnTo>
                  <a:lnTo>
                    <a:pt x="220" y="36"/>
                  </a:lnTo>
                  <a:lnTo>
                    <a:pt x="219" y="37"/>
                  </a:lnTo>
                  <a:lnTo>
                    <a:pt x="218" y="38"/>
                  </a:lnTo>
                  <a:lnTo>
                    <a:pt x="216" y="39"/>
                  </a:lnTo>
                  <a:lnTo>
                    <a:pt x="215" y="39"/>
                  </a:lnTo>
                  <a:lnTo>
                    <a:pt x="213" y="40"/>
                  </a:lnTo>
                  <a:lnTo>
                    <a:pt x="212" y="40"/>
                  </a:lnTo>
                  <a:lnTo>
                    <a:pt x="210" y="41"/>
                  </a:lnTo>
                  <a:lnTo>
                    <a:pt x="209" y="41"/>
                  </a:lnTo>
                  <a:lnTo>
                    <a:pt x="207" y="42"/>
                  </a:lnTo>
                  <a:lnTo>
                    <a:pt x="206" y="42"/>
                  </a:lnTo>
                  <a:lnTo>
                    <a:pt x="204" y="42"/>
                  </a:lnTo>
                  <a:lnTo>
                    <a:pt x="203" y="43"/>
                  </a:lnTo>
                  <a:lnTo>
                    <a:pt x="201" y="43"/>
                  </a:lnTo>
                  <a:lnTo>
                    <a:pt x="199" y="43"/>
                  </a:lnTo>
                  <a:lnTo>
                    <a:pt x="197" y="43"/>
                  </a:lnTo>
                  <a:lnTo>
                    <a:pt x="194" y="44"/>
                  </a:lnTo>
                  <a:lnTo>
                    <a:pt x="191" y="43"/>
                  </a:lnTo>
                  <a:lnTo>
                    <a:pt x="189" y="43"/>
                  </a:lnTo>
                  <a:lnTo>
                    <a:pt x="186" y="43"/>
                  </a:lnTo>
                  <a:lnTo>
                    <a:pt x="184" y="42"/>
                  </a:lnTo>
                  <a:lnTo>
                    <a:pt x="181" y="42"/>
                  </a:lnTo>
                  <a:lnTo>
                    <a:pt x="179" y="41"/>
                  </a:lnTo>
                  <a:lnTo>
                    <a:pt x="176" y="40"/>
                  </a:lnTo>
                  <a:lnTo>
                    <a:pt x="174" y="39"/>
                  </a:lnTo>
                  <a:lnTo>
                    <a:pt x="171" y="39"/>
                  </a:lnTo>
                  <a:lnTo>
                    <a:pt x="169" y="38"/>
                  </a:lnTo>
                  <a:lnTo>
                    <a:pt x="166" y="37"/>
                  </a:lnTo>
                  <a:lnTo>
                    <a:pt x="164" y="36"/>
                  </a:lnTo>
                  <a:lnTo>
                    <a:pt x="161" y="35"/>
                  </a:lnTo>
                  <a:lnTo>
                    <a:pt x="159" y="34"/>
                  </a:lnTo>
                  <a:lnTo>
                    <a:pt x="159" y="32"/>
                  </a:lnTo>
                  <a:lnTo>
                    <a:pt x="158" y="31"/>
                  </a:lnTo>
                  <a:lnTo>
                    <a:pt x="157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5" y="29"/>
                  </a:lnTo>
                  <a:lnTo>
                    <a:pt x="155" y="27"/>
                  </a:lnTo>
                  <a:lnTo>
                    <a:pt x="155" y="26"/>
                  </a:lnTo>
                  <a:lnTo>
                    <a:pt x="154" y="25"/>
                  </a:lnTo>
                  <a:lnTo>
                    <a:pt x="153" y="25"/>
                  </a:lnTo>
                  <a:lnTo>
                    <a:pt x="152" y="24"/>
                  </a:lnTo>
                  <a:lnTo>
                    <a:pt x="151" y="24"/>
                  </a:lnTo>
                  <a:lnTo>
                    <a:pt x="150" y="23"/>
                  </a:lnTo>
                  <a:lnTo>
                    <a:pt x="149" y="22"/>
                  </a:lnTo>
                  <a:lnTo>
                    <a:pt x="149" y="21"/>
                  </a:lnTo>
                  <a:lnTo>
                    <a:pt x="149" y="20"/>
                  </a:lnTo>
                  <a:lnTo>
                    <a:pt x="149" y="19"/>
                  </a:lnTo>
                  <a:lnTo>
                    <a:pt x="150" y="18"/>
                  </a:lnTo>
                  <a:lnTo>
                    <a:pt x="149" y="17"/>
                  </a:lnTo>
                  <a:lnTo>
                    <a:pt x="149" y="16"/>
                  </a:lnTo>
                  <a:lnTo>
                    <a:pt x="148" y="15"/>
                  </a:lnTo>
                  <a:lnTo>
                    <a:pt x="147" y="14"/>
                  </a:lnTo>
                  <a:lnTo>
                    <a:pt x="146" y="14"/>
                  </a:lnTo>
                  <a:lnTo>
                    <a:pt x="145" y="13"/>
                  </a:lnTo>
                  <a:lnTo>
                    <a:pt x="144" y="12"/>
                  </a:lnTo>
                  <a:lnTo>
                    <a:pt x="143" y="10"/>
                  </a:lnTo>
                  <a:lnTo>
                    <a:pt x="143" y="6"/>
                  </a:lnTo>
                  <a:lnTo>
                    <a:pt x="143" y="3"/>
                  </a:lnTo>
                  <a:lnTo>
                    <a:pt x="144" y="0"/>
                  </a:lnTo>
                  <a:lnTo>
                    <a:pt x="143" y="0"/>
                  </a:lnTo>
                  <a:lnTo>
                    <a:pt x="142" y="0"/>
                  </a:lnTo>
                  <a:lnTo>
                    <a:pt x="141" y="0"/>
                  </a:lnTo>
                  <a:lnTo>
                    <a:pt x="140" y="1"/>
                  </a:lnTo>
                  <a:lnTo>
                    <a:pt x="139" y="1"/>
                  </a:lnTo>
                  <a:lnTo>
                    <a:pt x="137" y="3"/>
                  </a:lnTo>
                  <a:lnTo>
                    <a:pt x="134" y="4"/>
                  </a:lnTo>
                  <a:lnTo>
                    <a:pt x="132" y="5"/>
                  </a:lnTo>
                  <a:lnTo>
                    <a:pt x="129" y="6"/>
                  </a:lnTo>
                  <a:lnTo>
                    <a:pt x="127" y="8"/>
                  </a:lnTo>
                  <a:lnTo>
                    <a:pt x="124" y="9"/>
                  </a:lnTo>
                  <a:lnTo>
                    <a:pt x="122" y="10"/>
                  </a:lnTo>
                  <a:lnTo>
                    <a:pt x="119" y="11"/>
                  </a:lnTo>
                  <a:lnTo>
                    <a:pt x="117" y="13"/>
                  </a:lnTo>
                  <a:lnTo>
                    <a:pt x="114" y="14"/>
                  </a:lnTo>
                  <a:lnTo>
                    <a:pt x="112" y="15"/>
                  </a:lnTo>
                  <a:lnTo>
                    <a:pt x="110" y="17"/>
                  </a:lnTo>
                  <a:lnTo>
                    <a:pt x="107" y="18"/>
                  </a:lnTo>
                  <a:lnTo>
                    <a:pt x="105" y="20"/>
                  </a:lnTo>
                  <a:lnTo>
                    <a:pt x="103" y="21"/>
                  </a:lnTo>
                  <a:lnTo>
                    <a:pt x="100" y="23"/>
                  </a:lnTo>
                  <a:lnTo>
                    <a:pt x="82" y="21"/>
                  </a:lnTo>
                  <a:lnTo>
                    <a:pt x="78" y="21"/>
                  </a:lnTo>
                  <a:lnTo>
                    <a:pt x="73" y="21"/>
                  </a:lnTo>
                  <a:lnTo>
                    <a:pt x="68" y="22"/>
                  </a:lnTo>
                  <a:lnTo>
                    <a:pt x="63" y="22"/>
                  </a:lnTo>
                  <a:lnTo>
                    <a:pt x="59" y="23"/>
                  </a:lnTo>
                  <a:lnTo>
                    <a:pt x="54" y="24"/>
                  </a:lnTo>
                  <a:lnTo>
                    <a:pt x="50" y="25"/>
                  </a:lnTo>
                  <a:lnTo>
                    <a:pt x="46" y="25"/>
                  </a:lnTo>
                  <a:lnTo>
                    <a:pt x="41" y="27"/>
                  </a:lnTo>
                  <a:lnTo>
                    <a:pt x="37" y="28"/>
                  </a:lnTo>
                  <a:lnTo>
                    <a:pt x="33" y="30"/>
                  </a:lnTo>
                  <a:lnTo>
                    <a:pt x="29" y="31"/>
                  </a:lnTo>
                  <a:lnTo>
                    <a:pt x="25" y="33"/>
                  </a:lnTo>
                  <a:lnTo>
                    <a:pt x="21" y="35"/>
                  </a:lnTo>
                  <a:lnTo>
                    <a:pt x="17" y="38"/>
                  </a:lnTo>
                  <a:lnTo>
                    <a:pt x="13" y="40"/>
                  </a:lnTo>
                  <a:lnTo>
                    <a:pt x="11" y="41"/>
                  </a:lnTo>
                  <a:lnTo>
                    <a:pt x="10" y="43"/>
                  </a:lnTo>
                  <a:lnTo>
                    <a:pt x="8" y="44"/>
                  </a:lnTo>
                  <a:lnTo>
                    <a:pt x="6" y="45"/>
                  </a:lnTo>
                  <a:lnTo>
                    <a:pt x="5" y="47"/>
                  </a:lnTo>
                  <a:lnTo>
                    <a:pt x="4" y="48"/>
                  </a:lnTo>
                  <a:lnTo>
                    <a:pt x="3" y="50"/>
                  </a:lnTo>
                  <a:lnTo>
                    <a:pt x="3" y="53"/>
                  </a:lnTo>
                  <a:lnTo>
                    <a:pt x="3" y="54"/>
                  </a:lnTo>
                  <a:lnTo>
                    <a:pt x="3" y="55"/>
                  </a:lnTo>
                  <a:lnTo>
                    <a:pt x="3" y="56"/>
                  </a:lnTo>
                  <a:lnTo>
                    <a:pt x="2" y="57"/>
                  </a:lnTo>
                  <a:lnTo>
                    <a:pt x="1" y="58"/>
                  </a:lnTo>
                  <a:lnTo>
                    <a:pt x="1" y="60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3" y="68"/>
                  </a:lnTo>
                  <a:lnTo>
                    <a:pt x="4" y="69"/>
                  </a:lnTo>
                  <a:lnTo>
                    <a:pt x="5" y="70"/>
                  </a:lnTo>
                  <a:lnTo>
                    <a:pt x="6" y="71"/>
                  </a:lnTo>
                  <a:lnTo>
                    <a:pt x="9" y="74"/>
                  </a:lnTo>
                  <a:lnTo>
                    <a:pt x="12" y="76"/>
                  </a:lnTo>
                  <a:lnTo>
                    <a:pt x="16" y="79"/>
                  </a:lnTo>
                  <a:lnTo>
                    <a:pt x="19" y="81"/>
                  </a:lnTo>
                  <a:lnTo>
                    <a:pt x="22" y="83"/>
                  </a:lnTo>
                  <a:lnTo>
                    <a:pt x="26" y="85"/>
                  </a:lnTo>
                  <a:lnTo>
                    <a:pt x="29" y="87"/>
                  </a:lnTo>
                  <a:lnTo>
                    <a:pt x="32" y="89"/>
                  </a:lnTo>
                  <a:lnTo>
                    <a:pt x="36" y="91"/>
                  </a:lnTo>
                  <a:lnTo>
                    <a:pt x="39" y="92"/>
                  </a:lnTo>
                  <a:lnTo>
                    <a:pt x="43" y="93"/>
                  </a:lnTo>
                  <a:lnTo>
                    <a:pt x="47" y="94"/>
                  </a:lnTo>
                  <a:lnTo>
                    <a:pt x="50" y="95"/>
                  </a:lnTo>
                  <a:lnTo>
                    <a:pt x="54" y="96"/>
                  </a:lnTo>
                  <a:lnTo>
                    <a:pt x="58" y="96"/>
                  </a:lnTo>
                  <a:lnTo>
                    <a:pt x="62" y="96"/>
                  </a:lnTo>
                  <a:lnTo>
                    <a:pt x="64" y="98"/>
                  </a:lnTo>
                  <a:lnTo>
                    <a:pt x="66" y="101"/>
                  </a:lnTo>
                  <a:lnTo>
                    <a:pt x="69" y="103"/>
                  </a:lnTo>
                  <a:lnTo>
                    <a:pt x="71" y="106"/>
                  </a:lnTo>
                  <a:lnTo>
                    <a:pt x="74" y="108"/>
                  </a:lnTo>
                  <a:lnTo>
                    <a:pt x="77" y="109"/>
                  </a:lnTo>
                  <a:lnTo>
                    <a:pt x="80" y="111"/>
                  </a:lnTo>
                  <a:lnTo>
                    <a:pt x="83" y="111"/>
                  </a:lnTo>
                  <a:lnTo>
                    <a:pt x="84" y="110"/>
                  </a:lnTo>
                  <a:lnTo>
                    <a:pt x="85" y="109"/>
                  </a:lnTo>
                  <a:lnTo>
                    <a:pt x="87" y="107"/>
                  </a:lnTo>
                  <a:lnTo>
                    <a:pt x="88" y="106"/>
                  </a:lnTo>
                  <a:lnTo>
                    <a:pt x="89" y="105"/>
                  </a:lnTo>
                  <a:lnTo>
                    <a:pt x="90" y="103"/>
                  </a:lnTo>
                  <a:lnTo>
                    <a:pt x="91" y="102"/>
                  </a:lnTo>
                  <a:lnTo>
                    <a:pt x="92" y="101"/>
                  </a:lnTo>
                  <a:lnTo>
                    <a:pt x="92" y="99"/>
                  </a:lnTo>
                  <a:lnTo>
                    <a:pt x="91" y="98"/>
                  </a:lnTo>
                  <a:lnTo>
                    <a:pt x="90" y="97"/>
                  </a:lnTo>
                  <a:lnTo>
                    <a:pt x="89" y="96"/>
                  </a:lnTo>
                  <a:lnTo>
                    <a:pt x="91" y="96"/>
                  </a:lnTo>
                  <a:lnTo>
                    <a:pt x="93" y="96"/>
                  </a:lnTo>
                  <a:lnTo>
                    <a:pt x="95" y="95"/>
                  </a:lnTo>
                  <a:lnTo>
                    <a:pt x="97" y="95"/>
                  </a:lnTo>
                  <a:lnTo>
                    <a:pt x="99" y="95"/>
                  </a:lnTo>
                  <a:lnTo>
                    <a:pt x="101" y="95"/>
                  </a:lnTo>
                  <a:lnTo>
                    <a:pt x="103" y="95"/>
                  </a:lnTo>
                  <a:lnTo>
                    <a:pt x="105" y="94"/>
                  </a:lnTo>
                  <a:lnTo>
                    <a:pt x="110" y="101"/>
                  </a:lnTo>
                  <a:lnTo>
                    <a:pt x="111" y="103"/>
                  </a:lnTo>
                  <a:lnTo>
                    <a:pt x="112" y="105"/>
                  </a:lnTo>
                  <a:lnTo>
                    <a:pt x="114" y="106"/>
                  </a:lnTo>
                  <a:lnTo>
                    <a:pt x="116" y="107"/>
                  </a:lnTo>
                  <a:lnTo>
                    <a:pt x="118" y="108"/>
                  </a:lnTo>
                  <a:lnTo>
                    <a:pt x="119" y="109"/>
                  </a:lnTo>
                  <a:lnTo>
                    <a:pt x="122" y="109"/>
                  </a:lnTo>
                  <a:lnTo>
                    <a:pt x="124" y="109"/>
                  </a:lnTo>
                  <a:lnTo>
                    <a:pt x="125" y="108"/>
                  </a:lnTo>
                  <a:lnTo>
                    <a:pt x="127" y="108"/>
                  </a:lnTo>
                  <a:lnTo>
                    <a:pt x="128" y="107"/>
                  </a:lnTo>
                  <a:lnTo>
                    <a:pt x="129" y="106"/>
                  </a:lnTo>
                  <a:lnTo>
                    <a:pt x="131" y="105"/>
                  </a:lnTo>
                  <a:lnTo>
                    <a:pt x="132" y="104"/>
                  </a:lnTo>
                  <a:lnTo>
                    <a:pt x="134" y="103"/>
                  </a:lnTo>
                  <a:lnTo>
                    <a:pt x="135" y="102"/>
                  </a:lnTo>
                  <a:lnTo>
                    <a:pt x="136" y="101"/>
                  </a:lnTo>
                  <a:lnTo>
                    <a:pt x="137" y="99"/>
                  </a:lnTo>
                  <a:lnTo>
                    <a:pt x="138" y="98"/>
                  </a:lnTo>
                  <a:lnTo>
                    <a:pt x="139" y="97"/>
                  </a:lnTo>
                  <a:lnTo>
                    <a:pt x="139" y="96"/>
                  </a:lnTo>
                  <a:lnTo>
                    <a:pt x="140" y="94"/>
                  </a:lnTo>
                  <a:lnTo>
                    <a:pt x="141" y="93"/>
                  </a:lnTo>
                  <a:lnTo>
                    <a:pt x="142" y="91"/>
                  </a:lnTo>
                  <a:lnTo>
                    <a:pt x="143" y="91"/>
                  </a:lnTo>
                  <a:lnTo>
                    <a:pt x="145" y="91"/>
                  </a:lnTo>
                  <a:lnTo>
                    <a:pt x="147" y="90"/>
                  </a:lnTo>
                  <a:lnTo>
                    <a:pt x="149" y="90"/>
                  </a:lnTo>
                  <a:lnTo>
                    <a:pt x="151" y="89"/>
                  </a:lnTo>
                  <a:lnTo>
                    <a:pt x="152" y="89"/>
                  </a:lnTo>
                  <a:lnTo>
                    <a:pt x="154" y="88"/>
                  </a:lnTo>
                  <a:lnTo>
                    <a:pt x="156" y="88"/>
                  </a:lnTo>
                  <a:lnTo>
                    <a:pt x="158" y="87"/>
                  </a:lnTo>
                  <a:lnTo>
                    <a:pt x="160" y="87"/>
                  </a:lnTo>
                  <a:lnTo>
                    <a:pt x="162" y="86"/>
                  </a:lnTo>
                  <a:lnTo>
                    <a:pt x="164" y="85"/>
                  </a:lnTo>
                  <a:lnTo>
                    <a:pt x="165" y="85"/>
                  </a:lnTo>
                  <a:lnTo>
                    <a:pt x="167" y="84"/>
                  </a:lnTo>
                  <a:lnTo>
                    <a:pt x="169" y="83"/>
                  </a:lnTo>
                  <a:lnTo>
                    <a:pt x="170" y="83"/>
                  </a:lnTo>
                  <a:lnTo>
                    <a:pt x="170" y="75"/>
                  </a:lnTo>
                  <a:lnTo>
                    <a:pt x="168" y="76"/>
                  </a:lnTo>
                  <a:lnTo>
                    <a:pt x="165" y="77"/>
                  </a:lnTo>
                  <a:lnTo>
                    <a:pt x="163" y="78"/>
                  </a:lnTo>
                  <a:lnTo>
                    <a:pt x="160" y="79"/>
                  </a:lnTo>
                  <a:lnTo>
                    <a:pt x="158" y="80"/>
                  </a:lnTo>
                  <a:lnTo>
                    <a:pt x="155" y="81"/>
                  </a:lnTo>
                  <a:lnTo>
                    <a:pt x="152" y="82"/>
                  </a:lnTo>
                  <a:lnTo>
                    <a:pt x="149" y="82"/>
                  </a:lnTo>
                  <a:lnTo>
                    <a:pt x="147" y="83"/>
                  </a:lnTo>
                  <a:lnTo>
                    <a:pt x="144" y="84"/>
                  </a:lnTo>
                  <a:lnTo>
                    <a:pt x="141" y="85"/>
                  </a:lnTo>
                  <a:lnTo>
                    <a:pt x="138" y="85"/>
                  </a:lnTo>
                  <a:lnTo>
                    <a:pt x="136" y="86"/>
                  </a:lnTo>
                  <a:lnTo>
                    <a:pt x="133" y="86"/>
                  </a:lnTo>
                  <a:lnTo>
                    <a:pt x="130" y="87"/>
                  </a:lnTo>
                  <a:lnTo>
                    <a:pt x="127" y="87"/>
                  </a:lnTo>
                  <a:lnTo>
                    <a:pt x="125" y="87"/>
                  </a:lnTo>
                  <a:lnTo>
                    <a:pt x="122" y="87"/>
                  </a:lnTo>
                  <a:lnTo>
                    <a:pt x="119" y="88"/>
                  </a:lnTo>
                  <a:lnTo>
                    <a:pt x="117" y="88"/>
                  </a:lnTo>
                  <a:lnTo>
                    <a:pt x="114" y="88"/>
                  </a:lnTo>
                  <a:lnTo>
                    <a:pt x="111" y="88"/>
                  </a:lnTo>
                  <a:lnTo>
                    <a:pt x="108" y="88"/>
                  </a:lnTo>
                  <a:lnTo>
                    <a:pt x="105" y="88"/>
                  </a:lnTo>
                  <a:lnTo>
                    <a:pt x="103" y="89"/>
                  </a:lnTo>
                  <a:lnTo>
                    <a:pt x="100" y="89"/>
                  </a:lnTo>
                  <a:lnTo>
                    <a:pt x="97" y="89"/>
                  </a:lnTo>
                  <a:lnTo>
                    <a:pt x="94" y="89"/>
                  </a:lnTo>
                  <a:lnTo>
                    <a:pt x="92" y="90"/>
                  </a:lnTo>
                  <a:lnTo>
                    <a:pt x="89" y="90"/>
                  </a:lnTo>
                  <a:lnTo>
                    <a:pt x="86" y="90"/>
                  </a:lnTo>
                  <a:lnTo>
                    <a:pt x="83" y="91"/>
                  </a:lnTo>
                  <a:lnTo>
                    <a:pt x="82" y="90"/>
                  </a:lnTo>
                  <a:lnTo>
                    <a:pt x="81" y="90"/>
                  </a:lnTo>
                  <a:lnTo>
                    <a:pt x="80" y="89"/>
                  </a:lnTo>
                  <a:lnTo>
                    <a:pt x="79" y="88"/>
                  </a:lnTo>
                  <a:lnTo>
                    <a:pt x="78" y="88"/>
                  </a:lnTo>
                  <a:lnTo>
                    <a:pt x="78" y="87"/>
                  </a:lnTo>
                  <a:lnTo>
                    <a:pt x="77" y="87"/>
                  </a:lnTo>
                  <a:lnTo>
                    <a:pt x="75" y="86"/>
                  </a:lnTo>
                  <a:lnTo>
                    <a:pt x="73" y="85"/>
                  </a:lnTo>
                  <a:lnTo>
                    <a:pt x="72" y="85"/>
                  </a:lnTo>
                  <a:lnTo>
                    <a:pt x="70" y="84"/>
                  </a:lnTo>
                  <a:lnTo>
                    <a:pt x="68" y="83"/>
                  </a:lnTo>
                  <a:lnTo>
                    <a:pt x="66" y="83"/>
                  </a:lnTo>
                  <a:lnTo>
                    <a:pt x="64" y="82"/>
                  </a:lnTo>
                  <a:lnTo>
                    <a:pt x="63" y="82"/>
                  </a:lnTo>
                  <a:lnTo>
                    <a:pt x="65" y="84"/>
                  </a:lnTo>
                  <a:lnTo>
                    <a:pt x="68" y="85"/>
                  </a:lnTo>
                  <a:lnTo>
                    <a:pt x="71" y="87"/>
                  </a:lnTo>
                  <a:lnTo>
                    <a:pt x="74" y="88"/>
                  </a:lnTo>
                  <a:lnTo>
                    <a:pt x="77" y="90"/>
                  </a:lnTo>
                  <a:lnTo>
                    <a:pt x="80" y="92"/>
                  </a:lnTo>
                  <a:lnTo>
                    <a:pt x="82" y="95"/>
                  </a:lnTo>
                  <a:lnTo>
                    <a:pt x="83" y="98"/>
                  </a:lnTo>
                  <a:lnTo>
                    <a:pt x="81" y="97"/>
                  </a:lnTo>
                  <a:lnTo>
                    <a:pt x="80" y="95"/>
                  </a:lnTo>
                  <a:lnTo>
                    <a:pt x="78" y="94"/>
                  </a:lnTo>
                  <a:lnTo>
                    <a:pt x="77" y="92"/>
                  </a:lnTo>
                  <a:lnTo>
                    <a:pt x="75" y="91"/>
                  </a:lnTo>
                  <a:lnTo>
                    <a:pt x="73" y="90"/>
                  </a:lnTo>
                  <a:lnTo>
                    <a:pt x="71" y="89"/>
                  </a:lnTo>
                  <a:lnTo>
                    <a:pt x="69" y="88"/>
                  </a:lnTo>
                  <a:lnTo>
                    <a:pt x="70" y="89"/>
                  </a:lnTo>
                  <a:lnTo>
                    <a:pt x="72" y="91"/>
                  </a:lnTo>
                  <a:lnTo>
                    <a:pt x="73" y="92"/>
                  </a:lnTo>
                  <a:lnTo>
                    <a:pt x="74" y="93"/>
                  </a:lnTo>
                  <a:lnTo>
                    <a:pt x="75" y="94"/>
                  </a:lnTo>
                  <a:lnTo>
                    <a:pt x="76" y="95"/>
                  </a:lnTo>
                  <a:lnTo>
                    <a:pt x="77" y="97"/>
                  </a:lnTo>
                  <a:lnTo>
                    <a:pt x="78" y="98"/>
                  </a:lnTo>
                  <a:lnTo>
                    <a:pt x="76" y="96"/>
                  </a:lnTo>
                  <a:lnTo>
                    <a:pt x="74" y="95"/>
                  </a:lnTo>
                  <a:lnTo>
                    <a:pt x="72" y="93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6" y="89"/>
                  </a:lnTo>
                  <a:lnTo>
                    <a:pt x="64" y="87"/>
                  </a:lnTo>
                  <a:lnTo>
                    <a:pt x="62" y="86"/>
                  </a:lnTo>
                  <a:lnTo>
                    <a:pt x="64" y="88"/>
                  </a:lnTo>
                  <a:lnTo>
                    <a:pt x="66" y="90"/>
                  </a:lnTo>
                  <a:lnTo>
                    <a:pt x="68" y="93"/>
                  </a:lnTo>
                  <a:lnTo>
                    <a:pt x="70" y="95"/>
                  </a:lnTo>
                  <a:lnTo>
                    <a:pt x="73" y="97"/>
                  </a:lnTo>
                  <a:lnTo>
                    <a:pt x="75" y="100"/>
                  </a:lnTo>
                  <a:lnTo>
                    <a:pt x="77" y="102"/>
                  </a:lnTo>
                  <a:lnTo>
                    <a:pt x="79" y="104"/>
                  </a:lnTo>
                  <a:lnTo>
                    <a:pt x="77" y="103"/>
                  </a:lnTo>
                  <a:lnTo>
                    <a:pt x="76" y="102"/>
                  </a:lnTo>
                  <a:lnTo>
                    <a:pt x="74" y="101"/>
                  </a:lnTo>
                  <a:lnTo>
                    <a:pt x="73" y="100"/>
                  </a:lnTo>
                  <a:lnTo>
                    <a:pt x="71" y="98"/>
                  </a:lnTo>
                  <a:lnTo>
                    <a:pt x="70" y="97"/>
                  </a:lnTo>
                  <a:lnTo>
                    <a:pt x="68" y="95"/>
                  </a:lnTo>
                  <a:lnTo>
                    <a:pt x="67" y="94"/>
                  </a:lnTo>
                  <a:lnTo>
                    <a:pt x="65" y="92"/>
                  </a:lnTo>
                  <a:lnTo>
                    <a:pt x="64" y="91"/>
                  </a:lnTo>
                  <a:lnTo>
                    <a:pt x="62" y="90"/>
                  </a:lnTo>
                  <a:lnTo>
                    <a:pt x="61" y="88"/>
                  </a:lnTo>
                  <a:lnTo>
                    <a:pt x="59" y="87"/>
                  </a:lnTo>
                  <a:lnTo>
                    <a:pt x="58" y="86"/>
                  </a:lnTo>
                  <a:lnTo>
                    <a:pt x="56" y="84"/>
                  </a:lnTo>
                  <a:lnTo>
                    <a:pt x="55" y="83"/>
                  </a:lnTo>
                  <a:lnTo>
                    <a:pt x="58" y="83"/>
                  </a:lnTo>
                  <a:lnTo>
                    <a:pt x="60" y="81"/>
                  </a:lnTo>
                  <a:lnTo>
                    <a:pt x="62" y="79"/>
                  </a:lnTo>
                  <a:lnTo>
                    <a:pt x="63" y="77"/>
                  </a:lnTo>
                  <a:lnTo>
                    <a:pt x="65" y="74"/>
                  </a:lnTo>
                  <a:lnTo>
                    <a:pt x="66" y="72"/>
                  </a:lnTo>
                  <a:lnTo>
                    <a:pt x="68" y="70"/>
                  </a:lnTo>
                  <a:lnTo>
                    <a:pt x="70" y="69"/>
                  </a:lnTo>
                  <a:lnTo>
                    <a:pt x="72" y="67"/>
                  </a:lnTo>
                  <a:lnTo>
                    <a:pt x="73" y="65"/>
                  </a:lnTo>
                  <a:lnTo>
                    <a:pt x="73" y="63"/>
                  </a:lnTo>
                  <a:lnTo>
                    <a:pt x="74" y="60"/>
                  </a:lnTo>
                  <a:lnTo>
                    <a:pt x="74" y="58"/>
                  </a:lnTo>
                  <a:lnTo>
                    <a:pt x="73" y="56"/>
                  </a:lnTo>
                  <a:lnTo>
                    <a:pt x="73" y="54"/>
                  </a:lnTo>
                  <a:lnTo>
                    <a:pt x="72" y="52"/>
                  </a:lnTo>
                  <a:lnTo>
                    <a:pt x="71" y="50"/>
                  </a:lnTo>
                  <a:lnTo>
                    <a:pt x="70" y="47"/>
                  </a:lnTo>
                  <a:lnTo>
                    <a:pt x="68" y="45"/>
                  </a:lnTo>
                  <a:lnTo>
                    <a:pt x="67" y="43"/>
                  </a:lnTo>
                  <a:lnTo>
                    <a:pt x="66" y="41"/>
                  </a:lnTo>
                  <a:lnTo>
                    <a:pt x="64" y="39"/>
                  </a:lnTo>
                  <a:lnTo>
                    <a:pt x="63" y="37"/>
                  </a:lnTo>
                  <a:lnTo>
                    <a:pt x="61" y="35"/>
                  </a:lnTo>
                  <a:lnTo>
                    <a:pt x="62" y="38"/>
                  </a:lnTo>
                  <a:lnTo>
                    <a:pt x="63" y="41"/>
                  </a:lnTo>
                  <a:lnTo>
                    <a:pt x="65" y="44"/>
                  </a:lnTo>
                  <a:lnTo>
                    <a:pt x="66" y="47"/>
                  </a:lnTo>
                  <a:lnTo>
                    <a:pt x="67" y="50"/>
                  </a:lnTo>
                  <a:lnTo>
                    <a:pt x="68" y="53"/>
                  </a:lnTo>
                  <a:lnTo>
                    <a:pt x="68" y="56"/>
                  </a:lnTo>
                  <a:lnTo>
                    <a:pt x="67" y="60"/>
                  </a:lnTo>
                  <a:lnTo>
                    <a:pt x="66" y="61"/>
                  </a:lnTo>
                  <a:lnTo>
                    <a:pt x="66" y="63"/>
                  </a:lnTo>
                  <a:lnTo>
                    <a:pt x="65" y="64"/>
                  </a:lnTo>
                  <a:lnTo>
                    <a:pt x="65" y="66"/>
                  </a:lnTo>
                  <a:lnTo>
                    <a:pt x="64" y="67"/>
                  </a:lnTo>
                  <a:lnTo>
                    <a:pt x="63" y="69"/>
                  </a:lnTo>
                  <a:lnTo>
                    <a:pt x="62" y="71"/>
                  </a:lnTo>
                  <a:lnTo>
                    <a:pt x="61" y="73"/>
                  </a:lnTo>
                  <a:lnTo>
                    <a:pt x="59" y="75"/>
                  </a:lnTo>
                  <a:lnTo>
                    <a:pt x="58" y="77"/>
                  </a:lnTo>
                  <a:lnTo>
                    <a:pt x="56" y="79"/>
                  </a:lnTo>
                  <a:lnTo>
                    <a:pt x="54" y="80"/>
                  </a:lnTo>
                  <a:lnTo>
                    <a:pt x="53" y="81"/>
                  </a:lnTo>
                  <a:lnTo>
                    <a:pt x="50" y="82"/>
                  </a:lnTo>
                  <a:lnTo>
                    <a:pt x="48" y="83"/>
                  </a:lnTo>
                  <a:lnTo>
                    <a:pt x="46" y="83"/>
                  </a:lnTo>
                  <a:lnTo>
                    <a:pt x="47" y="84"/>
                  </a:lnTo>
                  <a:lnTo>
                    <a:pt x="48" y="84"/>
                  </a:lnTo>
                  <a:lnTo>
                    <a:pt x="49" y="84"/>
                  </a:lnTo>
                  <a:lnTo>
                    <a:pt x="50" y="84"/>
                  </a:lnTo>
                  <a:lnTo>
                    <a:pt x="51" y="84"/>
                  </a:lnTo>
                  <a:lnTo>
                    <a:pt x="52" y="84"/>
                  </a:lnTo>
                  <a:lnTo>
                    <a:pt x="53" y="84"/>
                  </a:lnTo>
                  <a:lnTo>
                    <a:pt x="54" y="84"/>
                  </a:lnTo>
                  <a:lnTo>
                    <a:pt x="59" y="89"/>
                  </a:lnTo>
                  <a:lnTo>
                    <a:pt x="55" y="89"/>
                  </a:lnTo>
                  <a:lnTo>
                    <a:pt x="52" y="88"/>
                  </a:lnTo>
                  <a:lnTo>
                    <a:pt x="49" y="87"/>
                  </a:lnTo>
                  <a:lnTo>
                    <a:pt x="46" y="87"/>
                  </a:lnTo>
                  <a:lnTo>
                    <a:pt x="43" y="86"/>
                  </a:lnTo>
                  <a:lnTo>
                    <a:pt x="40" y="85"/>
                  </a:lnTo>
                  <a:lnTo>
                    <a:pt x="37" y="84"/>
                  </a:lnTo>
                  <a:lnTo>
                    <a:pt x="34" y="83"/>
                  </a:lnTo>
                  <a:lnTo>
                    <a:pt x="31" y="81"/>
                  </a:lnTo>
                  <a:lnTo>
                    <a:pt x="29" y="80"/>
                  </a:lnTo>
                  <a:lnTo>
                    <a:pt x="26" y="79"/>
                  </a:lnTo>
                  <a:lnTo>
                    <a:pt x="23" y="77"/>
                  </a:lnTo>
                  <a:lnTo>
                    <a:pt x="20" y="76"/>
                  </a:lnTo>
                  <a:lnTo>
                    <a:pt x="17" y="74"/>
                  </a:lnTo>
                  <a:lnTo>
                    <a:pt x="15" y="73"/>
                  </a:lnTo>
                  <a:lnTo>
                    <a:pt x="12" y="71"/>
                  </a:lnTo>
                  <a:lnTo>
                    <a:pt x="11" y="70"/>
                  </a:lnTo>
                  <a:lnTo>
                    <a:pt x="10" y="69"/>
                  </a:lnTo>
                  <a:lnTo>
                    <a:pt x="9" y="69"/>
                  </a:lnTo>
                  <a:lnTo>
                    <a:pt x="9" y="68"/>
                  </a:lnTo>
                  <a:lnTo>
                    <a:pt x="8" y="67"/>
                  </a:lnTo>
                  <a:lnTo>
                    <a:pt x="7" y="66"/>
                  </a:lnTo>
                  <a:lnTo>
                    <a:pt x="7" y="65"/>
                  </a:lnTo>
                  <a:lnTo>
                    <a:pt x="8" y="64"/>
                  </a:lnTo>
                  <a:lnTo>
                    <a:pt x="8" y="63"/>
                  </a:lnTo>
                  <a:lnTo>
                    <a:pt x="10" y="64"/>
                  </a:lnTo>
                  <a:lnTo>
                    <a:pt x="11" y="64"/>
                  </a:lnTo>
                  <a:lnTo>
                    <a:pt x="12" y="65"/>
                  </a:lnTo>
                  <a:lnTo>
                    <a:pt x="13" y="66"/>
                  </a:lnTo>
                  <a:lnTo>
                    <a:pt x="14" y="66"/>
                  </a:lnTo>
                  <a:lnTo>
                    <a:pt x="15" y="67"/>
                  </a:lnTo>
                  <a:lnTo>
                    <a:pt x="16" y="67"/>
                  </a:lnTo>
                  <a:lnTo>
                    <a:pt x="17" y="68"/>
                  </a:lnTo>
                  <a:lnTo>
                    <a:pt x="18" y="67"/>
                  </a:lnTo>
                  <a:lnTo>
                    <a:pt x="17" y="66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4" y="64"/>
                  </a:lnTo>
                  <a:lnTo>
                    <a:pt x="13" y="63"/>
                  </a:lnTo>
                  <a:lnTo>
                    <a:pt x="12" y="62"/>
                  </a:lnTo>
                  <a:lnTo>
                    <a:pt x="11" y="61"/>
                  </a:lnTo>
                  <a:lnTo>
                    <a:pt x="10" y="59"/>
                  </a:lnTo>
                  <a:lnTo>
                    <a:pt x="9" y="58"/>
                  </a:lnTo>
                  <a:lnTo>
                    <a:pt x="9" y="57"/>
                  </a:lnTo>
                  <a:lnTo>
                    <a:pt x="8" y="55"/>
                  </a:lnTo>
                  <a:lnTo>
                    <a:pt x="8" y="53"/>
                  </a:lnTo>
                  <a:lnTo>
                    <a:pt x="9" y="52"/>
                  </a:lnTo>
                  <a:lnTo>
                    <a:pt x="9" y="51"/>
                  </a:lnTo>
                  <a:lnTo>
                    <a:pt x="10" y="49"/>
                  </a:lnTo>
                  <a:lnTo>
                    <a:pt x="11" y="48"/>
                  </a:lnTo>
                  <a:lnTo>
                    <a:pt x="13" y="47"/>
                  </a:lnTo>
                  <a:lnTo>
                    <a:pt x="14" y="46"/>
                  </a:lnTo>
                  <a:lnTo>
                    <a:pt x="15" y="45"/>
                  </a:lnTo>
                  <a:lnTo>
                    <a:pt x="16" y="44"/>
                  </a:lnTo>
                  <a:lnTo>
                    <a:pt x="18" y="43"/>
                  </a:lnTo>
                  <a:lnTo>
                    <a:pt x="19" y="42"/>
                  </a:lnTo>
                  <a:lnTo>
                    <a:pt x="21" y="41"/>
                  </a:lnTo>
                  <a:lnTo>
                    <a:pt x="23" y="41"/>
                  </a:lnTo>
                  <a:lnTo>
                    <a:pt x="24" y="40"/>
                  </a:lnTo>
                  <a:lnTo>
                    <a:pt x="26" y="39"/>
                  </a:lnTo>
                  <a:lnTo>
                    <a:pt x="28" y="39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3" y="38"/>
                  </a:lnTo>
                  <a:lnTo>
                    <a:pt x="35" y="38"/>
                  </a:lnTo>
                  <a:lnTo>
                    <a:pt x="37" y="38"/>
                  </a:lnTo>
                  <a:lnTo>
                    <a:pt x="39" y="38"/>
                  </a:lnTo>
                  <a:lnTo>
                    <a:pt x="40" y="38"/>
                  </a:lnTo>
                  <a:lnTo>
                    <a:pt x="42" y="39"/>
                  </a:lnTo>
                  <a:lnTo>
                    <a:pt x="44" y="39"/>
                  </a:lnTo>
                  <a:lnTo>
                    <a:pt x="46" y="40"/>
                  </a:lnTo>
                  <a:lnTo>
                    <a:pt x="48" y="41"/>
                  </a:lnTo>
                  <a:lnTo>
                    <a:pt x="50" y="42"/>
                  </a:lnTo>
                  <a:lnTo>
                    <a:pt x="52" y="43"/>
                  </a:lnTo>
                  <a:lnTo>
                    <a:pt x="54" y="45"/>
                  </a:lnTo>
                  <a:lnTo>
                    <a:pt x="56" y="46"/>
                  </a:lnTo>
                  <a:lnTo>
                    <a:pt x="58" y="48"/>
                  </a:lnTo>
                  <a:lnTo>
                    <a:pt x="59" y="50"/>
                  </a:lnTo>
                  <a:lnTo>
                    <a:pt x="60" y="49"/>
                  </a:lnTo>
                  <a:lnTo>
                    <a:pt x="58" y="46"/>
                  </a:lnTo>
                  <a:lnTo>
                    <a:pt x="56" y="44"/>
                  </a:lnTo>
                  <a:lnTo>
                    <a:pt x="54" y="41"/>
                  </a:lnTo>
                  <a:lnTo>
                    <a:pt x="51" y="39"/>
                  </a:lnTo>
                  <a:lnTo>
                    <a:pt x="49" y="38"/>
                  </a:lnTo>
                  <a:lnTo>
                    <a:pt x="46" y="36"/>
                  </a:lnTo>
                  <a:lnTo>
                    <a:pt x="43" y="35"/>
                  </a:lnTo>
                  <a:lnTo>
                    <a:pt x="40" y="34"/>
                  </a:lnTo>
                  <a:lnTo>
                    <a:pt x="42" y="34"/>
                  </a:lnTo>
                  <a:lnTo>
                    <a:pt x="45" y="34"/>
                  </a:lnTo>
                  <a:lnTo>
                    <a:pt x="47" y="34"/>
                  </a:lnTo>
                  <a:lnTo>
                    <a:pt x="49" y="35"/>
                  </a:lnTo>
                  <a:lnTo>
                    <a:pt x="51" y="36"/>
                  </a:lnTo>
                  <a:lnTo>
                    <a:pt x="53" y="37"/>
                  </a:lnTo>
                  <a:lnTo>
                    <a:pt x="56" y="38"/>
                  </a:lnTo>
                  <a:lnTo>
                    <a:pt x="58" y="39"/>
                  </a:lnTo>
                  <a:lnTo>
                    <a:pt x="58" y="40"/>
                  </a:lnTo>
                  <a:lnTo>
                    <a:pt x="59" y="41"/>
                  </a:lnTo>
                  <a:lnTo>
                    <a:pt x="60" y="41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0" y="39"/>
                  </a:lnTo>
                  <a:lnTo>
                    <a:pt x="58" y="38"/>
                  </a:lnTo>
                  <a:lnTo>
                    <a:pt x="57" y="36"/>
                  </a:lnTo>
                  <a:lnTo>
                    <a:pt x="55" y="35"/>
                  </a:lnTo>
                  <a:lnTo>
                    <a:pt x="54" y="34"/>
                  </a:lnTo>
                  <a:lnTo>
                    <a:pt x="52" y="33"/>
                  </a:lnTo>
                  <a:lnTo>
                    <a:pt x="50" y="32"/>
                  </a:lnTo>
                  <a:lnTo>
                    <a:pt x="48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5" y="32"/>
                  </a:lnTo>
                  <a:lnTo>
                    <a:pt x="57" y="32"/>
                  </a:lnTo>
                  <a:lnTo>
                    <a:pt x="58" y="33"/>
                  </a:lnTo>
                  <a:lnTo>
                    <a:pt x="60" y="33"/>
                  </a:lnTo>
                  <a:lnTo>
                    <a:pt x="62" y="34"/>
                  </a:lnTo>
                  <a:lnTo>
                    <a:pt x="63" y="35"/>
                  </a:lnTo>
                  <a:lnTo>
                    <a:pt x="65" y="36"/>
                  </a:lnTo>
                  <a:lnTo>
                    <a:pt x="66" y="37"/>
                  </a:lnTo>
                  <a:lnTo>
                    <a:pt x="67" y="38"/>
                  </a:lnTo>
                  <a:lnTo>
                    <a:pt x="69" y="40"/>
                  </a:lnTo>
                  <a:lnTo>
                    <a:pt x="70" y="41"/>
                  </a:lnTo>
                  <a:lnTo>
                    <a:pt x="71" y="43"/>
                  </a:lnTo>
                  <a:lnTo>
                    <a:pt x="72" y="44"/>
                  </a:lnTo>
                  <a:lnTo>
                    <a:pt x="72" y="45"/>
                  </a:lnTo>
                  <a:lnTo>
                    <a:pt x="73" y="45"/>
                  </a:lnTo>
                  <a:lnTo>
                    <a:pt x="74" y="46"/>
                  </a:lnTo>
                  <a:lnTo>
                    <a:pt x="73" y="45"/>
                  </a:lnTo>
                  <a:lnTo>
                    <a:pt x="73" y="44"/>
                  </a:lnTo>
                  <a:lnTo>
                    <a:pt x="73" y="43"/>
                  </a:lnTo>
                  <a:lnTo>
                    <a:pt x="72" y="41"/>
                  </a:lnTo>
                  <a:lnTo>
                    <a:pt x="71" y="40"/>
                  </a:lnTo>
                  <a:lnTo>
                    <a:pt x="70" y="39"/>
                  </a:lnTo>
                  <a:lnTo>
                    <a:pt x="70" y="38"/>
                  </a:lnTo>
                  <a:lnTo>
                    <a:pt x="69" y="37"/>
                  </a:lnTo>
                  <a:lnTo>
                    <a:pt x="71" y="38"/>
                  </a:lnTo>
                  <a:lnTo>
                    <a:pt x="74" y="39"/>
                  </a:lnTo>
                  <a:lnTo>
                    <a:pt x="76" y="41"/>
                  </a:lnTo>
                  <a:lnTo>
                    <a:pt x="79" y="42"/>
                  </a:lnTo>
                  <a:lnTo>
                    <a:pt x="81" y="45"/>
                  </a:lnTo>
                  <a:lnTo>
                    <a:pt x="82" y="47"/>
                  </a:lnTo>
                  <a:lnTo>
                    <a:pt x="84" y="49"/>
                  </a:lnTo>
                  <a:lnTo>
                    <a:pt x="84" y="52"/>
                  </a:lnTo>
                  <a:lnTo>
                    <a:pt x="84" y="53"/>
                  </a:lnTo>
                  <a:lnTo>
                    <a:pt x="85" y="55"/>
                  </a:lnTo>
                  <a:lnTo>
                    <a:pt x="85" y="56"/>
                  </a:lnTo>
                  <a:lnTo>
                    <a:pt x="85" y="57"/>
                  </a:lnTo>
                  <a:lnTo>
                    <a:pt x="86" y="55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5" y="47"/>
                  </a:lnTo>
                  <a:lnTo>
                    <a:pt x="84" y="45"/>
                  </a:lnTo>
                  <a:lnTo>
                    <a:pt x="83" y="43"/>
                  </a:lnTo>
                  <a:lnTo>
                    <a:pt x="82" y="40"/>
                  </a:lnTo>
                  <a:lnTo>
                    <a:pt x="80" y="38"/>
                  </a:lnTo>
                  <a:lnTo>
                    <a:pt x="81" y="39"/>
                  </a:lnTo>
                  <a:lnTo>
                    <a:pt x="82" y="39"/>
                  </a:lnTo>
                  <a:lnTo>
                    <a:pt x="83" y="40"/>
                  </a:lnTo>
                  <a:lnTo>
                    <a:pt x="85" y="40"/>
                  </a:lnTo>
                  <a:lnTo>
                    <a:pt x="86" y="41"/>
                  </a:lnTo>
                  <a:lnTo>
                    <a:pt x="87" y="42"/>
                  </a:lnTo>
                  <a:lnTo>
                    <a:pt x="87" y="43"/>
                  </a:lnTo>
                  <a:lnTo>
                    <a:pt x="88" y="44"/>
                  </a:lnTo>
                  <a:lnTo>
                    <a:pt x="88" y="47"/>
                  </a:lnTo>
                  <a:lnTo>
                    <a:pt x="88" y="49"/>
                  </a:lnTo>
                  <a:lnTo>
                    <a:pt x="88" y="52"/>
                  </a:lnTo>
                  <a:lnTo>
                    <a:pt x="88" y="54"/>
                  </a:lnTo>
                  <a:lnTo>
                    <a:pt x="89" y="53"/>
                  </a:lnTo>
                  <a:lnTo>
                    <a:pt x="90" y="52"/>
                  </a:lnTo>
                  <a:lnTo>
                    <a:pt x="91" y="51"/>
                  </a:lnTo>
                  <a:lnTo>
                    <a:pt x="91" y="49"/>
                  </a:lnTo>
                  <a:lnTo>
                    <a:pt x="92" y="48"/>
                  </a:lnTo>
                  <a:lnTo>
                    <a:pt x="92" y="46"/>
                  </a:lnTo>
                  <a:lnTo>
                    <a:pt x="92" y="45"/>
                  </a:lnTo>
                  <a:lnTo>
                    <a:pt x="92" y="43"/>
                  </a:lnTo>
                  <a:lnTo>
                    <a:pt x="92" y="42"/>
                  </a:lnTo>
                  <a:lnTo>
                    <a:pt x="91" y="41"/>
                  </a:lnTo>
                  <a:lnTo>
                    <a:pt x="91" y="40"/>
                  </a:lnTo>
                  <a:lnTo>
                    <a:pt x="90" y="39"/>
                  </a:lnTo>
                  <a:lnTo>
                    <a:pt x="91" y="39"/>
                  </a:lnTo>
                  <a:lnTo>
                    <a:pt x="92" y="40"/>
                  </a:lnTo>
                  <a:lnTo>
                    <a:pt x="93" y="41"/>
                  </a:lnTo>
                  <a:lnTo>
                    <a:pt x="94" y="42"/>
                  </a:lnTo>
                  <a:lnTo>
                    <a:pt x="95" y="43"/>
                  </a:lnTo>
                  <a:lnTo>
                    <a:pt x="95" y="45"/>
                  </a:lnTo>
                  <a:lnTo>
                    <a:pt x="95" y="46"/>
                  </a:lnTo>
                  <a:lnTo>
                    <a:pt x="96" y="47"/>
                  </a:lnTo>
                  <a:lnTo>
                    <a:pt x="96" y="49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7" y="51"/>
                  </a:lnTo>
                  <a:lnTo>
                    <a:pt x="97" y="50"/>
                  </a:lnTo>
                  <a:lnTo>
                    <a:pt x="98" y="48"/>
                  </a:lnTo>
                  <a:lnTo>
                    <a:pt x="99" y="47"/>
                  </a:lnTo>
                  <a:lnTo>
                    <a:pt x="99" y="45"/>
                  </a:lnTo>
                  <a:lnTo>
                    <a:pt x="99" y="43"/>
                  </a:lnTo>
                  <a:lnTo>
                    <a:pt x="99" y="41"/>
                  </a:lnTo>
                  <a:lnTo>
                    <a:pt x="99" y="40"/>
                  </a:lnTo>
                  <a:lnTo>
                    <a:pt x="98" y="39"/>
                  </a:lnTo>
                  <a:lnTo>
                    <a:pt x="98" y="38"/>
                  </a:lnTo>
                  <a:lnTo>
                    <a:pt x="97" y="37"/>
                  </a:lnTo>
                  <a:lnTo>
                    <a:pt x="97" y="36"/>
                  </a:lnTo>
                  <a:lnTo>
                    <a:pt x="98" y="37"/>
                  </a:lnTo>
                  <a:lnTo>
                    <a:pt x="100" y="38"/>
                  </a:lnTo>
                  <a:lnTo>
                    <a:pt x="101" y="39"/>
                  </a:lnTo>
                  <a:lnTo>
                    <a:pt x="102" y="41"/>
                  </a:lnTo>
                  <a:lnTo>
                    <a:pt x="102" y="42"/>
                  </a:lnTo>
                  <a:lnTo>
                    <a:pt x="103" y="44"/>
                  </a:lnTo>
                  <a:lnTo>
                    <a:pt x="103" y="46"/>
                  </a:lnTo>
                  <a:lnTo>
                    <a:pt x="103" y="47"/>
                  </a:lnTo>
                  <a:lnTo>
                    <a:pt x="101" y="53"/>
                  </a:lnTo>
                  <a:lnTo>
                    <a:pt x="102" y="52"/>
                  </a:lnTo>
                  <a:lnTo>
                    <a:pt x="103" y="52"/>
                  </a:lnTo>
                  <a:lnTo>
                    <a:pt x="104" y="51"/>
                  </a:lnTo>
                  <a:lnTo>
                    <a:pt x="105" y="50"/>
                  </a:lnTo>
                  <a:lnTo>
                    <a:pt x="105" y="49"/>
                  </a:lnTo>
                  <a:lnTo>
                    <a:pt x="106" y="48"/>
                  </a:lnTo>
                  <a:lnTo>
                    <a:pt x="107" y="46"/>
                  </a:lnTo>
                  <a:lnTo>
                    <a:pt x="107" y="42"/>
                  </a:lnTo>
                  <a:lnTo>
                    <a:pt x="107" y="39"/>
                  </a:lnTo>
                  <a:lnTo>
                    <a:pt x="106" y="36"/>
                  </a:lnTo>
                  <a:lnTo>
                    <a:pt x="107" y="37"/>
                  </a:lnTo>
                  <a:lnTo>
                    <a:pt x="108" y="37"/>
                  </a:lnTo>
                  <a:lnTo>
                    <a:pt x="109" y="38"/>
                  </a:lnTo>
                  <a:lnTo>
                    <a:pt x="110" y="39"/>
                  </a:lnTo>
                  <a:lnTo>
                    <a:pt x="111" y="40"/>
                  </a:lnTo>
                  <a:lnTo>
                    <a:pt x="111" y="43"/>
                  </a:lnTo>
                  <a:lnTo>
                    <a:pt x="111" y="46"/>
                  </a:lnTo>
                  <a:lnTo>
                    <a:pt x="111" y="49"/>
                  </a:lnTo>
                  <a:lnTo>
                    <a:pt x="109" y="52"/>
                  </a:lnTo>
                  <a:lnTo>
                    <a:pt x="110" y="52"/>
                  </a:lnTo>
                  <a:lnTo>
                    <a:pt x="111" y="51"/>
                  </a:lnTo>
                  <a:lnTo>
                    <a:pt x="112" y="50"/>
                  </a:lnTo>
                  <a:lnTo>
                    <a:pt x="113" y="48"/>
                  </a:lnTo>
                  <a:lnTo>
                    <a:pt x="114" y="47"/>
                  </a:lnTo>
                  <a:lnTo>
                    <a:pt x="115" y="46"/>
                  </a:lnTo>
                  <a:lnTo>
                    <a:pt x="115" y="44"/>
                  </a:lnTo>
                  <a:lnTo>
                    <a:pt x="116" y="42"/>
                  </a:lnTo>
                  <a:lnTo>
                    <a:pt x="116" y="41"/>
                  </a:lnTo>
                  <a:lnTo>
                    <a:pt x="115" y="39"/>
                  </a:lnTo>
                  <a:lnTo>
                    <a:pt x="115" y="38"/>
                  </a:lnTo>
                  <a:lnTo>
                    <a:pt x="114" y="37"/>
                  </a:lnTo>
                  <a:lnTo>
                    <a:pt x="113" y="36"/>
                  </a:lnTo>
                  <a:lnTo>
                    <a:pt x="114" y="36"/>
                  </a:lnTo>
                  <a:lnTo>
                    <a:pt x="115" y="37"/>
                  </a:lnTo>
                  <a:lnTo>
                    <a:pt x="116" y="37"/>
                  </a:lnTo>
                  <a:lnTo>
                    <a:pt x="117" y="37"/>
                  </a:lnTo>
                  <a:lnTo>
                    <a:pt x="118" y="38"/>
                  </a:lnTo>
                  <a:lnTo>
                    <a:pt x="119" y="39"/>
                  </a:lnTo>
                  <a:lnTo>
                    <a:pt x="119" y="40"/>
                  </a:lnTo>
                  <a:lnTo>
                    <a:pt x="119" y="43"/>
                  </a:lnTo>
                  <a:lnTo>
                    <a:pt x="119" y="45"/>
                  </a:lnTo>
                  <a:lnTo>
                    <a:pt x="118" y="47"/>
                  </a:lnTo>
                  <a:lnTo>
                    <a:pt x="117" y="49"/>
                  </a:lnTo>
                  <a:lnTo>
                    <a:pt x="118" y="49"/>
                  </a:lnTo>
                  <a:lnTo>
                    <a:pt x="119" y="48"/>
                  </a:lnTo>
                  <a:lnTo>
                    <a:pt x="120" y="47"/>
                  </a:lnTo>
                  <a:lnTo>
                    <a:pt x="121" y="46"/>
                  </a:lnTo>
                  <a:lnTo>
                    <a:pt x="122" y="45"/>
                  </a:lnTo>
                  <a:lnTo>
                    <a:pt x="122" y="44"/>
                  </a:lnTo>
                  <a:lnTo>
                    <a:pt x="123" y="42"/>
                  </a:lnTo>
                  <a:lnTo>
                    <a:pt x="123" y="41"/>
                  </a:lnTo>
                  <a:lnTo>
                    <a:pt x="123" y="40"/>
                  </a:lnTo>
                  <a:lnTo>
                    <a:pt x="123" y="39"/>
                  </a:lnTo>
                  <a:lnTo>
                    <a:pt x="123" y="38"/>
                  </a:lnTo>
                  <a:lnTo>
                    <a:pt x="122" y="37"/>
                  </a:lnTo>
                  <a:lnTo>
                    <a:pt x="123" y="37"/>
                  </a:lnTo>
                  <a:lnTo>
                    <a:pt x="124" y="37"/>
                  </a:lnTo>
                  <a:lnTo>
                    <a:pt x="125" y="38"/>
                  </a:lnTo>
                  <a:lnTo>
                    <a:pt x="126" y="39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6"/>
                  </a:lnTo>
                  <a:lnTo>
                    <a:pt x="126" y="48"/>
                  </a:lnTo>
                  <a:lnTo>
                    <a:pt x="127" y="48"/>
                  </a:lnTo>
                  <a:lnTo>
                    <a:pt x="127" y="47"/>
                  </a:lnTo>
                  <a:lnTo>
                    <a:pt x="128" y="45"/>
                  </a:lnTo>
                  <a:lnTo>
                    <a:pt x="129" y="44"/>
                  </a:lnTo>
                  <a:lnTo>
                    <a:pt x="130" y="43"/>
                  </a:lnTo>
                  <a:lnTo>
                    <a:pt x="130" y="41"/>
                  </a:lnTo>
                  <a:lnTo>
                    <a:pt x="130" y="40"/>
                  </a:lnTo>
                  <a:lnTo>
                    <a:pt x="130" y="38"/>
                  </a:lnTo>
                  <a:lnTo>
                    <a:pt x="131" y="40"/>
                  </a:lnTo>
                  <a:lnTo>
                    <a:pt x="132" y="43"/>
                  </a:lnTo>
                  <a:lnTo>
                    <a:pt x="132" y="45"/>
                  </a:lnTo>
                  <a:lnTo>
                    <a:pt x="132" y="48"/>
                  </a:lnTo>
                  <a:lnTo>
                    <a:pt x="130" y="49"/>
                  </a:lnTo>
                  <a:lnTo>
                    <a:pt x="131" y="49"/>
                  </a:lnTo>
                  <a:lnTo>
                    <a:pt x="132" y="49"/>
                  </a:lnTo>
                  <a:lnTo>
                    <a:pt x="133" y="48"/>
                  </a:lnTo>
                  <a:lnTo>
                    <a:pt x="134" y="48"/>
                  </a:lnTo>
                  <a:lnTo>
                    <a:pt x="134" y="47"/>
                  </a:lnTo>
                  <a:lnTo>
                    <a:pt x="135" y="46"/>
                  </a:lnTo>
                  <a:lnTo>
                    <a:pt x="136" y="45"/>
                  </a:lnTo>
                  <a:lnTo>
                    <a:pt x="136" y="43"/>
                  </a:lnTo>
                  <a:lnTo>
                    <a:pt x="137" y="42"/>
                  </a:lnTo>
                  <a:lnTo>
                    <a:pt x="137" y="41"/>
                  </a:lnTo>
                  <a:lnTo>
                    <a:pt x="137" y="40"/>
                  </a:lnTo>
                  <a:lnTo>
                    <a:pt x="138" y="41"/>
                  </a:lnTo>
                  <a:lnTo>
                    <a:pt x="139" y="43"/>
                  </a:lnTo>
                  <a:lnTo>
                    <a:pt x="139" y="45"/>
                  </a:lnTo>
                  <a:lnTo>
                    <a:pt x="139" y="47"/>
                  </a:lnTo>
                  <a:lnTo>
                    <a:pt x="138" y="48"/>
                  </a:lnTo>
                  <a:lnTo>
                    <a:pt x="137" y="49"/>
                  </a:lnTo>
                  <a:lnTo>
                    <a:pt x="137" y="50"/>
                  </a:lnTo>
                  <a:lnTo>
                    <a:pt x="138" y="50"/>
                  </a:lnTo>
                  <a:lnTo>
                    <a:pt x="139" y="50"/>
                  </a:lnTo>
                  <a:lnTo>
                    <a:pt x="139" y="49"/>
                  </a:lnTo>
                  <a:lnTo>
                    <a:pt x="140" y="48"/>
                  </a:lnTo>
                  <a:lnTo>
                    <a:pt x="141" y="48"/>
                  </a:lnTo>
                  <a:lnTo>
                    <a:pt x="142" y="47"/>
                  </a:lnTo>
                  <a:lnTo>
                    <a:pt x="142" y="46"/>
                  </a:lnTo>
                  <a:lnTo>
                    <a:pt x="143" y="45"/>
                  </a:lnTo>
                  <a:lnTo>
                    <a:pt x="143" y="44"/>
                  </a:lnTo>
                  <a:lnTo>
                    <a:pt x="143" y="43"/>
                  </a:lnTo>
                  <a:lnTo>
                    <a:pt x="144" y="42"/>
                  </a:lnTo>
                  <a:lnTo>
                    <a:pt x="143" y="41"/>
                  </a:lnTo>
                  <a:lnTo>
                    <a:pt x="144" y="41"/>
                  </a:lnTo>
                  <a:lnTo>
                    <a:pt x="145" y="42"/>
                  </a:lnTo>
                  <a:lnTo>
                    <a:pt x="145" y="43"/>
                  </a:lnTo>
                  <a:lnTo>
                    <a:pt x="145" y="44"/>
                  </a:lnTo>
                  <a:lnTo>
                    <a:pt x="145" y="45"/>
                  </a:lnTo>
                  <a:lnTo>
                    <a:pt x="145" y="47"/>
                  </a:lnTo>
                  <a:lnTo>
                    <a:pt x="144" y="48"/>
                  </a:lnTo>
                  <a:lnTo>
                    <a:pt x="144" y="49"/>
                  </a:lnTo>
                  <a:lnTo>
                    <a:pt x="143" y="50"/>
                  </a:lnTo>
                  <a:lnTo>
                    <a:pt x="142" y="50"/>
                  </a:lnTo>
                  <a:lnTo>
                    <a:pt x="141" y="51"/>
                  </a:lnTo>
                  <a:lnTo>
                    <a:pt x="143" y="51"/>
                  </a:lnTo>
                  <a:lnTo>
                    <a:pt x="144" y="51"/>
                  </a:lnTo>
                  <a:lnTo>
                    <a:pt x="145" y="50"/>
                  </a:lnTo>
                  <a:lnTo>
                    <a:pt x="146" y="50"/>
                  </a:lnTo>
                  <a:lnTo>
                    <a:pt x="147" y="49"/>
                  </a:lnTo>
                  <a:lnTo>
                    <a:pt x="148" y="48"/>
                  </a:lnTo>
                  <a:lnTo>
                    <a:pt x="149" y="47"/>
                  </a:lnTo>
                  <a:lnTo>
                    <a:pt x="150" y="46"/>
                  </a:lnTo>
                  <a:lnTo>
                    <a:pt x="150" y="45"/>
                  </a:lnTo>
                  <a:lnTo>
                    <a:pt x="151" y="44"/>
                  </a:lnTo>
                  <a:lnTo>
                    <a:pt x="151" y="43"/>
                  </a:lnTo>
                  <a:lnTo>
                    <a:pt x="151" y="42"/>
                  </a:lnTo>
                  <a:lnTo>
                    <a:pt x="151" y="43"/>
                  </a:lnTo>
                  <a:lnTo>
                    <a:pt x="152" y="45"/>
                  </a:lnTo>
                  <a:lnTo>
                    <a:pt x="152" y="48"/>
                  </a:lnTo>
                  <a:lnTo>
                    <a:pt x="151" y="50"/>
                  </a:lnTo>
                  <a:lnTo>
                    <a:pt x="149" y="52"/>
                  </a:lnTo>
                  <a:lnTo>
                    <a:pt x="150" y="52"/>
                  </a:lnTo>
                  <a:lnTo>
                    <a:pt x="151" y="52"/>
                  </a:lnTo>
                  <a:lnTo>
                    <a:pt x="152" y="51"/>
                  </a:lnTo>
                  <a:lnTo>
                    <a:pt x="153" y="51"/>
                  </a:lnTo>
                  <a:lnTo>
                    <a:pt x="154" y="50"/>
                  </a:lnTo>
                  <a:lnTo>
                    <a:pt x="155" y="49"/>
                  </a:lnTo>
                  <a:lnTo>
                    <a:pt x="155" y="48"/>
                  </a:lnTo>
                  <a:lnTo>
                    <a:pt x="156" y="47"/>
                  </a:lnTo>
                  <a:lnTo>
                    <a:pt x="156" y="45"/>
                  </a:lnTo>
                  <a:lnTo>
                    <a:pt x="156" y="44"/>
                  </a:lnTo>
                  <a:lnTo>
                    <a:pt x="156" y="43"/>
                  </a:lnTo>
                  <a:lnTo>
                    <a:pt x="156" y="42"/>
                  </a:lnTo>
                  <a:lnTo>
                    <a:pt x="157" y="43"/>
                  </a:lnTo>
                  <a:lnTo>
                    <a:pt x="158" y="44"/>
                  </a:lnTo>
                  <a:lnTo>
                    <a:pt x="158" y="46"/>
                  </a:lnTo>
                  <a:lnTo>
                    <a:pt x="158" y="48"/>
                  </a:lnTo>
                  <a:lnTo>
                    <a:pt x="158" y="50"/>
                  </a:lnTo>
                  <a:lnTo>
                    <a:pt x="157" y="52"/>
                  </a:lnTo>
                  <a:lnTo>
                    <a:pt x="158" y="51"/>
                  </a:lnTo>
                  <a:lnTo>
                    <a:pt x="159" y="50"/>
                  </a:lnTo>
                  <a:lnTo>
                    <a:pt x="159" y="49"/>
                  </a:lnTo>
                  <a:lnTo>
                    <a:pt x="160" y="49"/>
                  </a:lnTo>
                  <a:lnTo>
                    <a:pt x="160" y="48"/>
                  </a:lnTo>
                  <a:lnTo>
                    <a:pt x="161" y="47"/>
                  </a:lnTo>
                  <a:lnTo>
                    <a:pt x="162" y="47"/>
                  </a:lnTo>
                  <a:lnTo>
                    <a:pt x="162" y="43"/>
                  </a:lnTo>
                  <a:lnTo>
                    <a:pt x="163" y="43"/>
                  </a:lnTo>
                  <a:lnTo>
                    <a:pt x="163" y="45"/>
                  </a:lnTo>
                  <a:lnTo>
                    <a:pt x="163" y="48"/>
                  </a:lnTo>
                  <a:lnTo>
                    <a:pt x="162" y="51"/>
                  </a:lnTo>
                  <a:lnTo>
                    <a:pt x="161" y="52"/>
                  </a:lnTo>
                  <a:lnTo>
                    <a:pt x="161" y="53"/>
                  </a:lnTo>
                  <a:lnTo>
                    <a:pt x="162" y="53"/>
                  </a:lnTo>
                  <a:lnTo>
                    <a:pt x="162" y="52"/>
                  </a:lnTo>
                  <a:lnTo>
                    <a:pt x="163" y="52"/>
                  </a:lnTo>
                  <a:lnTo>
                    <a:pt x="164" y="52"/>
                  </a:lnTo>
                  <a:lnTo>
                    <a:pt x="164" y="51"/>
                  </a:lnTo>
                  <a:lnTo>
                    <a:pt x="165" y="50"/>
                  </a:lnTo>
                  <a:lnTo>
                    <a:pt x="166" y="49"/>
                  </a:lnTo>
                  <a:lnTo>
                    <a:pt x="167" y="48"/>
                  </a:lnTo>
                  <a:lnTo>
                    <a:pt x="167" y="47"/>
                  </a:lnTo>
                  <a:lnTo>
                    <a:pt x="168" y="46"/>
                  </a:lnTo>
                  <a:lnTo>
                    <a:pt x="168" y="45"/>
                  </a:lnTo>
                  <a:lnTo>
                    <a:pt x="169" y="46"/>
                  </a:lnTo>
                  <a:lnTo>
                    <a:pt x="169" y="47"/>
                  </a:lnTo>
                  <a:lnTo>
                    <a:pt x="169" y="48"/>
                  </a:lnTo>
                  <a:lnTo>
                    <a:pt x="169" y="50"/>
                  </a:lnTo>
                  <a:lnTo>
                    <a:pt x="168" y="51"/>
                  </a:lnTo>
                  <a:lnTo>
                    <a:pt x="168" y="52"/>
                  </a:lnTo>
                  <a:lnTo>
                    <a:pt x="168" y="53"/>
                  </a:lnTo>
                  <a:lnTo>
                    <a:pt x="169" y="52"/>
                  </a:lnTo>
                  <a:lnTo>
                    <a:pt x="170" y="51"/>
                  </a:lnTo>
                  <a:lnTo>
                    <a:pt x="171" y="50"/>
                  </a:lnTo>
                  <a:lnTo>
                    <a:pt x="172" y="50"/>
                  </a:lnTo>
                  <a:lnTo>
                    <a:pt x="172" y="49"/>
                  </a:lnTo>
                  <a:lnTo>
                    <a:pt x="173" y="48"/>
                  </a:lnTo>
                  <a:lnTo>
                    <a:pt x="173" y="47"/>
                  </a:lnTo>
                  <a:lnTo>
                    <a:pt x="173" y="45"/>
                  </a:lnTo>
                  <a:lnTo>
                    <a:pt x="176" y="45"/>
                  </a:lnTo>
                  <a:lnTo>
                    <a:pt x="178" y="46"/>
                  </a:lnTo>
                  <a:lnTo>
                    <a:pt x="180" y="46"/>
                  </a:lnTo>
                  <a:lnTo>
                    <a:pt x="182" y="47"/>
                  </a:lnTo>
                  <a:lnTo>
                    <a:pt x="184" y="48"/>
                  </a:lnTo>
                  <a:lnTo>
                    <a:pt x="187" y="48"/>
                  </a:lnTo>
                  <a:lnTo>
                    <a:pt x="189" y="49"/>
                  </a:lnTo>
                  <a:lnTo>
                    <a:pt x="191" y="50"/>
                  </a:lnTo>
                  <a:lnTo>
                    <a:pt x="189" y="50"/>
                  </a:lnTo>
                  <a:lnTo>
                    <a:pt x="187" y="50"/>
                  </a:lnTo>
                  <a:lnTo>
                    <a:pt x="185" y="49"/>
                  </a:lnTo>
                  <a:lnTo>
                    <a:pt x="183" y="49"/>
                  </a:lnTo>
                  <a:lnTo>
                    <a:pt x="181" y="48"/>
                  </a:lnTo>
                  <a:lnTo>
                    <a:pt x="178" y="48"/>
                  </a:lnTo>
                  <a:lnTo>
                    <a:pt x="176" y="48"/>
                  </a:lnTo>
                  <a:lnTo>
                    <a:pt x="174" y="48"/>
                  </a:lnTo>
                  <a:lnTo>
                    <a:pt x="176" y="48"/>
                  </a:lnTo>
                  <a:lnTo>
                    <a:pt x="179" y="49"/>
                  </a:lnTo>
                  <a:lnTo>
                    <a:pt x="181" y="50"/>
                  </a:lnTo>
                  <a:lnTo>
                    <a:pt x="184" y="51"/>
                  </a:lnTo>
                  <a:lnTo>
                    <a:pt x="186" y="51"/>
                  </a:lnTo>
                  <a:lnTo>
                    <a:pt x="188" y="52"/>
                  </a:lnTo>
                  <a:lnTo>
                    <a:pt x="191" y="53"/>
                  </a:lnTo>
                  <a:lnTo>
                    <a:pt x="193" y="53"/>
                  </a:lnTo>
                  <a:lnTo>
                    <a:pt x="190" y="54"/>
                  </a:lnTo>
                  <a:lnTo>
                    <a:pt x="188" y="54"/>
                  </a:lnTo>
                  <a:lnTo>
                    <a:pt x="185" y="54"/>
                  </a:lnTo>
                  <a:lnTo>
                    <a:pt x="182" y="54"/>
                  </a:lnTo>
                  <a:lnTo>
                    <a:pt x="180" y="54"/>
                  </a:lnTo>
                  <a:lnTo>
                    <a:pt x="177" y="54"/>
                  </a:lnTo>
                  <a:lnTo>
                    <a:pt x="174" y="54"/>
                  </a:lnTo>
                  <a:lnTo>
                    <a:pt x="172" y="54"/>
                  </a:lnTo>
                  <a:lnTo>
                    <a:pt x="174" y="55"/>
                  </a:lnTo>
                  <a:lnTo>
                    <a:pt x="176" y="55"/>
                  </a:lnTo>
                  <a:lnTo>
                    <a:pt x="178" y="56"/>
                  </a:lnTo>
                  <a:lnTo>
                    <a:pt x="180" y="56"/>
                  </a:lnTo>
                  <a:lnTo>
                    <a:pt x="182" y="56"/>
                  </a:lnTo>
                  <a:lnTo>
                    <a:pt x="184" y="57"/>
                  </a:lnTo>
                  <a:lnTo>
                    <a:pt x="186" y="57"/>
                  </a:lnTo>
                  <a:lnTo>
                    <a:pt x="189" y="57"/>
                  </a:lnTo>
                  <a:lnTo>
                    <a:pt x="187" y="58"/>
                  </a:lnTo>
                  <a:lnTo>
                    <a:pt x="185" y="58"/>
                  </a:lnTo>
                  <a:lnTo>
                    <a:pt x="183" y="58"/>
                  </a:lnTo>
                  <a:lnTo>
                    <a:pt x="181" y="58"/>
                  </a:lnTo>
                  <a:lnTo>
                    <a:pt x="179" y="58"/>
                  </a:lnTo>
                  <a:lnTo>
                    <a:pt x="177" y="58"/>
                  </a:lnTo>
                  <a:lnTo>
                    <a:pt x="175" y="58"/>
                  </a:lnTo>
                  <a:lnTo>
                    <a:pt x="174" y="58"/>
                  </a:lnTo>
                  <a:lnTo>
                    <a:pt x="175" y="59"/>
                  </a:lnTo>
                  <a:lnTo>
                    <a:pt x="177" y="59"/>
                  </a:lnTo>
                  <a:lnTo>
                    <a:pt x="179" y="60"/>
                  </a:lnTo>
                  <a:lnTo>
                    <a:pt x="181" y="60"/>
                  </a:lnTo>
                  <a:lnTo>
                    <a:pt x="183" y="60"/>
                  </a:lnTo>
                  <a:lnTo>
                    <a:pt x="185" y="60"/>
                  </a:lnTo>
                  <a:lnTo>
                    <a:pt x="187" y="60"/>
                  </a:lnTo>
                  <a:lnTo>
                    <a:pt x="189" y="60"/>
                  </a:lnTo>
                  <a:lnTo>
                    <a:pt x="187" y="61"/>
                  </a:lnTo>
                  <a:lnTo>
                    <a:pt x="184" y="61"/>
                  </a:lnTo>
                  <a:lnTo>
                    <a:pt x="182" y="62"/>
                  </a:lnTo>
                  <a:lnTo>
                    <a:pt x="180" y="62"/>
                  </a:lnTo>
                  <a:lnTo>
                    <a:pt x="177" y="63"/>
                  </a:lnTo>
                  <a:lnTo>
                    <a:pt x="175" y="63"/>
                  </a:lnTo>
                  <a:lnTo>
                    <a:pt x="172" y="64"/>
                  </a:lnTo>
                  <a:lnTo>
                    <a:pt x="169" y="64"/>
                  </a:lnTo>
                  <a:lnTo>
                    <a:pt x="171" y="64"/>
                  </a:lnTo>
                  <a:lnTo>
                    <a:pt x="172" y="64"/>
                  </a:lnTo>
                  <a:lnTo>
                    <a:pt x="173" y="64"/>
                  </a:lnTo>
                  <a:lnTo>
                    <a:pt x="174" y="64"/>
                  </a:lnTo>
                  <a:lnTo>
                    <a:pt x="175" y="64"/>
                  </a:lnTo>
                  <a:lnTo>
                    <a:pt x="176" y="64"/>
                  </a:lnTo>
                  <a:lnTo>
                    <a:pt x="177" y="64"/>
                  </a:lnTo>
                  <a:lnTo>
                    <a:pt x="179" y="64"/>
                  </a:lnTo>
                  <a:lnTo>
                    <a:pt x="180" y="64"/>
                  </a:lnTo>
                  <a:lnTo>
                    <a:pt x="182" y="63"/>
                  </a:lnTo>
                  <a:lnTo>
                    <a:pt x="184" y="63"/>
                  </a:lnTo>
                  <a:lnTo>
                    <a:pt x="186" y="63"/>
                  </a:lnTo>
                  <a:lnTo>
                    <a:pt x="187" y="63"/>
                  </a:lnTo>
                  <a:lnTo>
                    <a:pt x="189" y="62"/>
                  </a:lnTo>
                  <a:lnTo>
                    <a:pt x="191" y="62"/>
                  </a:lnTo>
                  <a:lnTo>
                    <a:pt x="193" y="62"/>
                  </a:lnTo>
                  <a:lnTo>
                    <a:pt x="191" y="63"/>
                  </a:lnTo>
                  <a:lnTo>
                    <a:pt x="189" y="63"/>
                  </a:lnTo>
                  <a:lnTo>
                    <a:pt x="188" y="64"/>
                  </a:lnTo>
                  <a:lnTo>
                    <a:pt x="186" y="65"/>
                  </a:lnTo>
                  <a:lnTo>
                    <a:pt x="184" y="65"/>
                  </a:lnTo>
                  <a:lnTo>
                    <a:pt x="183" y="65"/>
                  </a:lnTo>
                  <a:lnTo>
                    <a:pt x="181" y="66"/>
                  </a:lnTo>
                  <a:lnTo>
                    <a:pt x="179" y="66"/>
                  </a:lnTo>
                  <a:lnTo>
                    <a:pt x="177" y="67"/>
                  </a:lnTo>
                  <a:lnTo>
                    <a:pt x="176" y="67"/>
                  </a:lnTo>
                  <a:lnTo>
                    <a:pt x="174" y="68"/>
                  </a:lnTo>
                  <a:lnTo>
                    <a:pt x="172" y="68"/>
                  </a:lnTo>
                  <a:lnTo>
                    <a:pt x="170" y="69"/>
                  </a:lnTo>
                  <a:lnTo>
                    <a:pt x="168" y="69"/>
                  </a:lnTo>
                  <a:lnTo>
                    <a:pt x="167" y="70"/>
                  </a:lnTo>
                  <a:lnTo>
                    <a:pt x="165" y="70"/>
                  </a:lnTo>
                  <a:lnTo>
                    <a:pt x="166" y="70"/>
                  </a:lnTo>
                  <a:lnTo>
                    <a:pt x="167" y="70"/>
                  </a:lnTo>
                  <a:lnTo>
                    <a:pt x="169" y="70"/>
                  </a:lnTo>
                  <a:lnTo>
                    <a:pt x="170" y="70"/>
                  </a:lnTo>
                  <a:lnTo>
                    <a:pt x="172" y="69"/>
                  </a:lnTo>
                  <a:lnTo>
                    <a:pt x="173" y="69"/>
                  </a:lnTo>
                  <a:lnTo>
                    <a:pt x="174" y="69"/>
                  </a:lnTo>
                  <a:lnTo>
                    <a:pt x="176" y="69"/>
                  </a:lnTo>
                  <a:lnTo>
                    <a:pt x="177" y="69"/>
                  </a:lnTo>
                  <a:lnTo>
                    <a:pt x="179" y="69"/>
                  </a:lnTo>
                  <a:lnTo>
                    <a:pt x="180" y="69"/>
                  </a:lnTo>
                  <a:lnTo>
                    <a:pt x="181" y="69"/>
                  </a:lnTo>
                  <a:lnTo>
                    <a:pt x="183" y="68"/>
                  </a:lnTo>
                  <a:lnTo>
                    <a:pt x="184" y="68"/>
                  </a:lnTo>
                  <a:lnTo>
                    <a:pt x="186" y="68"/>
                  </a:lnTo>
                  <a:lnTo>
                    <a:pt x="187" y="68"/>
                  </a:lnTo>
                  <a:lnTo>
                    <a:pt x="195" y="67"/>
                  </a:lnTo>
                  <a:lnTo>
                    <a:pt x="193" y="67"/>
                  </a:lnTo>
                  <a:lnTo>
                    <a:pt x="191" y="68"/>
                  </a:lnTo>
                  <a:lnTo>
                    <a:pt x="190" y="68"/>
                  </a:lnTo>
                  <a:lnTo>
                    <a:pt x="189" y="69"/>
                  </a:lnTo>
                  <a:lnTo>
                    <a:pt x="187" y="69"/>
                  </a:lnTo>
                  <a:lnTo>
                    <a:pt x="185" y="70"/>
                  </a:lnTo>
                  <a:lnTo>
                    <a:pt x="184" y="70"/>
                  </a:lnTo>
                  <a:lnTo>
                    <a:pt x="182" y="71"/>
                  </a:lnTo>
                  <a:lnTo>
                    <a:pt x="181" y="71"/>
                  </a:lnTo>
                  <a:lnTo>
                    <a:pt x="179" y="72"/>
                  </a:lnTo>
                  <a:lnTo>
                    <a:pt x="178" y="72"/>
                  </a:lnTo>
                  <a:lnTo>
                    <a:pt x="176" y="73"/>
                  </a:lnTo>
                  <a:lnTo>
                    <a:pt x="175" y="74"/>
                  </a:lnTo>
                  <a:lnTo>
                    <a:pt x="173" y="74"/>
                  </a:lnTo>
                  <a:lnTo>
                    <a:pt x="172" y="75"/>
                  </a:lnTo>
                  <a:lnTo>
                    <a:pt x="170" y="75"/>
                  </a:lnTo>
                  <a:lnTo>
                    <a:pt x="170" y="83"/>
                  </a:lnTo>
                  <a:lnTo>
                    <a:pt x="172" y="82"/>
                  </a:lnTo>
                  <a:lnTo>
                    <a:pt x="174" y="81"/>
                  </a:lnTo>
                  <a:lnTo>
                    <a:pt x="176" y="81"/>
                  </a:lnTo>
                  <a:lnTo>
                    <a:pt x="178" y="80"/>
                  </a:lnTo>
                  <a:lnTo>
                    <a:pt x="179" y="79"/>
                  </a:lnTo>
                  <a:lnTo>
                    <a:pt x="181" y="78"/>
                  </a:lnTo>
                  <a:lnTo>
                    <a:pt x="183" y="77"/>
                  </a:lnTo>
                  <a:lnTo>
                    <a:pt x="184" y="76"/>
                  </a:lnTo>
                  <a:lnTo>
                    <a:pt x="186" y="76"/>
                  </a:lnTo>
                  <a:lnTo>
                    <a:pt x="188" y="75"/>
                  </a:lnTo>
                  <a:lnTo>
                    <a:pt x="190" y="74"/>
                  </a:lnTo>
                  <a:lnTo>
                    <a:pt x="191" y="73"/>
                  </a:lnTo>
                  <a:lnTo>
                    <a:pt x="193" y="72"/>
                  </a:lnTo>
                  <a:lnTo>
                    <a:pt x="195" y="72"/>
                  </a:lnTo>
                  <a:lnTo>
                    <a:pt x="197" y="71"/>
                  </a:lnTo>
                  <a:lnTo>
                    <a:pt x="199" y="71"/>
                  </a:lnTo>
                  <a:lnTo>
                    <a:pt x="201" y="70"/>
                  </a:lnTo>
                  <a:lnTo>
                    <a:pt x="203" y="70"/>
                  </a:lnTo>
                  <a:lnTo>
                    <a:pt x="205" y="70"/>
                  </a:lnTo>
                  <a:lnTo>
                    <a:pt x="206" y="71"/>
                  </a:lnTo>
                  <a:lnTo>
                    <a:pt x="208" y="71"/>
                  </a:lnTo>
                  <a:lnTo>
                    <a:pt x="210" y="72"/>
                  </a:lnTo>
                  <a:lnTo>
                    <a:pt x="212" y="73"/>
                  </a:lnTo>
                  <a:lnTo>
                    <a:pt x="213" y="74"/>
                  </a:lnTo>
                  <a:lnTo>
                    <a:pt x="215" y="75"/>
                  </a:lnTo>
                  <a:lnTo>
                    <a:pt x="217" y="76"/>
                  </a:lnTo>
                  <a:lnTo>
                    <a:pt x="218" y="77"/>
                  </a:lnTo>
                  <a:lnTo>
                    <a:pt x="220" y="79"/>
                  </a:lnTo>
                  <a:lnTo>
                    <a:pt x="222" y="80"/>
                  </a:lnTo>
                  <a:lnTo>
                    <a:pt x="223" y="81"/>
                  </a:lnTo>
                  <a:lnTo>
                    <a:pt x="225" y="82"/>
                  </a:lnTo>
                  <a:lnTo>
                    <a:pt x="226" y="83"/>
                  </a:lnTo>
                  <a:lnTo>
                    <a:pt x="228" y="84"/>
                  </a:lnTo>
                  <a:lnTo>
                    <a:pt x="230" y="85"/>
                  </a:lnTo>
                  <a:lnTo>
                    <a:pt x="231" y="86"/>
                  </a:lnTo>
                  <a:lnTo>
                    <a:pt x="233" y="87"/>
                  </a:lnTo>
                  <a:lnTo>
                    <a:pt x="235" y="88"/>
                  </a:lnTo>
                  <a:lnTo>
                    <a:pt x="237" y="88"/>
                  </a:lnTo>
                  <a:lnTo>
                    <a:pt x="239" y="88"/>
                  </a:lnTo>
                  <a:lnTo>
                    <a:pt x="241" y="89"/>
                  </a:lnTo>
                  <a:lnTo>
                    <a:pt x="243" y="89"/>
                  </a:lnTo>
                  <a:lnTo>
                    <a:pt x="245" y="89"/>
                  </a:lnTo>
                  <a:lnTo>
                    <a:pt x="247" y="89"/>
                  </a:lnTo>
                  <a:lnTo>
                    <a:pt x="249" y="89"/>
                  </a:lnTo>
                  <a:lnTo>
                    <a:pt x="251" y="88"/>
                  </a:lnTo>
                  <a:lnTo>
                    <a:pt x="253" y="88"/>
                  </a:lnTo>
                  <a:lnTo>
                    <a:pt x="255" y="87"/>
                  </a:lnTo>
                  <a:lnTo>
                    <a:pt x="257" y="86"/>
                  </a:lnTo>
                  <a:lnTo>
                    <a:pt x="258" y="86"/>
                  </a:lnTo>
                  <a:lnTo>
                    <a:pt x="258" y="85"/>
                  </a:lnTo>
                  <a:lnTo>
                    <a:pt x="259" y="85"/>
                  </a:lnTo>
                  <a:lnTo>
                    <a:pt x="260" y="84"/>
                  </a:lnTo>
                  <a:lnTo>
                    <a:pt x="261" y="84"/>
                  </a:lnTo>
                  <a:lnTo>
                    <a:pt x="261" y="83"/>
                  </a:lnTo>
                  <a:lnTo>
                    <a:pt x="262" y="83"/>
                  </a:lnTo>
                  <a:lnTo>
                    <a:pt x="262" y="82"/>
                  </a:lnTo>
                  <a:lnTo>
                    <a:pt x="261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5" name="Freeform 388"/>
            <p:cNvSpPr>
              <a:spLocks/>
            </p:cNvSpPr>
            <p:nvPr/>
          </p:nvSpPr>
          <p:spPr bwMode="auto">
            <a:xfrm>
              <a:off x="3214" y="1415"/>
              <a:ext cx="27" cy="6"/>
            </a:xfrm>
            <a:custGeom>
              <a:avLst/>
              <a:gdLst>
                <a:gd name="T0" fmla="*/ 23 w 27"/>
                <a:gd name="T1" fmla="*/ 6 h 6"/>
                <a:gd name="T2" fmla="*/ 21 w 27"/>
                <a:gd name="T3" fmla="*/ 5 h 6"/>
                <a:gd name="T4" fmla="*/ 20 w 27"/>
                <a:gd name="T5" fmla="*/ 5 h 6"/>
                <a:gd name="T6" fmla="*/ 19 w 27"/>
                <a:gd name="T7" fmla="*/ 5 h 6"/>
                <a:gd name="T8" fmla="*/ 19 w 27"/>
                <a:gd name="T9" fmla="*/ 5 h 6"/>
                <a:gd name="T10" fmla="*/ 17 w 27"/>
                <a:gd name="T11" fmla="*/ 5 h 6"/>
                <a:gd name="T12" fmla="*/ 16 w 27"/>
                <a:gd name="T13" fmla="*/ 5 h 6"/>
                <a:gd name="T14" fmla="*/ 14 w 27"/>
                <a:gd name="T15" fmla="*/ 5 h 6"/>
                <a:gd name="T16" fmla="*/ 10 w 27"/>
                <a:gd name="T17" fmla="*/ 4 h 6"/>
                <a:gd name="T18" fmla="*/ 6 w 27"/>
                <a:gd name="T19" fmla="*/ 2 h 6"/>
                <a:gd name="T20" fmla="*/ 2 w 27"/>
                <a:gd name="T21" fmla="*/ 0 h 6"/>
                <a:gd name="T22" fmla="*/ 1 w 27"/>
                <a:gd name="T23" fmla="*/ 0 h 6"/>
                <a:gd name="T24" fmla="*/ 4 w 27"/>
                <a:gd name="T25" fmla="*/ 0 h 6"/>
                <a:gd name="T26" fmla="*/ 7 w 27"/>
                <a:gd name="T27" fmla="*/ 1 h 6"/>
                <a:gd name="T28" fmla="*/ 10 w 27"/>
                <a:gd name="T29" fmla="*/ 1 h 6"/>
                <a:gd name="T30" fmla="*/ 11 w 27"/>
                <a:gd name="T31" fmla="*/ 2 h 6"/>
                <a:gd name="T32" fmla="*/ 11 w 27"/>
                <a:gd name="T33" fmla="*/ 2 h 6"/>
                <a:gd name="T34" fmla="*/ 12 w 27"/>
                <a:gd name="T35" fmla="*/ 2 h 6"/>
                <a:gd name="T36" fmla="*/ 13 w 27"/>
                <a:gd name="T37" fmla="*/ 2 h 6"/>
                <a:gd name="T38" fmla="*/ 14 w 27"/>
                <a:gd name="T39" fmla="*/ 2 h 6"/>
                <a:gd name="T40" fmla="*/ 15 w 27"/>
                <a:gd name="T41" fmla="*/ 3 h 6"/>
                <a:gd name="T42" fmla="*/ 15 w 27"/>
                <a:gd name="T43" fmla="*/ 3 h 6"/>
                <a:gd name="T44" fmla="*/ 17 w 27"/>
                <a:gd name="T45" fmla="*/ 3 h 6"/>
                <a:gd name="T46" fmla="*/ 18 w 27"/>
                <a:gd name="T47" fmla="*/ 3 h 6"/>
                <a:gd name="T48" fmla="*/ 19 w 27"/>
                <a:gd name="T49" fmla="*/ 4 h 6"/>
                <a:gd name="T50" fmla="*/ 19 w 27"/>
                <a:gd name="T51" fmla="*/ 4 h 6"/>
                <a:gd name="T52" fmla="*/ 19 w 27"/>
                <a:gd name="T53" fmla="*/ 4 h 6"/>
                <a:gd name="T54" fmla="*/ 19 w 27"/>
                <a:gd name="T55" fmla="*/ 4 h 6"/>
                <a:gd name="T56" fmla="*/ 20 w 27"/>
                <a:gd name="T57" fmla="*/ 4 h 6"/>
                <a:gd name="T58" fmla="*/ 21 w 27"/>
                <a:gd name="T59" fmla="*/ 4 h 6"/>
                <a:gd name="T60" fmla="*/ 21 w 27"/>
                <a:gd name="T61" fmla="*/ 5 h 6"/>
                <a:gd name="T62" fmla="*/ 23 w 27"/>
                <a:gd name="T63" fmla="*/ 5 h 6"/>
                <a:gd name="T64" fmla="*/ 24 w 27"/>
                <a:gd name="T65" fmla="*/ 5 h 6"/>
                <a:gd name="T66" fmla="*/ 26 w 27"/>
                <a:gd name="T67" fmla="*/ 6 h 6"/>
                <a:gd name="T68" fmla="*/ 26 w 27"/>
                <a:gd name="T69" fmla="*/ 6 h 6"/>
                <a:gd name="T70" fmla="*/ 24 w 27"/>
                <a:gd name="T71" fmla="*/ 6 h 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7" h="6">
                  <a:moveTo>
                    <a:pt x="24" y="6"/>
                  </a:moveTo>
                  <a:lnTo>
                    <a:pt x="23" y="6"/>
                  </a:lnTo>
                  <a:lnTo>
                    <a:pt x="22" y="6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8" y="3"/>
                  </a:lnTo>
                  <a:lnTo>
                    <a:pt x="6" y="2"/>
                  </a:lnTo>
                  <a:lnTo>
                    <a:pt x="4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6" name="Freeform 389"/>
            <p:cNvSpPr>
              <a:spLocks/>
            </p:cNvSpPr>
            <p:nvPr/>
          </p:nvSpPr>
          <p:spPr bwMode="auto">
            <a:xfrm>
              <a:off x="3237" y="1370"/>
              <a:ext cx="2" cy="3"/>
            </a:xfrm>
            <a:custGeom>
              <a:avLst/>
              <a:gdLst>
                <a:gd name="T0" fmla="*/ 2 w 2"/>
                <a:gd name="T1" fmla="*/ 2 h 3"/>
                <a:gd name="T2" fmla="*/ 2 w 2"/>
                <a:gd name="T3" fmla="*/ 2 h 3"/>
                <a:gd name="T4" fmla="*/ 1 w 2"/>
                <a:gd name="T5" fmla="*/ 3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2 h 3"/>
                <a:gd name="T16" fmla="*/ 0 w 2"/>
                <a:gd name="T17" fmla="*/ 2 h 3"/>
                <a:gd name="T18" fmla="*/ 0 w 2"/>
                <a:gd name="T19" fmla="*/ 1 h 3"/>
                <a:gd name="T20" fmla="*/ 0 w 2"/>
                <a:gd name="T21" fmla="*/ 1 h 3"/>
                <a:gd name="T22" fmla="*/ 1 w 2"/>
                <a:gd name="T23" fmla="*/ 0 h 3"/>
                <a:gd name="T24" fmla="*/ 1 w 2"/>
                <a:gd name="T25" fmla="*/ 0 h 3"/>
                <a:gd name="T26" fmla="*/ 1 w 2"/>
                <a:gd name="T27" fmla="*/ 1 h 3"/>
                <a:gd name="T28" fmla="*/ 2 w 2"/>
                <a:gd name="T29" fmla="*/ 1 h 3"/>
                <a:gd name="T30" fmla="*/ 2 w 2"/>
                <a:gd name="T31" fmla="*/ 2 h 3"/>
                <a:gd name="T32" fmla="*/ 2 w 2"/>
                <a:gd name="T33" fmla="*/ 2 h 3"/>
                <a:gd name="T34" fmla="*/ 2 w 2"/>
                <a:gd name="T35" fmla="*/ 2 h 3"/>
                <a:gd name="T36" fmla="*/ 2 w 2"/>
                <a:gd name="T37" fmla="*/ 2 h 3"/>
                <a:gd name="T38" fmla="*/ 2 w 2"/>
                <a:gd name="T39" fmla="*/ 2 h 3"/>
                <a:gd name="T40" fmla="*/ 2 w 2"/>
                <a:gd name="T41" fmla="*/ 2 h 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lnTo>
                    <a:pt x="2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7" name="Freeform 390"/>
            <p:cNvSpPr>
              <a:spLocks/>
            </p:cNvSpPr>
            <p:nvPr/>
          </p:nvSpPr>
          <p:spPr bwMode="auto">
            <a:xfrm>
              <a:off x="3222" y="1421"/>
              <a:ext cx="16" cy="3"/>
            </a:xfrm>
            <a:custGeom>
              <a:avLst/>
              <a:gdLst>
                <a:gd name="T0" fmla="*/ 16 w 16"/>
                <a:gd name="T1" fmla="*/ 3 h 3"/>
                <a:gd name="T2" fmla="*/ 14 w 16"/>
                <a:gd name="T3" fmla="*/ 3 h 3"/>
                <a:gd name="T4" fmla="*/ 12 w 16"/>
                <a:gd name="T5" fmla="*/ 3 h 3"/>
                <a:gd name="T6" fmla="*/ 11 w 16"/>
                <a:gd name="T7" fmla="*/ 3 h 3"/>
                <a:gd name="T8" fmla="*/ 9 w 16"/>
                <a:gd name="T9" fmla="*/ 3 h 3"/>
                <a:gd name="T10" fmla="*/ 8 w 16"/>
                <a:gd name="T11" fmla="*/ 3 h 3"/>
                <a:gd name="T12" fmla="*/ 6 w 16"/>
                <a:gd name="T13" fmla="*/ 3 h 3"/>
                <a:gd name="T14" fmla="*/ 5 w 16"/>
                <a:gd name="T15" fmla="*/ 2 h 3"/>
                <a:gd name="T16" fmla="*/ 3 w 16"/>
                <a:gd name="T17" fmla="*/ 2 h 3"/>
                <a:gd name="T18" fmla="*/ 0 w 16"/>
                <a:gd name="T19" fmla="*/ 0 h 3"/>
                <a:gd name="T20" fmla="*/ 1 w 16"/>
                <a:gd name="T21" fmla="*/ 0 h 3"/>
                <a:gd name="T22" fmla="*/ 1 w 16"/>
                <a:gd name="T23" fmla="*/ 0 h 3"/>
                <a:gd name="T24" fmla="*/ 2 w 16"/>
                <a:gd name="T25" fmla="*/ 0 h 3"/>
                <a:gd name="T26" fmla="*/ 4 w 16"/>
                <a:gd name="T27" fmla="*/ 0 h 3"/>
                <a:gd name="T28" fmla="*/ 5 w 16"/>
                <a:gd name="T29" fmla="*/ 0 h 3"/>
                <a:gd name="T30" fmla="*/ 6 w 16"/>
                <a:gd name="T31" fmla="*/ 0 h 3"/>
                <a:gd name="T32" fmla="*/ 7 w 16"/>
                <a:gd name="T33" fmla="*/ 1 h 3"/>
                <a:gd name="T34" fmla="*/ 8 w 16"/>
                <a:gd name="T35" fmla="*/ 1 h 3"/>
                <a:gd name="T36" fmla="*/ 9 w 16"/>
                <a:gd name="T37" fmla="*/ 1 h 3"/>
                <a:gd name="T38" fmla="*/ 9 w 16"/>
                <a:gd name="T39" fmla="*/ 1 h 3"/>
                <a:gd name="T40" fmla="*/ 11 w 16"/>
                <a:gd name="T41" fmla="*/ 2 h 3"/>
                <a:gd name="T42" fmla="*/ 12 w 16"/>
                <a:gd name="T43" fmla="*/ 2 h 3"/>
                <a:gd name="T44" fmla="*/ 13 w 16"/>
                <a:gd name="T45" fmla="*/ 2 h 3"/>
                <a:gd name="T46" fmla="*/ 14 w 16"/>
                <a:gd name="T47" fmla="*/ 2 h 3"/>
                <a:gd name="T48" fmla="*/ 15 w 16"/>
                <a:gd name="T49" fmla="*/ 2 h 3"/>
                <a:gd name="T50" fmla="*/ 16 w 16"/>
                <a:gd name="T51" fmla="*/ 3 h 3"/>
                <a:gd name="T52" fmla="*/ 16 w 16"/>
                <a:gd name="T53" fmla="*/ 3 h 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6" h="3">
                  <a:moveTo>
                    <a:pt x="16" y="3"/>
                  </a:moveTo>
                  <a:lnTo>
                    <a:pt x="14" y="3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9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5" y="2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8" name="Freeform 391"/>
            <p:cNvSpPr>
              <a:spLocks/>
            </p:cNvSpPr>
            <p:nvPr/>
          </p:nvSpPr>
          <p:spPr bwMode="auto">
            <a:xfrm>
              <a:off x="3232" y="1383"/>
              <a:ext cx="3" cy="3"/>
            </a:xfrm>
            <a:custGeom>
              <a:avLst/>
              <a:gdLst>
                <a:gd name="T0" fmla="*/ 2 w 3"/>
                <a:gd name="T1" fmla="*/ 3 h 3"/>
                <a:gd name="T2" fmla="*/ 0 w 3"/>
                <a:gd name="T3" fmla="*/ 3 h 3"/>
                <a:gd name="T4" fmla="*/ 1 w 3"/>
                <a:gd name="T5" fmla="*/ 2 h 3"/>
                <a:gd name="T6" fmla="*/ 1 w 3"/>
                <a:gd name="T7" fmla="*/ 1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1 h 3"/>
                <a:gd name="T14" fmla="*/ 3 w 3"/>
                <a:gd name="T15" fmla="*/ 2 h 3"/>
                <a:gd name="T16" fmla="*/ 3 w 3"/>
                <a:gd name="T17" fmla="*/ 2 h 3"/>
                <a:gd name="T18" fmla="*/ 2 w 3"/>
                <a:gd name="T19" fmla="*/ 3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lnTo>
                    <a:pt x="0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29" name="Freeform 392"/>
            <p:cNvSpPr>
              <a:spLocks/>
            </p:cNvSpPr>
            <p:nvPr/>
          </p:nvSpPr>
          <p:spPr bwMode="auto">
            <a:xfrm>
              <a:off x="3233" y="1373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0" name="Freeform 393"/>
            <p:cNvSpPr>
              <a:spLocks/>
            </p:cNvSpPr>
            <p:nvPr/>
          </p:nvSpPr>
          <p:spPr bwMode="auto">
            <a:xfrm>
              <a:off x="3196" y="1378"/>
              <a:ext cx="38" cy="17"/>
            </a:xfrm>
            <a:custGeom>
              <a:avLst/>
              <a:gdLst>
                <a:gd name="T0" fmla="*/ 0 w 38"/>
                <a:gd name="T1" fmla="*/ 16 h 17"/>
                <a:gd name="T2" fmla="*/ 2 w 38"/>
                <a:gd name="T3" fmla="*/ 16 h 17"/>
                <a:gd name="T4" fmla="*/ 4 w 38"/>
                <a:gd name="T5" fmla="*/ 15 h 17"/>
                <a:gd name="T6" fmla="*/ 7 w 38"/>
                <a:gd name="T7" fmla="*/ 14 h 17"/>
                <a:gd name="T8" fmla="*/ 9 w 38"/>
                <a:gd name="T9" fmla="*/ 13 h 17"/>
                <a:gd name="T10" fmla="*/ 12 w 38"/>
                <a:gd name="T11" fmla="*/ 12 h 17"/>
                <a:gd name="T12" fmla="*/ 14 w 38"/>
                <a:gd name="T13" fmla="*/ 11 h 17"/>
                <a:gd name="T14" fmla="*/ 16 w 38"/>
                <a:gd name="T15" fmla="*/ 10 h 17"/>
                <a:gd name="T16" fmla="*/ 19 w 38"/>
                <a:gd name="T17" fmla="*/ 9 h 17"/>
                <a:gd name="T18" fmla="*/ 21 w 38"/>
                <a:gd name="T19" fmla="*/ 8 h 17"/>
                <a:gd name="T20" fmla="*/ 23 w 38"/>
                <a:gd name="T21" fmla="*/ 6 h 17"/>
                <a:gd name="T22" fmla="*/ 26 w 38"/>
                <a:gd name="T23" fmla="*/ 5 h 17"/>
                <a:gd name="T24" fmla="*/ 28 w 38"/>
                <a:gd name="T25" fmla="*/ 4 h 17"/>
                <a:gd name="T26" fmla="*/ 30 w 38"/>
                <a:gd name="T27" fmla="*/ 3 h 17"/>
                <a:gd name="T28" fmla="*/ 33 w 38"/>
                <a:gd name="T29" fmla="*/ 2 h 17"/>
                <a:gd name="T30" fmla="*/ 35 w 38"/>
                <a:gd name="T31" fmla="*/ 1 h 17"/>
                <a:gd name="T32" fmla="*/ 38 w 38"/>
                <a:gd name="T33" fmla="*/ 0 h 17"/>
                <a:gd name="T34" fmla="*/ 35 w 38"/>
                <a:gd name="T35" fmla="*/ 1 h 17"/>
                <a:gd name="T36" fmla="*/ 33 w 38"/>
                <a:gd name="T37" fmla="*/ 2 h 17"/>
                <a:gd name="T38" fmla="*/ 31 w 38"/>
                <a:gd name="T39" fmla="*/ 4 h 17"/>
                <a:gd name="T40" fmla="*/ 28 w 38"/>
                <a:gd name="T41" fmla="*/ 5 h 17"/>
                <a:gd name="T42" fmla="*/ 26 w 38"/>
                <a:gd name="T43" fmla="*/ 6 h 17"/>
                <a:gd name="T44" fmla="*/ 24 w 38"/>
                <a:gd name="T45" fmla="*/ 8 h 17"/>
                <a:gd name="T46" fmla="*/ 22 w 38"/>
                <a:gd name="T47" fmla="*/ 9 h 17"/>
                <a:gd name="T48" fmla="*/ 20 w 38"/>
                <a:gd name="T49" fmla="*/ 11 h 17"/>
                <a:gd name="T50" fmla="*/ 17 w 38"/>
                <a:gd name="T51" fmla="*/ 12 h 17"/>
                <a:gd name="T52" fmla="*/ 15 w 38"/>
                <a:gd name="T53" fmla="*/ 13 h 17"/>
                <a:gd name="T54" fmla="*/ 13 w 38"/>
                <a:gd name="T55" fmla="*/ 15 h 17"/>
                <a:gd name="T56" fmla="*/ 10 w 38"/>
                <a:gd name="T57" fmla="*/ 15 h 17"/>
                <a:gd name="T58" fmla="*/ 8 w 38"/>
                <a:gd name="T59" fmla="*/ 16 h 17"/>
                <a:gd name="T60" fmla="*/ 5 w 38"/>
                <a:gd name="T61" fmla="*/ 16 h 17"/>
                <a:gd name="T62" fmla="*/ 2 w 38"/>
                <a:gd name="T63" fmla="*/ 17 h 17"/>
                <a:gd name="T64" fmla="*/ 0 w 38"/>
                <a:gd name="T65" fmla="*/ 16 h 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8" h="17">
                  <a:moveTo>
                    <a:pt x="0" y="16"/>
                  </a:moveTo>
                  <a:lnTo>
                    <a:pt x="2" y="16"/>
                  </a:lnTo>
                  <a:lnTo>
                    <a:pt x="4" y="15"/>
                  </a:lnTo>
                  <a:lnTo>
                    <a:pt x="7" y="14"/>
                  </a:lnTo>
                  <a:lnTo>
                    <a:pt x="9" y="13"/>
                  </a:lnTo>
                  <a:lnTo>
                    <a:pt x="12" y="12"/>
                  </a:lnTo>
                  <a:lnTo>
                    <a:pt x="14" y="11"/>
                  </a:lnTo>
                  <a:lnTo>
                    <a:pt x="16" y="10"/>
                  </a:lnTo>
                  <a:lnTo>
                    <a:pt x="19" y="9"/>
                  </a:lnTo>
                  <a:lnTo>
                    <a:pt x="21" y="8"/>
                  </a:lnTo>
                  <a:lnTo>
                    <a:pt x="23" y="6"/>
                  </a:lnTo>
                  <a:lnTo>
                    <a:pt x="26" y="5"/>
                  </a:lnTo>
                  <a:lnTo>
                    <a:pt x="28" y="4"/>
                  </a:lnTo>
                  <a:lnTo>
                    <a:pt x="30" y="3"/>
                  </a:lnTo>
                  <a:lnTo>
                    <a:pt x="33" y="2"/>
                  </a:lnTo>
                  <a:lnTo>
                    <a:pt x="35" y="1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3" y="2"/>
                  </a:lnTo>
                  <a:lnTo>
                    <a:pt x="31" y="4"/>
                  </a:lnTo>
                  <a:lnTo>
                    <a:pt x="28" y="5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2" y="9"/>
                  </a:lnTo>
                  <a:lnTo>
                    <a:pt x="20" y="11"/>
                  </a:lnTo>
                  <a:lnTo>
                    <a:pt x="17" y="12"/>
                  </a:lnTo>
                  <a:lnTo>
                    <a:pt x="15" y="13"/>
                  </a:lnTo>
                  <a:lnTo>
                    <a:pt x="13" y="15"/>
                  </a:lnTo>
                  <a:lnTo>
                    <a:pt x="10" y="15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2" y="1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1" name="Freeform 394"/>
            <p:cNvSpPr>
              <a:spLocks/>
            </p:cNvSpPr>
            <p:nvPr/>
          </p:nvSpPr>
          <p:spPr bwMode="auto">
            <a:xfrm>
              <a:off x="3205" y="1410"/>
              <a:ext cx="28" cy="6"/>
            </a:xfrm>
            <a:custGeom>
              <a:avLst/>
              <a:gdLst>
                <a:gd name="T0" fmla="*/ 27 w 28"/>
                <a:gd name="T1" fmla="*/ 6 h 6"/>
                <a:gd name="T2" fmla="*/ 26 w 28"/>
                <a:gd name="T3" fmla="*/ 6 h 6"/>
                <a:gd name="T4" fmla="*/ 26 w 28"/>
                <a:gd name="T5" fmla="*/ 6 h 6"/>
                <a:gd name="T6" fmla="*/ 26 w 28"/>
                <a:gd name="T7" fmla="*/ 6 h 6"/>
                <a:gd name="T8" fmla="*/ 25 w 28"/>
                <a:gd name="T9" fmla="*/ 6 h 6"/>
                <a:gd name="T10" fmla="*/ 25 w 28"/>
                <a:gd name="T11" fmla="*/ 6 h 6"/>
                <a:gd name="T12" fmla="*/ 25 w 28"/>
                <a:gd name="T13" fmla="*/ 5 h 6"/>
                <a:gd name="T14" fmla="*/ 23 w 28"/>
                <a:gd name="T15" fmla="*/ 5 h 6"/>
                <a:gd name="T16" fmla="*/ 21 w 28"/>
                <a:gd name="T17" fmla="*/ 5 h 6"/>
                <a:gd name="T18" fmla="*/ 20 w 28"/>
                <a:gd name="T19" fmla="*/ 5 h 6"/>
                <a:gd name="T20" fmla="*/ 18 w 28"/>
                <a:gd name="T21" fmla="*/ 5 h 6"/>
                <a:gd name="T22" fmla="*/ 17 w 28"/>
                <a:gd name="T23" fmla="*/ 5 h 6"/>
                <a:gd name="T24" fmla="*/ 15 w 28"/>
                <a:gd name="T25" fmla="*/ 4 h 6"/>
                <a:gd name="T26" fmla="*/ 13 w 28"/>
                <a:gd name="T27" fmla="*/ 4 h 6"/>
                <a:gd name="T28" fmla="*/ 12 w 28"/>
                <a:gd name="T29" fmla="*/ 4 h 6"/>
                <a:gd name="T30" fmla="*/ 11 w 28"/>
                <a:gd name="T31" fmla="*/ 3 h 6"/>
                <a:gd name="T32" fmla="*/ 9 w 28"/>
                <a:gd name="T33" fmla="*/ 3 h 6"/>
                <a:gd name="T34" fmla="*/ 7 w 28"/>
                <a:gd name="T35" fmla="*/ 2 h 6"/>
                <a:gd name="T36" fmla="*/ 6 w 28"/>
                <a:gd name="T37" fmla="*/ 2 h 6"/>
                <a:gd name="T38" fmla="*/ 4 w 28"/>
                <a:gd name="T39" fmla="*/ 1 h 6"/>
                <a:gd name="T40" fmla="*/ 3 w 28"/>
                <a:gd name="T41" fmla="*/ 1 h 6"/>
                <a:gd name="T42" fmla="*/ 1 w 28"/>
                <a:gd name="T43" fmla="*/ 0 h 6"/>
                <a:gd name="T44" fmla="*/ 0 w 28"/>
                <a:gd name="T45" fmla="*/ 0 h 6"/>
                <a:gd name="T46" fmla="*/ 1 w 28"/>
                <a:gd name="T47" fmla="*/ 0 h 6"/>
                <a:gd name="T48" fmla="*/ 2 w 28"/>
                <a:gd name="T49" fmla="*/ 0 h 6"/>
                <a:gd name="T50" fmla="*/ 4 w 28"/>
                <a:gd name="T51" fmla="*/ 0 h 6"/>
                <a:gd name="T52" fmla="*/ 5 w 28"/>
                <a:gd name="T53" fmla="*/ 0 h 6"/>
                <a:gd name="T54" fmla="*/ 7 w 28"/>
                <a:gd name="T55" fmla="*/ 0 h 6"/>
                <a:gd name="T56" fmla="*/ 8 w 28"/>
                <a:gd name="T57" fmla="*/ 1 h 6"/>
                <a:gd name="T58" fmla="*/ 9 w 28"/>
                <a:gd name="T59" fmla="*/ 1 h 6"/>
                <a:gd name="T60" fmla="*/ 11 w 28"/>
                <a:gd name="T61" fmla="*/ 1 h 6"/>
                <a:gd name="T62" fmla="*/ 11 w 28"/>
                <a:gd name="T63" fmla="*/ 1 h 6"/>
                <a:gd name="T64" fmla="*/ 11 w 28"/>
                <a:gd name="T65" fmla="*/ 1 h 6"/>
                <a:gd name="T66" fmla="*/ 11 w 28"/>
                <a:gd name="T67" fmla="*/ 1 h 6"/>
                <a:gd name="T68" fmla="*/ 11 w 28"/>
                <a:gd name="T69" fmla="*/ 1 h 6"/>
                <a:gd name="T70" fmla="*/ 11 w 28"/>
                <a:gd name="T71" fmla="*/ 1 h 6"/>
                <a:gd name="T72" fmla="*/ 14 w 28"/>
                <a:gd name="T73" fmla="*/ 1 h 6"/>
                <a:gd name="T74" fmla="*/ 16 w 28"/>
                <a:gd name="T75" fmla="*/ 2 h 6"/>
                <a:gd name="T76" fmla="*/ 18 w 28"/>
                <a:gd name="T77" fmla="*/ 2 h 6"/>
                <a:gd name="T78" fmla="*/ 20 w 28"/>
                <a:gd name="T79" fmla="*/ 3 h 6"/>
                <a:gd name="T80" fmla="*/ 22 w 28"/>
                <a:gd name="T81" fmla="*/ 4 h 6"/>
                <a:gd name="T82" fmla="*/ 24 w 28"/>
                <a:gd name="T83" fmla="*/ 4 h 6"/>
                <a:gd name="T84" fmla="*/ 26 w 28"/>
                <a:gd name="T85" fmla="*/ 5 h 6"/>
                <a:gd name="T86" fmla="*/ 28 w 28"/>
                <a:gd name="T87" fmla="*/ 6 h 6"/>
                <a:gd name="T88" fmla="*/ 28 w 28"/>
                <a:gd name="T89" fmla="*/ 6 h 6"/>
                <a:gd name="T90" fmla="*/ 27 w 28"/>
                <a:gd name="T91" fmla="*/ 6 h 6"/>
                <a:gd name="T92" fmla="*/ 27 w 28"/>
                <a:gd name="T93" fmla="*/ 6 h 6"/>
                <a:gd name="T94" fmla="*/ 27 w 28"/>
                <a:gd name="T95" fmla="*/ 6 h 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8" h="6">
                  <a:moveTo>
                    <a:pt x="27" y="6"/>
                  </a:moveTo>
                  <a:lnTo>
                    <a:pt x="26" y="6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1"/>
                  </a:lnTo>
                  <a:lnTo>
                    <a:pt x="14" y="1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6" y="5"/>
                  </a:lnTo>
                  <a:lnTo>
                    <a:pt x="28" y="6"/>
                  </a:lnTo>
                  <a:lnTo>
                    <a:pt x="27" y="6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2" name="Freeform 395"/>
            <p:cNvSpPr>
              <a:spLocks/>
            </p:cNvSpPr>
            <p:nvPr/>
          </p:nvSpPr>
          <p:spPr bwMode="auto">
            <a:xfrm>
              <a:off x="3190" y="1374"/>
              <a:ext cx="42" cy="18"/>
            </a:xfrm>
            <a:custGeom>
              <a:avLst/>
              <a:gdLst>
                <a:gd name="T0" fmla="*/ 18 w 42"/>
                <a:gd name="T1" fmla="*/ 15 h 18"/>
                <a:gd name="T2" fmla="*/ 16 w 42"/>
                <a:gd name="T3" fmla="*/ 16 h 18"/>
                <a:gd name="T4" fmla="*/ 14 w 42"/>
                <a:gd name="T5" fmla="*/ 16 h 18"/>
                <a:gd name="T6" fmla="*/ 12 w 42"/>
                <a:gd name="T7" fmla="*/ 17 h 18"/>
                <a:gd name="T8" fmla="*/ 9 w 42"/>
                <a:gd name="T9" fmla="*/ 17 h 18"/>
                <a:gd name="T10" fmla="*/ 7 w 42"/>
                <a:gd name="T11" fmla="*/ 18 h 18"/>
                <a:gd name="T12" fmla="*/ 4 w 42"/>
                <a:gd name="T13" fmla="*/ 18 h 18"/>
                <a:gd name="T14" fmla="*/ 2 w 42"/>
                <a:gd name="T15" fmla="*/ 18 h 18"/>
                <a:gd name="T16" fmla="*/ 0 w 42"/>
                <a:gd name="T17" fmla="*/ 18 h 18"/>
                <a:gd name="T18" fmla="*/ 2 w 42"/>
                <a:gd name="T19" fmla="*/ 17 h 18"/>
                <a:gd name="T20" fmla="*/ 4 w 42"/>
                <a:gd name="T21" fmla="*/ 17 h 18"/>
                <a:gd name="T22" fmla="*/ 6 w 42"/>
                <a:gd name="T23" fmla="*/ 16 h 18"/>
                <a:gd name="T24" fmla="*/ 8 w 42"/>
                <a:gd name="T25" fmla="*/ 16 h 18"/>
                <a:gd name="T26" fmla="*/ 10 w 42"/>
                <a:gd name="T27" fmla="*/ 15 h 18"/>
                <a:gd name="T28" fmla="*/ 12 w 42"/>
                <a:gd name="T29" fmla="*/ 15 h 18"/>
                <a:gd name="T30" fmla="*/ 14 w 42"/>
                <a:gd name="T31" fmla="*/ 14 h 18"/>
                <a:gd name="T32" fmla="*/ 15 w 42"/>
                <a:gd name="T33" fmla="*/ 13 h 18"/>
                <a:gd name="T34" fmla="*/ 17 w 42"/>
                <a:gd name="T35" fmla="*/ 12 h 18"/>
                <a:gd name="T36" fmla="*/ 19 w 42"/>
                <a:gd name="T37" fmla="*/ 11 h 18"/>
                <a:gd name="T38" fmla="*/ 20 w 42"/>
                <a:gd name="T39" fmla="*/ 10 h 18"/>
                <a:gd name="T40" fmla="*/ 22 w 42"/>
                <a:gd name="T41" fmla="*/ 9 h 18"/>
                <a:gd name="T42" fmla="*/ 24 w 42"/>
                <a:gd name="T43" fmla="*/ 8 h 18"/>
                <a:gd name="T44" fmla="*/ 25 w 42"/>
                <a:gd name="T45" fmla="*/ 8 h 18"/>
                <a:gd name="T46" fmla="*/ 27 w 42"/>
                <a:gd name="T47" fmla="*/ 7 h 18"/>
                <a:gd name="T48" fmla="*/ 29 w 42"/>
                <a:gd name="T49" fmla="*/ 6 h 18"/>
                <a:gd name="T50" fmla="*/ 30 w 42"/>
                <a:gd name="T51" fmla="*/ 5 h 18"/>
                <a:gd name="T52" fmla="*/ 32 w 42"/>
                <a:gd name="T53" fmla="*/ 4 h 18"/>
                <a:gd name="T54" fmla="*/ 34 w 42"/>
                <a:gd name="T55" fmla="*/ 3 h 18"/>
                <a:gd name="T56" fmla="*/ 36 w 42"/>
                <a:gd name="T57" fmla="*/ 3 h 18"/>
                <a:gd name="T58" fmla="*/ 37 w 42"/>
                <a:gd name="T59" fmla="*/ 2 h 18"/>
                <a:gd name="T60" fmla="*/ 39 w 42"/>
                <a:gd name="T61" fmla="*/ 1 h 18"/>
                <a:gd name="T62" fmla="*/ 41 w 42"/>
                <a:gd name="T63" fmla="*/ 0 h 18"/>
                <a:gd name="T64" fmla="*/ 42 w 42"/>
                <a:gd name="T65" fmla="*/ 0 h 18"/>
                <a:gd name="T66" fmla="*/ 41 w 42"/>
                <a:gd name="T67" fmla="*/ 1 h 18"/>
                <a:gd name="T68" fmla="*/ 39 w 42"/>
                <a:gd name="T69" fmla="*/ 1 h 18"/>
                <a:gd name="T70" fmla="*/ 38 w 42"/>
                <a:gd name="T71" fmla="*/ 2 h 18"/>
                <a:gd name="T72" fmla="*/ 36 w 42"/>
                <a:gd name="T73" fmla="*/ 3 h 18"/>
                <a:gd name="T74" fmla="*/ 35 w 42"/>
                <a:gd name="T75" fmla="*/ 4 h 18"/>
                <a:gd name="T76" fmla="*/ 33 w 42"/>
                <a:gd name="T77" fmla="*/ 5 h 18"/>
                <a:gd name="T78" fmla="*/ 32 w 42"/>
                <a:gd name="T79" fmla="*/ 6 h 18"/>
                <a:gd name="T80" fmla="*/ 30 w 42"/>
                <a:gd name="T81" fmla="*/ 7 h 18"/>
                <a:gd name="T82" fmla="*/ 29 w 42"/>
                <a:gd name="T83" fmla="*/ 8 h 18"/>
                <a:gd name="T84" fmla="*/ 27 w 42"/>
                <a:gd name="T85" fmla="*/ 9 h 18"/>
                <a:gd name="T86" fmla="*/ 26 w 42"/>
                <a:gd name="T87" fmla="*/ 10 h 18"/>
                <a:gd name="T88" fmla="*/ 24 w 42"/>
                <a:gd name="T89" fmla="*/ 11 h 18"/>
                <a:gd name="T90" fmla="*/ 23 w 42"/>
                <a:gd name="T91" fmla="*/ 12 h 18"/>
                <a:gd name="T92" fmla="*/ 21 w 42"/>
                <a:gd name="T93" fmla="*/ 13 h 18"/>
                <a:gd name="T94" fmla="*/ 20 w 42"/>
                <a:gd name="T95" fmla="*/ 14 h 18"/>
                <a:gd name="T96" fmla="*/ 18 w 42"/>
                <a:gd name="T97" fmla="*/ 15 h 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2" h="18">
                  <a:moveTo>
                    <a:pt x="18" y="15"/>
                  </a:moveTo>
                  <a:lnTo>
                    <a:pt x="16" y="16"/>
                  </a:lnTo>
                  <a:lnTo>
                    <a:pt x="14" y="16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7" y="18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5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7" y="12"/>
                  </a:lnTo>
                  <a:lnTo>
                    <a:pt x="19" y="11"/>
                  </a:lnTo>
                  <a:lnTo>
                    <a:pt x="20" y="10"/>
                  </a:lnTo>
                  <a:lnTo>
                    <a:pt x="22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7" y="7"/>
                  </a:lnTo>
                  <a:lnTo>
                    <a:pt x="29" y="6"/>
                  </a:lnTo>
                  <a:lnTo>
                    <a:pt x="30" y="5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9" y="1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1" y="1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6" y="3"/>
                  </a:lnTo>
                  <a:lnTo>
                    <a:pt x="35" y="4"/>
                  </a:lnTo>
                  <a:lnTo>
                    <a:pt x="33" y="5"/>
                  </a:lnTo>
                  <a:lnTo>
                    <a:pt x="32" y="6"/>
                  </a:lnTo>
                  <a:lnTo>
                    <a:pt x="30" y="7"/>
                  </a:lnTo>
                  <a:lnTo>
                    <a:pt x="29" y="8"/>
                  </a:lnTo>
                  <a:lnTo>
                    <a:pt x="27" y="9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3" y="12"/>
                  </a:lnTo>
                  <a:lnTo>
                    <a:pt x="21" y="13"/>
                  </a:lnTo>
                  <a:lnTo>
                    <a:pt x="20" y="14"/>
                  </a:lnTo>
                  <a:lnTo>
                    <a:pt x="18" y="15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3" name="Freeform 396"/>
            <p:cNvSpPr>
              <a:spLocks/>
            </p:cNvSpPr>
            <p:nvPr/>
          </p:nvSpPr>
          <p:spPr bwMode="auto">
            <a:xfrm>
              <a:off x="3191" y="1405"/>
              <a:ext cx="41" cy="7"/>
            </a:xfrm>
            <a:custGeom>
              <a:avLst/>
              <a:gdLst>
                <a:gd name="T0" fmla="*/ 10 w 41"/>
                <a:gd name="T1" fmla="*/ 2 h 7"/>
                <a:gd name="T2" fmla="*/ 9 w 41"/>
                <a:gd name="T3" fmla="*/ 2 h 7"/>
                <a:gd name="T4" fmla="*/ 8 w 41"/>
                <a:gd name="T5" fmla="*/ 2 h 7"/>
                <a:gd name="T6" fmla="*/ 6 w 41"/>
                <a:gd name="T7" fmla="*/ 1 h 7"/>
                <a:gd name="T8" fmla="*/ 5 w 41"/>
                <a:gd name="T9" fmla="*/ 1 h 7"/>
                <a:gd name="T10" fmla="*/ 4 w 41"/>
                <a:gd name="T11" fmla="*/ 1 h 7"/>
                <a:gd name="T12" fmla="*/ 2 w 41"/>
                <a:gd name="T13" fmla="*/ 1 h 7"/>
                <a:gd name="T14" fmla="*/ 1 w 41"/>
                <a:gd name="T15" fmla="*/ 0 h 7"/>
                <a:gd name="T16" fmla="*/ 0 w 41"/>
                <a:gd name="T17" fmla="*/ 0 h 7"/>
                <a:gd name="T18" fmla="*/ 1 w 41"/>
                <a:gd name="T19" fmla="*/ 0 h 7"/>
                <a:gd name="T20" fmla="*/ 3 w 41"/>
                <a:gd name="T21" fmla="*/ 1 h 7"/>
                <a:gd name="T22" fmla="*/ 4 w 41"/>
                <a:gd name="T23" fmla="*/ 1 h 7"/>
                <a:gd name="T24" fmla="*/ 6 w 41"/>
                <a:gd name="T25" fmla="*/ 1 h 7"/>
                <a:gd name="T26" fmla="*/ 8 w 41"/>
                <a:gd name="T27" fmla="*/ 1 h 7"/>
                <a:gd name="T28" fmla="*/ 9 w 41"/>
                <a:gd name="T29" fmla="*/ 1 h 7"/>
                <a:gd name="T30" fmla="*/ 11 w 41"/>
                <a:gd name="T31" fmla="*/ 1 h 7"/>
                <a:gd name="T32" fmla="*/ 13 w 41"/>
                <a:gd name="T33" fmla="*/ 0 h 7"/>
                <a:gd name="T34" fmla="*/ 15 w 41"/>
                <a:gd name="T35" fmla="*/ 0 h 7"/>
                <a:gd name="T36" fmla="*/ 16 w 41"/>
                <a:gd name="T37" fmla="*/ 0 h 7"/>
                <a:gd name="T38" fmla="*/ 18 w 41"/>
                <a:gd name="T39" fmla="*/ 0 h 7"/>
                <a:gd name="T40" fmla="*/ 20 w 41"/>
                <a:gd name="T41" fmla="*/ 0 h 7"/>
                <a:gd name="T42" fmla="*/ 22 w 41"/>
                <a:gd name="T43" fmla="*/ 1 h 7"/>
                <a:gd name="T44" fmla="*/ 23 w 41"/>
                <a:gd name="T45" fmla="*/ 1 h 7"/>
                <a:gd name="T46" fmla="*/ 25 w 41"/>
                <a:gd name="T47" fmla="*/ 1 h 7"/>
                <a:gd name="T48" fmla="*/ 27 w 41"/>
                <a:gd name="T49" fmla="*/ 2 h 7"/>
                <a:gd name="T50" fmla="*/ 26 w 41"/>
                <a:gd name="T51" fmla="*/ 2 h 7"/>
                <a:gd name="T52" fmla="*/ 27 w 41"/>
                <a:gd name="T53" fmla="*/ 2 h 7"/>
                <a:gd name="T54" fmla="*/ 27 w 41"/>
                <a:gd name="T55" fmla="*/ 2 h 7"/>
                <a:gd name="T56" fmla="*/ 27 w 41"/>
                <a:gd name="T57" fmla="*/ 2 h 7"/>
                <a:gd name="T58" fmla="*/ 27 w 41"/>
                <a:gd name="T59" fmla="*/ 2 h 7"/>
                <a:gd name="T60" fmla="*/ 27 w 41"/>
                <a:gd name="T61" fmla="*/ 2 h 7"/>
                <a:gd name="T62" fmla="*/ 27 w 41"/>
                <a:gd name="T63" fmla="*/ 2 h 7"/>
                <a:gd name="T64" fmla="*/ 27 w 41"/>
                <a:gd name="T65" fmla="*/ 2 h 7"/>
                <a:gd name="T66" fmla="*/ 27 w 41"/>
                <a:gd name="T67" fmla="*/ 2 h 7"/>
                <a:gd name="T68" fmla="*/ 27 w 41"/>
                <a:gd name="T69" fmla="*/ 2 h 7"/>
                <a:gd name="T70" fmla="*/ 27 w 41"/>
                <a:gd name="T71" fmla="*/ 3 h 7"/>
                <a:gd name="T72" fmla="*/ 27 w 41"/>
                <a:gd name="T73" fmla="*/ 2 h 7"/>
                <a:gd name="T74" fmla="*/ 28 w 41"/>
                <a:gd name="T75" fmla="*/ 2 h 7"/>
                <a:gd name="T76" fmla="*/ 28 w 41"/>
                <a:gd name="T77" fmla="*/ 3 h 7"/>
                <a:gd name="T78" fmla="*/ 29 w 41"/>
                <a:gd name="T79" fmla="*/ 2 h 7"/>
                <a:gd name="T80" fmla="*/ 29 w 41"/>
                <a:gd name="T81" fmla="*/ 3 h 7"/>
                <a:gd name="T82" fmla="*/ 30 w 41"/>
                <a:gd name="T83" fmla="*/ 3 h 7"/>
                <a:gd name="T84" fmla="*/ 30 w 41"/>
                <a:gd name="T85" fmla="*/ 3 h 7"/>
                <a:gd name="T86" fmla="*/ 31 w 41"/>
                <a:gd name="T87" fmla="*/ 3 h 7"/>
                <a:gd name="T88" fmla="*/ 41 w 41"/>
                <a:gd name="T89" fmla="*/ 7 h 7"/>
                <a:gd name="T90" fmla="*/ 39 w 41"/>
                <a:gd name="T91" fmla="*/ 6 h 7"/>
                <a:gd name="T92" fmla="*/ 37 w 41"/>
                <a:gd name="T93" fmla="*/ 6 h 7"/>
                <a:gd name="T94" fmla="*/ 35 w 41"/>
                <a:gd name="T95" fmla="*/ 5 h 7"/>
                <a:gd name="T96" fmla="*/ 34 w 41"/>
                <a:gd name="T97" fmla="*/ 5 h 7"/>
                <a:gd name="T98" fmla="*/ 32 w 41"/>
                <a:gd name="T99" fmla="*/ 5 h 7"/>
                <a:gd name="T100" fmla="*/ 30 w 41"/>
                <a:gd name="T101" fmla="*/ 4 h 7"/>
                <a:gd name="T102" fmla="*/ 28 w 41"/>
                <a:gd name="T103" fmla="*/ 4 h 7"/>
                <a:gd name="T104" fmla="*/ 26 w 41"/>
                <a:gd name="T105" fmla="*/ 4 h 7"/>
                <a:gd name="T106" fmla="*/ 24 w 41"/>
                <a:gd name="T107" fmla="*/ 4 h 7"/>
                <a:gd name="T108" fmla="*/ 22 w 41"/>
                <a:gd name="T109" fmla="*/ 4 h 7"/>
                <a:gd name="T110" fmla="*/ 20 w 41"/>
                <a:gd name="T111" fmla="*/ 4 h 7"/>
                <a:gd name="T112" fmla="*/ 18 w 41"/>
                <a:gd name="T113" fmla="*/ 3 h 7"/>
                <a:gd name="T114" fmla="*/ 16 w 41"/>
                <a:gd name="T115" fmla="*/ 3 h 7"/>
                <a:gd name="T116" fmla="*/ 14 w 41"/>
                <a:gd name="T117" fmla="*/ 3 h 7"/>
                <a:gd name="T118" fmla="*/ 12 w 41"/>
                <a:gd name="T119" fmla="*/ 2 h 7"/>
                <a:gd name="T120" fmla="*/ 10 w 41"/>
                <a:gd name="T121" fmla="*/ 2 h 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1" h="7">
                  <a:moveTo>
                    <a:pt x="10" y="2"/>
                  </a:moveTo>
                  <a:lnTo>
                    <a:pt x="9" y="2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29" y="2"/>
                  </a:lnTo>
                  <a:lnTo>
                    <a:pt x="29" y="3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41" y="7"/>
                  </a:lnTo>
                  <a:lnTo>
                    <a:pt x="39" y="6"/>
                  </a:lnTo>
                  <a:lnTo>
                    <a:pt x="37" y="6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2" y="5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4" name="Freeform 397"/>
            <p:cNvSpPr>
              <a:spLocks/>
            </p:cNvSpPr>
            <p:nvPr/>
          </p:nvSpPr>
          <p:spPr bwMode="auto">
            <a:xfrm>
              <a:off x="3197" y="1385"/>
              <a:ext cx="32" cy="12"/>
            </a:xfrm>
            <a:custGeom>
              <a:avLst/>
              <a:gdLst>
                <a:gd name="T0" fmla="*/ 0 w 32"/>
                <a:gd name="T1" fmla="*/ 12 h 12"/>
                <a:gd name="T2" fmla="*/ 2 w 32"/>
                <a:gd name="T3" fmla="*/ 11 h 12"/>
                <a:gd name="T4" fmla="*/ 3 w 32"/>
                <a:gd name="T5" fmla="*/ 11 h 12"/>
                <a:gd name="T6" fmla="*/ 5 w 32"/>
                <a:gd name="T7" fmla="*/ 10 h 12"/>
                <a:gd name="T8" fmla="*/ 6 w 32"/>
                <a:gd name="T9" fmla="*/ 10 h 12"/>
                <a:gd name="T10" fmla="*/ 8 w 32"/>
                <a:gd name="T11" fmla="*/ 9 h 12"/>
                <a:gd name="T12" fmla="*/ 9 w 32"/>
                <a:gd name="T13" fmla="*/ 9 h 12"/>
                <a:gd name="T14" fmla="*/ 11 w 32"/>
                <a:gd name="T15" fmla="*/ 8 h 12"/>
                <a:gd name="T16" fmla="*/ 12 w 32"/>
                <a:gd name="T17" fmla="*/ 8 h 12"/>
                <a:gd name="T18" fmla="*/ 14 w 32"/>
                <a:gd name="T19" fmla="*/ 7 h 12"/>
                <a:gd name="T20" fmla="*/ 15 w 32"/>
                <a:gd name="T21" fmla="*/ 7 h 12"/>
                <a:gd name="T22" fmla="*/ 17 w 32"/>
                <a:gd name="T23" fmla="*/ 6 h 12"/>
                <a:gd name="T24" fmla="*/ 18 w 32"/>
                <a:gd name="T25" fmla="*/ 6 h 12"/>
                <a:gd name="T26" fmla="*/ 19 w 32"/>
                <a:gd name="T27" fmla="*/ 5 h 12"/>
                <a:gd name="T28" fmla="*/ 21 w 32"/>
                <a:gd name="T29" fmla="*/ 5 h 12"/>
                <a:gd name="T30" fmla="*/ 22 w 32"/>
                <a:gd name="T31" fmla="*/ 4 h 12"/>
                <a:gd name="T32" fmla="*/ 24 w 32"/>
                <a:gd name="T33" fmla="*/ 4 h 12"/>
                <a:gd name="T34" fmla="*/ 32 w 32"/>
                <a:gd name="T35" fmla="*/ 0 h 12"/>
                <a:gd name="T36" fmla="*/ 30 w 32"/>
                <a:gd name="T37" fmla="*/ 1 h 12"/>
                <a:gd name="T38" fmla="*/ 28 w 32"/>
                <a:gd name="T39" fmla="*/ 2 h 12"/>
                <a:gd name="T40" fmla="*/ 26 w 32"/>
                <a:gd name="T41" fmla="*/ 3 h 12"/>
                <a:gd name="T42" fmla="*/ 25 w 32"/>
                <a:gd name="T43" fmla="*/ 4 h 12"/>
                <a:gd name="T44" fmla="*/ 23 w 32"/>
                <a:gd name="T45" fmla="*/ 5 h 12"/>
                <a:gd name="T46" fmla="*/ 21 w 32"/>
                <a:gd name="T47" fmla="*/ 6 h 12"/>
                <a:gd name="T48" fmla="*/ 19 w 32"/>
                <a:gd name="T49" fmla="*/ 7 h 12"/>
                <a:gd name="T50" fmla="*/ 17 w 32"/>
                <a:gd name="T51" fmla="*/ 8 h 12"/>
                <a:gd name="T52" fmla="*/ 15 w 32"/>
                <a:gd name="T53" fmla="*/ 9 h 12"/>
                <a:gd name="T54" fmla="*/ 13 w 32"/>
                <a:gd name="T55" fmla="*/ 10 h 12"/>
                <a:gd name="T56" fmla="*/ 11 w 32"/>
                <a:gd name="T57" fmla="*/ 10 h 12"/>
                <a:gd name="T58" fmla="*/ 9 w 32"/>
                <a:gd name="T59" fmla="*/ 11 h 12"/>
                <a:gd name="T60" fmla="*/ 7 w 32"/>
                <a:gd name="T61" fmla="*/ 11 h 12"/>
                <a:gd name="T62" fmla="*/ 5 w 32"/>
                <a:gd name="T63" fmla="*/ 12 h 12"/>
                <a:gd name="T64" fmla="*/ 3 w 32"/>
                <a:gd name="T65" fmla="*/ 12 h 12"/>
                <a:gd name="T66" fmla="*/ 0 w 32"/>
                <a:gd name="T67" fmla="*/ 12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2" h="12">
                  <a:moveTo>
                    <a:pt x="0" y="12"/>
                  </a:moveTo>
                  <a:lnTo>
                    <a:pt x="2" y="11"/>
                  </a:lnTo>
                  <a:lnTo>
                    <a:pt x="3" y="11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8" y="9"/>
                  </a:lnTo>
                  <a:lnTo>
                    <a:pt x="9" y="9"/>
                  </a:lnTo>
                  <a:lnTo>
                    <a:pt x="11" y="8"/>
                  </a:lnTo>
                  <a:lnTo>
                    <a:pt x="12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30" y="1"/>
                  </a:lnTo>
                  <a:lnTo>
                    <a:pt x="28" y="2"/>
                  </a:lnTo>
                  <a:lnTo>
                    <a:pt x="26" y="3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1" y="6"/>
                  </a:lnTo>
                  <a:lnTo>
                    <a:pt x="19" y="7"/>
                  </a:lnTo>
                  <a:lnTo>
                    <a:pt x="17" y="8"/>
                  </a:lnTo>
                  <a:lnTo>
                    <a:pt x="15" y="9"/>
                  </a:lnTo>
                  <a:lnTo>
                    <a:pt x="13" y="10"/>
                  </a:lnTo>
                  <a:lnTo>
                    <a:pt x="11" y="10"/>
                  </a:lnTo>
                  <a:lnTo>
                    <a:pt x="9" y="11"/>
                  </a:lnTo>
                  <a:lnTo>
                    <a:pt x="7" y="11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5" name="Freeform 398"/>
            <p:cNvSpPr>
              <a:spLocks/>
            </p:cNvSpPr>
            <p:nvPr/>
          </p:nvSpPr>
          <p:spPr bwMode="auto">
            <a:xfrm>
              <a:off x="3193" y="1389"/>
              <a:ext cx="36" cy="10"/>
            </a:xfrm>
            <a:custGeom>
              <a:avLst/>
              <a:gdLst>
                <a:gd name="T0" fmla="*/ 35 w 36"/>
                <a:gd name="T1" fmla="*/ 1 h 10"/>
                <a:gd name="T2" fmla="*/ 35 w 36"/>
                <a:gd name="T3" fmla="*/ 2 h 10"/>
                <a:gd name="T4" fmla="*/ 35 w 36"/>
                <a:gd name="T5" fmla="*/ 2 h 10"/>
                <a:gd name="T6" fmla="*/ 35 w 36"/>
                <a:gd name="T7" fmla="*/ 2 h 10"/>
                <a:gd name="T8" fmla="*/ 35 w 36"/>
                <a:gd name="T9" fmla="*/ 2 h 10"/>
                <a:gd name="T10" fmla="*/ 35 w 36"/>
                <a:gd name="T11" fmla="*/ 1 h 10"/>
                <a:gd name="T12" fmla="*/ 34 w 36"/>
                <a:gd name="T13" fmla="*/ 2 h 10"/>
                <a:gd name="T14" fmla="*/ 32 w 36"/>
                <a:gd name="T15" fmla="*/ 3 h 10"/>
                <a:gd name="T16" fmla="*/ 31 w 36"/>
                <a:gd name="T17" fmla="*/ 4 h 10"/>
                <a:gd name="T18" fmla="*/ 30 w 36"/>
                <a:gd name="T19" fmla="*/ 4 h 10"/>
                <a:gd name="T20" fmla="*/ 28 w 36"/>
                <a:gd name="T21" fmla="*/ 5 h 10"/>
                <a:gd name="T22" fmla="*/ 26 w 36"/>
                <a:gd name="T23" fmla="*/ 6 h 10"/>
                <a:gd name="T24" fmla="*/ 25 w 36"/>
                <a:gd name="T25" fmla="*/ 6 h 10"/>
                <a:gd name="T26" fmla="*/ 23 w 36"/>
                <a:gd name="T27" fmla="*/ 7 h 10"/>
                <a:gd name="T28" fmla="*/ 23 w 36"/>
                <a:gd name="T29" fmla="*/ 8 h 10"/>
                <a:gd name="T30" fmla="*/ 22 w 36"/>
                <a:gd name="T31" fmla="*/ 8 h 10"/>
                <a:gd name="T32" fmla="*/ 22 w 36"/>
                <a:gd name="T33" fmla="*/ 8 h 10"/>
                <a:gd name="T34" fmla="*/ 21 w 36"/>
                <a:gd name="T35" fmla="*/ 8 h 10"/>
                <a:gd name="T36" fmla="*/ 21 w 36"/>
                <a:gd name="T37" fmla="*/ 8 h 10"/>
                <a:gd name="T38" fmla="*/ 20 w 36"/>
                <a:gd name="T39" fmla="*/ 9 h 10"/>
                <a:gd name="T40" fmla="*/ 19 w 36"/>
                <a:gd name="T41" fmla="*/ 9 h 10"/>
                <a:gd name="T42" fmla="*/ 18 w 36"/>
                <a:gd name="T43" fmla="*/ 9 h 10"/>
                <a:gd name="T44" fmla="*/ 17 w 36"/>
                <a:gd name="T45" fmla="*/ 9 h 10"/>
                <a:gd name="T46" fmla="*/ 16 w 36"/>
                <a:gd name="T47" fmla="*/ 10 h 10"/>
                <a:gd name="T48" fmla="*/ 15 w 36"/>
                <a:gd name="T49" fmla="*/ 10 h 10"/>
                <a:gd name="T50" fmla="*/ 14 w 36"/>
                <a:gd name="T51" fmla="*/ 10 h 10"/>
                <a:gd name="T52" fmla="*/ 13 w 36"/>
                <a:gd name="T53" fmla="*/ 10 h 10"/>
                <a:gd name="T54" fmla="*/ 0 w 36"/>
                <a:gd name="T55" fmla="*/ 10 h 10"/>
                <a:gd name="T56" fmla="*/ 2 w 36"/>
                <a:gd name="T57" fmla="*/ 10 h 10"/>
                <a:gd name="T58" fmla="*/ 5 w 36"/>
                <a:gd name="T59" fmla="*/ 10 h 10"/>
                <a:gd name="T60" fmla="*/ 7 w 36"/>
                <a:gd name="T61" fmla="*/ 9 h 10"/>
                <a:gd name="T62" fmla="*/ 9 w 36"/>
                <a:gd name="T63" fmla="*/ 9 h 10"/>
                <a:gd name="T64" fmla="*/ 12 w 36"/>
                <a:gd name="T65" fmla="*/ 8 h 10"/>
                <a:gd name="T66" fmla="*/ 14 w 36"/>
                <a:gd name="T67" fmla="*/ 8 h 10"/>
                <a:gd name="T68" fmla="*/ 16 w 36"/>
                <a:gd name="T69" fmla="*/ 7 h 10"/>
                <a:gd name="T70" fmla="*/ 19 w 36"/>
                <a:gd name="T71" fmla="*/ 7 h 10"/>
                <a:gd name="T72" fmla="*/ 21 w 36"/>
                <a:gd name="T73" fmla="*/ 6 h 10"/>
                <a:gd name="T74" fmla="*/ 23 w 36"/>
                <a:gd name="T75" fmla="*/ 5 h 10"/>
                <a:gd name="T76" fmla="*/ 25 w 36"/>
                <a:gd name="T77" fmla="*/ 4 h 10"/>
                <a:gd name="T78" fmla="*/ 28 w 36"/>
                <a:gd name="T79" fmla="*/ 4 h 10"/>
                <a:gd name="T80" fmla="*/ 30 w 36"/>
                <a:gd name="T81" fmla="*/ 3 h 10"/>
                <a:gd name="T82" fmla="*/ 32 w 36"/>
                <a:gd name="T83" fmla="*/ 2 h 10"/>
                <a:gd name="T84" fmla="*/ 34 w 36"/>
                <a:gd name="T85" fmla="*/ 1 h 10"/>
                <a:gd name="T86" fmla="*/ 36 w 36"/>
                <a:gd name="T87" fmla="*/ 0 h 10"/>
                <a:gd name="T88" fmla="*/ 36 w 36"/>
                <a:gd name="T89" fmla="*/ 0 h 10"/>
                <a:gd name="T90" fmla="*/ 36 w 36"/>
                <a:gd name="T91" fmla="*/ 1 h 10"/>
                <a:gd name="T92" fmla="*/ 35 w 36"/>
                <a:gd name="T93" fmla="*/ 1 h 10"/>
                <a:gd name="T94" fmla="*/ 35 w 36"/>
                <a:gd name="T95" fmla="*/ 1 h 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6" h="10">
                  <a:moveTo>
                    <a:pt x="35" y="1"/>
                  </a:moveTo>
                  <a:lnTo>
                    <a:pt x="35" y="2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2" y="3"/>
                  </a:lnTo>
                  <a:lnTo>
                    <a:pt x="31" y="4"/>
                  </a:lnTo>
                  <a:lnTo>
                    <a:pt x="30" y="4"/>
                  </a:lnTo>
                  <a:lnTo>
                    <a:pt x="28" y="5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7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5" y="10"/>
                  </a:lnTo>
                  <a:lnTo>
                    <a:pt x="7" y="9"/>
                  </a:lnTo>
                  <a:lnTo>
                    <a:pt x="9" y="9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21" y="6"/>
                  </a:lnTo>
                  <a:lnTo>
                    <a:pt x="23" y="5"/>
                  </a:lnTo>
                  <a:lnTo>
                    <a:pt x="25" y="4"/>
                  </a:lnTo>
                  <a:lnTo>
                    <a:pt x="28" y="4"/>
                  </a:lnTo>
                  <a:lnTo>
                    <a:pt x="30" y="3"/>
                  </a:lnTo>
                  <a:lnTo>
                    <a:pt x="32" y="2"/>
                  </a:lnTo>
                  <a:lnTo>
                    <a:pt x="34" y="1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6" name="Freeform 399"/>
            <p:cNvSpPr>
              <a:spLocks/>
            </p:cNvSpPr>
            <p:nvPr/>
          </p:nvSpPr>
          <p:spPr bwMode="auto">
            <a:xfrm>
              <a:off x="3191" y="1401"/>
              <a:ext cx="37" cy="5"/>
            </a:xfrm>
            <a:custGeom>
              <a:avLst/>
              <a:gdLst>
                <a:gd name="T0" fmla="*/ 13 w 37"/>
                <a:gd name="T1" fmla="*/ 2 h 5"/>
                <a:gd name="T2" fmla="*/ 11 w 37"/>
                <a:gd name="T3" fmla="*/ 2 h 5"/>
                <a:gd name="T4" fmla="*/ 9 w 37"/>
                <a:gd name="T5" fmla="*/ 2 h 5"/>
                <a:gd name="T6" fmla="*/ 8 w 37"/>
                <a:gd name="T7" fmla="*/ 1 h 5"/>
                <a:gd name="T8" fmla="*/ 6 w 37"/>
                <a:gd name="T9" fmla="*/ 1 h 5"/>
                <a:gd name="T10" fmla="*/ 5 w 37"/>
                <a:gd name="T11" fmla="*/ 1 h 5"/>
                <a:gd name="T12" fmla="*/ 3 w 37"/>
                <a:gd name="T13" fmla="*/ 1 h 5"/>
                <a:gd name="T14" fmla="*/ 1 w 37"/>
                <a:gd name="T15" fmla="*/ 1 h 5"/>
                <a:gd name="T16" fmla="*/ 0 w 37"/>
                <a:gd name="T17" fmla="*/ 1 h 5"/>
                <a:gd name="T18" fmla="*/ 2 w 37"/>
                <a:gd name="T19" fmla="*/ 1 h 5"/>
                <a:gd name="T20" fmla="*/ 4 w 37"/>
                <a:gd name="T21" fmla="*/ 1 h 5"/>
                <a:gd name="T22" fmla="*/ 6 w 37"/>
                <a:gd name="T23" fmla="*/ 0 h 5"/>
                <a:gd name="T24" fmla="*/ 9 w 37"/>
                <a:gd name="T25" fmla="*/ 0 h 5"/>
                <a:gd name="T26" fmla="*/ 11 w 37"/>
                <a:gd name="T27" fmla="*/ 0 h 5"/>
                <a:gd name="T28" fmla="*/ 13 w 37"/>
                <a:gd name="T29" fmla="*/ 0 h 5"/>
                <a:gd name="T30" fmla="*/ 16 w 37"/>
                <a:gd name="T31" fmla="*/ 0 h 5"/>
                <a:gd name="T32" fmla="*/ 18 w 37"/>
                <a:gd name="T33" fmla="*/ 0 h 5"/>
                <a:gd name="T34" fmla="*/ 18 w 37"/>
                <a:gd name="T35" fmla="*/ 0 h 5"/>
                <a:gd name="T36" fmla="*/ 18 w 37"/>
                <a:gd name="T37" fmla="*/ 0 h 5"/>
                <a:gd name="T38" fmla="*/ 18 w 37"/>
                <a:gd name="T39" fmla="*/ 0 h 5"/>
                <a:gd name="T40" fmla="*/ 19 w 37"/>
                <a:gd name="T41" fmla="*/ 1 h 5"/>
                <a:gd name="T42" fmla="*/ 19 w 37"/>
                <a:gd name="T43" fmla="*/ 0 h 5"/>
                <a:gd name="T44" fmla="*/ 20 w 37"/>
                <a:gd name="T45" fmla="*/ 0 h 5"/>
                <a:gd name="T46" fmla="*/ 21 w 37"/>
                <a:gd name="T47" fmla="*/ 1 h 5"/>
                <a:gd name="T48" fmla="*/ 22 w 37"/>
                <a:gd name="T49" fmla="*/ 1 h 5"/>
                <a:gd name="T50" fmla="*/ 23 w 37"/>
                <a:gd name="T51" fmla="*/ 1 h 5"/>
                <a:gd name="T52" fmla="*/ 25 w 37"/>
                <a:gd name="T53" fmla="*/ 2 h 5"/>
                <a:gd name="T54" fmla="*/ 27 w 37"/>
                <a:gd name="T55" fmla="*/ 2 h 5"/>
                <a:gd name="T56" fmla="*/ 29 w 37"/>
                <a:gd name="T57" fmla="*/ 2 h 5"/>
                <a:gd name="T58" fmla="*/ 31 w 37"/>
                <a:gd name="T59" fmla="*/ 3 h 5"/>
                <a:gd name="T60" fmla="*/ 33 w 37"/>
                <a:gd name="T61" fmla="*/ 4 h 5"/>
                <a:gd name="T62" fmla="*/ 35 w 37"/>
                <a:gd name="T63" fmla="*/ 4 h 5"/>
                <a:gd name="T64" fmla="*/ 37 w 37"/>
                <a:gd name="T65" fmla="*/ 5 h 5"/>
                <a:gd name="T66" fmla="*/ 35 w 37"/>
                <a:gd name="T67" fmla="*/ 5 h 5"/>
                <a:gd name="T68" fmla="*/ 34 w 37"/>
                <a:gd name="T69" fmla="*/ 4 h 5"/>
                <a:gd name="T70" fmla="*/ 32 w 37"/>
                <a:gd name="T71" fmla="*/ 4 h 5"/>
                <a:gd name="T72" fmla="*/ 31 w 37"/>
                <a:gd name="T73" fmla="*/ 4 h 5"/>
                <a:gd name="T74" fmla="*/ 29 w 37"/>
                <a:gd name="T75" fmla="*/ 4 h 5"/>
                <a:gd name="T76" fmla="*/ 28 w 37"/>
                <a:gd name="T77" fmla="*/ 3 h 5"/>
                <a:gd name="T78" fmla="*/ 26 w 37"/>
                <a:gd name="T79" fmla="*/ 3 h 5"/>
                <a:gd name="T80" fmla="*/ 25 w 37"/>
                <a:gd name="T81" fmla="*/ 3 h 5"/>
                <a:gd name="T82" fmla="*/ 23 w 37"/>
                <a:gd name="T83" fmla="*/ 3 h 5"/>
                <a:gd name="T84" fmla="*/ 22 w 37"/>
                <a:gd name="T85" fmla="*/ 3 h 5"/>
                <a:gd name="T86" fmla="*/ 20 w 37"/>
                <a:gd name="T87" fmla="*/ 3 h 5"/>
                <a:gd name="T88" fmla="*/ 19 w 37"/>
                <a:gd name="T89" fmla="*/ 3 h 5"/>
                <a:gd name="T90" fmla="*/ 17 w 37"/>
                <a:gd name="T91" fmla="*/ 3 h 5"/>
                <a:gd name="T92" fmla="*/ 16 w 37"/>
                <a:gd name="T93" fmla="*/ 3 h 5"/>
                <a:gd name="T94" fmla="*/ 14 w 37"/>
                <a:gd name="T95" fmla="*/ 2 h 5"/>
                <a:gd name="T96" fmla="*/ 13 w 37"/>
                <a:gd name="T97" fmla="*/ 2 h 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" h="5">
                  <a:moveTo>
                    <a:pt x="13" y="2"/>
                  </a:moveTo>
                  <a:lnTo>
                    <a:pt x="11" y="2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5" y="4"/>
                  </a:lnTo>
                  <a:lnTo>
                    <a:pt x="37" y="5"/>
                  </a:lnTo>
                  <a:lnTo>
                    <a:pt x="35" y="5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1" y="4"/>
                  </a:lnTo>
                  <a:lnTo>
                    <a:pt x="29" y="4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7" name="Freeform 400"/>
            <p:cNvSpPr>
              <a:spLocks/>
            </p:cNvSpPr>
            <p:nvPr/>
          </p:nvSpPr>
          <p:spPr bwMode="auto">
            <a:xfrm>
              <a:off x="3216" y="1398"/>
              <a:ext cx="7" cy="2"/>
            </a:xfrm>
            <a:custGeom>
              <a:avLst/>
              <a:gdLst>
                <a:gd name="T0" fmla="*/ 4 w 7"/>
                <a:gd name="T1" fmla="*/ 1 h 2"/>
                <a:gd name="T2" fmla="*/ 5 w 7"/>
                <a:gd name="T3" fmla="*/ 1 h 2"/>
                <a:gd name="T4" fmla="*/ 4 w 7"/>
                <a:gd name="T5" fmla="*/ 1 h 2"/>
                <a:gd name="T6" fmla="*/ 3 w 7"/>
                <a:gd name="T7" fmla="*/ 2 h 2"/>
                <a:gd name="T8" fmla="*/ 3 w 7"/>
                <a:gd name="T9" fmla="*/ 2 h 2"/>
                <a:gd name="T10" fmla="*/ 2 w 7"/>
                <a:gd name="T11" fmla="*/ 2 h 2"/>
                <a:gd name="T12" fmla="*/ 2 w 7"/>
                <a:gd name="T13" fmla="*/ 2 h 2"/>
                <a:gd name="T14" fmla="*/ 1 w 7"/>
                <a:gd name="T15" fmla="*/ 1 h 2"/>
                <a:gd name="T16" fmla="*/ 1 w 7"/>
                <a:gd name="T17" fmla="*/ 1 h 2"/>
                <a:gd name="T18" fmla="*/ 0 w 7"/>
                <a:gd name="T19" fmla="*/ 1 h 2"/>
                <a:gd name="T20" fmla="*/ 1 w 7"/>
                <a:gd name="T21" fmla="*/ 1 h 2"/>
                <a:gd name="T22" fmla="*/ 1 w 7"/>
                <a:gd name="T23" fmla="*/ 1 h 2"/>
                <a:gd name="T24" fmla="*/ 2 w 7"/>
                <a:gd name="T25" fmla="*/ 0 h 2"/>
                <a:gd name="T26" fmla="*/ 2 w 7"/>
                <a:gd name="T27" fmla="*/ 0 h 2"/>
                <a:gd name="T28" fmla="*/ 3 w 7"/>
                <a:gd name="T29" fmla="*/ 0 h 2"/>
                <a:gd name="T30" fmla="*/ 3 w 7"/>
                <a:gd name="T31" fmla="*/ 0 h 2"/>
                <a:gd name="T32" fmla="*/ 4 w 7"/>
                <a:gd name="T33" fmla="*/ 0 h 2"/>
                <a:gd name="T34" fmla="*/ 5 w 7"/>
                <a:gd name="T35" fmla="*/ 0 h 2"/>
                <a:gd name="T36" fmla="*/ 5 w 7"/>
                <a:gd name="T37" fmla="*/ 1 h 2"/>
                <a:gd name="T38" fmla="*/ 5 w 7"/>
                <a:gd name="T39" fmla="*/ 0 h 2"/>
                <a:gd name="T40" fmla="*/ 6 w 7"/>
                <a:gd name="T41" fmla="*/ 0 h 2"/>
                <a:gd name="T42" fmla="*/ 6 w 7"/>
                <a:gd name="T43" fmla="*/ 0 h 2"/>
                <a:gd name="T44" fmla="*/ 7 w 7"/>
                <a:gd name="T45" fmla="*/ 0 h 2"/>
                <a:gd name="T46" fmla="*/ 6 w 7"/>
                <a:gd name="T47" fmla="*/ 0 h 2"/>
                <a:gd name="T48" fmla="*/ 5 w 7"/>
                <a:gd name="T49" fmla="*/ 0 h 2"/>
                <a:gd name="T50" fmla="*/ 5 w 7"/>
                <a:gd name="T51" fmla="*/ 1 h 2"/>
                <a:gd name="T52" fmla="*/ 4 w 7"/>
                <a:gd name="T53" fmla="*/ 1 h 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7" h="2">
                  <a:moveTo>
                    <a:pt x="4" y="1"/>
                  </a:moveTo>
                  <a:lnTo>
                    <a:pt x="5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8" name="Freeform 401"/>
            <p:cNvSpPr>
              <a:spLocks/>
            </p:cNvSpPr>
            <p:nvPr/>
          </p:nvSpPr>
          <p:spPr bwMode="auto">
            <a:xfrm>
              <a:off x="3218" y="1399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1 w 1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39" name="Freeform 402"/>
            <p:cNvSpPr>
              <a:spLocks/>
            </p:cNvSpPr>
            <p:nvPr/>
          </p:nvSpPr>
          <p:spPr bwMode="auto">
            <a:xfrm>
              <a:off x="3185" y="1394"/>
              <a:ext cx="4" cy="2"/>
            </a:xfrm>
            <a:custGeom>
              <a:avLst/>
              <a:gdLst>
                <a:gd name="T0" fmla="*/ 0 w 4"/>
                <a:gd name="T1" fmla="*/ 0 h 2"/>
                <a:gd name="T2" fmla="*/ 1 w 4"/>
                <a:gd name="T3" fmla="*/ 0 h 2"/>
                <a:gd name="T4" fmla="*/ 2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3 w 4"/>
                <a:gd name="T11" fmla="*/ 1 h 2"/>
                <a:gd name="T12" fmla="*/ 4 w 4"/>
                <a:gd name="T13" fmla="*/ 2 h 2"/>
                <a:gd name="T14" fmla="*/ 3 w 4"/>
                <a:gd name="T15" fmla="*/ 2 h 2"/>
                <a:gd name="T16" fmla="*/ 2 w 4"/>
                <a:gd name="T17" fmla="*/ 2 h 2"/>
                <a:gd name="T18" fmla="*/ 2 w 4"/>
                <a:gd name="T19" fmla="*/ 2 h 2"/>
                <a:gd name="T20" fmla="*/ 1 w 4"/>
                <a:gd name="T21" fmla="*/ 2 h 2"/>
                <a:gd name="T22" fmla="*/ 1 w 4"/>
                <a:gd name="T23" fmla="*/ 1 h 2"/>
                <a:gd name="T24" fmla="*/ 0 w 4"/>
                <a:gd name="T25" fmla="*/ 1 h 2"/>
                <a:gd name="T26" fmla="*/ 0 w 4"/>
                <a:gd name="T27" fmla="*/ 1 h 2"/>
                <a:gd name="T28" fmla="*/ 0 w 4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4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0" name="Freeform 403"/>
            <p:cNvSpPr>
              <a:spLocks/>
            </p:cNvSpPr>
            <p:nvPr/>
          </p:nvSpPr>
          <p:spPr bwMode="auto">
            <a:xfrm>
              <a:off x="3185" y="1402"/>
              <a:ext cx="3" cy="3"/>
            </a:xfrm>
            <a:custGeom>
              <a:avLst/>
              <a:gdLst>
                <a:gd name="T0" fmla="*/ 1 w 3"/>
                <a:gd name="T1" fmla="*/ 3 h 3"/>
                <a:gd name="T2" fmla="*/ 1 w 3"/>
                <a:gd name="T3" fmla="*/ 3 h 3"/>
                <a:gd name="T4" fmla="*/ 1 w 3"/>
                <a:gd name="T5" fmla="*/ 3 h 3"/>
                <a:gd name="T6" fmla="*/ 0 w 3"/>
                <a:gd name="T7" fmla="*/ 2 h 3"/>
                <a:gd name="T8" fmla="*/ 0 w 3"/>
                <a:gd name="T9" fmla="*/ 2 h 3"/>
                <a:gd name="T10" fmla="*/ 0 w 3"/>
                <a:gd name="T11" fmla="*/ 1 h 3"/>
                <a:gd name="T12" fmla="*/ 1 w 3"/>
                <a:gd name="T13" fmla="*/ 1 h 3"/>
                <a:gd name="T14" fmla="*/ 2 w 3"/>
                <a:gd name="T15" fmla="*/ 1 h 3"/>
                <a:gd name="T16" fmla="*/ 2 w 3"/>
                <a:gd name="T17" fmla="*/ 0 h 3"/>
                <a:gd name="T18" fmla="*/ 2 w 3"/>
                <a:gd name="T19" fmla="*/ 1 h 3"/>
                <a:gd name="T20" fmla="*/ 2 w 3"/>
                <a:gd name="T21" fmla="*/ 1 h 3"/>
                <a:gd name="T22" fmla="*/ 3 w 3"/>
                <a:gd name="T23" fmla="*/ 1 h 3"/>
                <a:gd name="T24" fmla="*/ 3 w 3"/>
                <a:gd name="T25" fmla="*/ 1 h 3"/>
                <a:gd name="T26" fmla="*/ 3 w 3"/>
                <a:gd name="T27" fmla="*/ 0 h 3"/>
                <a:gd name="T28" fmla="*/ 3 w 3"/>
                <a:gd name="T29" fmla="*/ 1 h 3"/>
                <a:gd name="T30" fmla="*/ 3 w 3"/>
                <a:gd name="T31" fmla="*/ 2 h 3"/>
                <a:gd name="T32" fmla="*/ 2 w 3"/>
                <a:gd name="T33" fmla="*/ 2 h 3"/>
                <a:gd name="T34" fmla="*/ 1 w 3"/>
                <a:gd name="T35" fmla="*/ 3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lnTo>
                    <a:pt x="1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1" name="Freeform 404"/>
            <p:cNvSpPr>
              <a:spLocks/>
            </p:cNvSpPr>
            <p:nvPr/>
          </p:nvSpPr>
          <p:spPr bwMode="auto">
            <a:xfrm>
              <a:off x="3182" y="1398"/>
              <a:ext cx="3" cy="3"/>
            </a:xfrm>
            <a:custGeom>
              <a:avLst/>
              <a:gdLst>
                <a:gd name="T0" fmla="*/ 1 w 3"/>
                <a:gd name="T1" fmla="*/ 3 h 3"/>
                <a:gd name="T2" fmla="*/ 0 w 3"/>
                <a:gd name="T3" fmla="*/ 2 h 3"/>
                <a:gd name="T4" fmla="*/ 0 w 3"/>
                <a:gd name="T5" fmla="*/ 2 h 3"/>
                <a:gd name="T6" fmla="*/ 0 w 3"/>
                <a:gd name="T7" fmla="*/ 2 h 3"/>
                <a:gd name="T8" fmla="*/ 0 w 3"/>
                <a:gd name="T9" fmla="*/ 1 h 3"/>
                <a:gd name="T10" fmla="*/ 1 w 3"/>
                <a:gd name="T11" fmla="*/ 1 h 3"/>
                <a:gd name="T12" fmla="*/ 1 w 3"/>
                <a:gd name="T13" fmla="*/ 1 h 3"/>
                <a:gd name="T14" fmla="*/ 2 w 3"/>
                <a:gd name="T15" fmla="*/ 0 h 3"/>
                <a:gd name="T16" fmla="*/ 2 w 3"/>
                <a:gd name="T17" fmla="*/ 0 h 3"/>
                <a:gd name="T18" fmla="*/ 3 w 3"/>
                <a:gd name="T19" fmla="*/ 1 h 3"/>
                <a:gd name="T20" fmla="*/ 3 w 3"/>
                <a:gd name="T21" fmla="*/ 2 h 3"/>
                <a:gd name="T22" fmla="*/ 2 w 3"/>
                <a:gd name="T23" fmla="*/ 2 h 3"/>
                <a:gd name="T24" fmla="*/ 1 w 3"/>
                <a:gd name="T25" fmla="*/ 3 h 3"/>
                <a:gd name="T26" fmla="*/ 1 w 3"/>
                <a:gd name="T27" fmla="*/ 3 h 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2" name="Freeform 405"/>
            <p:cNvSpPr>
              <a:spLocks/>
            </p:cNvSpPr>
            <p:nvPr/>
          </p:nvSpPr>
          <p:spPr bwMode="auto">
            <a:xfrm>
              <a:off x="3155" y="1398"/>
              <a:ext cx="4" cy="4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1 w 4"/>
                <a:gd name="T5" fmla="*/ 4 h 4"/>
                <a:gd name="T6" fmla="*/ 1 w 4"/>
                <a:gd name="T7" fmla="*/ 4 h 4"/>
                <a:gd name="T8" fmla="*/ 1 w 4"/>
                <a:gd name="T9" fmla="*/ 3 h 4"/>
                <a:gd name="T10" fmla="*/ 0 w 4"/>
                <a:gd name="T11" fmla="*/ 3 h 4"/>
                <a:gd name="T12" fmla="*/ 1 w 4"/>
                <a:gd name="T13" fmla="*/ 3 h 4"/>
                <a:gd name="T14" fmla="*/ 1 w 4"/>
                <a:gd name="T15" fmla="*/ 2 h 4"/>
                <a:gd name="T16" fmla="*/ 2 w 4"/>
                <a:gd name="T17" fmla="*/ 1 h 4"/>
                <a:gd name="T18" fmla="*/ 3 w 4"/>
                <a:gd name="T19" fmla="*/ 0 h 4"/>
                <a:gd name="T20" fmla="*/ 3 w 4"/>
                <a:gd name="T21" fmla="*/ 1 h 4"/>
                <a:gd name="T22" fmla="*/ 4 w 4"/>
                <a:gd name="T23" fmla="*/ 1 h 4"/>
                <a:gd name="T24" fmla="*/ 4 w 4"/>
                <a:gd name="T25" fmla="*/ 2 h 4"/>
                <a:gd name="T26" fmla="*/ 4 w 4"/>
                <a:gd name="T27" fmla="*/ 2 h 4"/>
                <a:gd name="T28" fmla="*/ 4 w 4"/>
                <a:gd name="T29" fmla="*/ 3 h 4"/>
                <a:gd name="T30" fmla="*/ 4 w 4"/>
                <a:gd name="T31" fmla="*/ 4 h 4"/>
                <a:gd name="T32" fmla="*/ 3 w 4"/>
                <a:gd name="T33" fmla="*/ 4 h 4"/>
                <a:gd name="T34" fmla="*/ 2 w 4"/>
                <a:gd name="T35" fmla="*/ 4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4"/>
                  </a:lnTo>
                  <a:lnTo>
                    <a:pt x="3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3" name="Freeform 406"/>
            <p:cNvSpPr>
              <a:spLocks/>
            </p:cNvSpPr>
            <p:nvPr/>
          </p:nvSpPr>
          <p:spPr bwMode="auto">
            <a:xfrm>
              <a:off x="3151" y="1394"/>
              <a:ext cx="3" cy="6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1 w 3"/>
                <a:gd name="T5" fmla="*/ 5 h 6"/>
                <a:gd name="T6" fmla="*/ 1 w 3"/>
                <a:gd name="T7" fmla="*/ 6 h 6"/>
                <a:gd name="T8" fmla="*/ 1 w 3"/>
                <a:gd name="T9" fmla="*/ 6 h 6"/>
                <a:gd name="T10" fmla="*/ 1 w 3"/>
                <a:gd name="T11" fmla="*/ 5 h 6"/>
                <a:gd name="T12" fmla="*/ 0 w 3"/>
                <a:gd name="T13" fmla="*/ 4 h 6"/>
                <a:gd name="T14" fmla="*/ 0 w 3"/>
                <a:gd name="T15" fmla="*/ 3 h 6"/>
                <a:gd name="T16" fmla="*/ 0 w 3"/>
                <a:gd name="T17" fmla="*/ 2 h 6"/>
                <a:gd name="T18" fmla="*/ 1 w 3"/>
                <a:gd name="T19" fmla="*/ 0 h 6"/>
                <a:gd name="T20" fmla="*/ 2 w 3"/>
                <a:gd name="T21" fmla="*/ 1 h 6"/>
                <a:gd name="T22" fmla="*/ 3 w 3"/>
                <a:gd name="T23" fmla="*/ 3 h 6"/>
                <a:gd name="T24" fmla="*/ 3 w 3"/>
                <a:gd name="T25" fmla="*/ 4 h 6"/>
                <a:gd name="T26" fmla="*/ 2 w 3"/>
                <a:gd name="T27" fmla="*/ 6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1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4" name="Freeform 407"/>
            <p:cNvSpPr>
              <a:spLocks/>
            </p:cNvSpPr>
            <p:nvPr/>
          </p:nvSpPr>
          <p:spPr bwMode="auto">
            <a:xfrm>
              <a:off x="3150" y="1380"/>
              <a:ext cx="4" cy="2"/>
            </a:xfrm>
            <a:custGeom>
              <a:avLst/>
              <a:gdLst>
                <a:gd name="T0" fmla="*/ 3 w 4"/>
                <a:gd name="T1" fmla="*/ 1 h 2"/>
                <a:gd name="T2" fmla="*/ 3 w 4"/>
                <a:gd name="T3" fmla="*/ 1 h 2"/>
                <a:gd name="T4" fmla="*/ 3 w 4"/>
                <a:gd name="T5" fmla="*/ 1 h 2"/>
                <a:gd name="T6" fmla="*/ 3 w 4"/>
                <a:gd name="T7" fmla="*/ 2 h 2"/>
                <a:gd name="T8" fmla="*/ 3 w 4"/>
                <a:gd name="T9" fmla="*/ 2 h 2"/>
                <a:gd name="T10" fmla="*/ 3 w 4"/>
                <a:gd name="T11" fmla="*/ 2 h 2"/>
                <a:gd name="T12" fmla="*/ 3 w 4"/>
                <a:gd name="T13" fmla="*/ 2 h 2"/>
                <a:gd name="T14" fmla="*/ 2 w 4"/>
                <a:gd name="T15" fmla="*/ 2 h 2"/>
                <a:gd name="T16" fmla="*/ 2 w 4"/>
                <a:gd name="T17" fmla="*/ 2 h 2"/>
                <a:gd name="T18" fmla="*/ 1 w 4"/>
                <a:gd name="T19" fmla="*/ 1 h 2"/>
                <a:gd name="T20" fmla="*/ 0 w 4"/>
                <a:gd name="T21" fmla="*/ 0 h 2"/>
                <a:gd name="T22" fmla="*/ 1 w 4"/>
                <a:gd name="T23" fmla="*/ 0 h 2"/>
                <a:gd name="T24" fmla="*/ 2 w 4"/>
                <a:gd name="T25" fmla="*/ 0 h 2"/>
                <a:gd name="T26" fmla="*/ 3 w 4"/>
                <a:gd name="T27" fmla="*/ 1 h 2"/>
                <a:gd name="T28" fmla="*/ 4 w 4"/>
                <a:gd name="T29" fmla="*/ 1 h 2"/>
                <a:gd name="T30" fmla="*/ 4 w 4"/>
                <a:gd name="T31" fmla="*/ 1 h 2"/>
                <a:gd name="T32" fmla="*/ 4 w 4"/>
                <a:gd name="T33" fmla="*/ 1 h 2"/>
                <a:gd name="T34" fmla="*/ 4 w 4"/>
                <a:gd name="T35" fmla="*/ 1 h 2"/>
                <a:gd name="T36" fmla="*/ 3 w 4"/>
                <a:gd name="T37" fmla="*/ 1 h 2"/>
                <a:gd name="T38" fmla="*/ 3 w 4"/>
                <a:gd name="T39" fmla="*/ 1 h 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5" name="Freeform 408"/>
            <p:cNvSpPr>
              <a:spLocks/>
            </p:cNvSpPr>
            <p:nvPr/>
          </p:nvSpPr>
          <p:spPr bwMode="auto">
            <a:xfrm>
              <a:off x="3150" y="1415"/>
              <a:ext cx="3" cy="1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6" name="Freeform 409"/>
            <p:cNvSpPr>
              <a:spLocks/>
            </p:cNvSpPr>
            <p:nvPr/>
          </p:nvSpPr>
          <p:spPr bwMode="auto">
            <a:xfrm>
              <a:off x="3067" y="1412"/>
              <a:ext cx="83" cy="16"/>
            </a:xfrm>
            <a:custGeom>
              <a:avLst/>
              <a:gdLst>
                <a:gd name="T0" fmla="*/ 67 w 83"/>
                <a:gd name="T1" fmla="*/ 8 h 16"/>
                <a:gd name="T2" fmla="*/ 62 w 83"/>
                <a:gd name="T3" fmla="*/ 10 h 16"/>
                <a:gd name="T4" fmla="*/ 56 w 83"/>
                <a:gd name="T5" fmla="*/ 11 h 16"/>
                <a:gd name="T6" fmla="*/ 51 w 83"/>
                <a:gd name="T7" fmla="*/ 12 h 16"/>
                <a:gd name="T8" fmla="*/ 46 w 83"/>
                <a:gd name="T9" fmla="*/ 13 h 16"/>
                <a:gd name="T10" fmla="*/ 40 w 83"/>
                <a:gd name="T11" fmla="*/ 14 h 16"/>
                <a:gd name="T12" fmla="*/ 34 w 83"/>
                <a:gd name="T13" fmla="*/ 14 h 16"/>
                <a:gd name="T14" fmla="*/ 28 w 83"/>
                <a:gd name="T15" fmla="*/ 15 h 16"/>
                <a:gd name="T16" fmla="*/ 22 w 83"/>
                <a:gd name="T17" fmla="*/ 16 h 16"/>
                <a:gd name="T18" fmla="*/ 16 w 83"/>
                <a:gd name="T19" fmla="*/ 16 h 16"/>
                <a:gd name="T20" fmla="*/ 10 w 83"/>
                <a:gd name="T21" fmla="*/ 16 h 16"/>
                <a:gd name="T22" fmla="*/ 6 w 83"/>
                <a:gd name="T23" fmla="*/ 16 h 16"/>
                <a:gd name="T24" fmla="*/ 2 w 83"/>
                <a:gd name="T25" fmla="*/ 15 h 16"/>
                <a:gd name="T26" fmla="*/ 2 w 83"/>
                <a:gd name="T27" fmla="*/ 13 h 16"/>
                <a:gd name="T28" fmla="*/ 8 w 83"/>
                <a:gd name="T29" fmla="*/ 12 h 16"/>
                <a:gd name="T30" fmla="*/ 13 w 83"/>
                <a:gd name="T31" fmla="*/ 10 h 16"/>
                <a:gd name="T32" fmla="*/ 19 w 83"/>
                <a:gd name="T33" fmla="*/ 8 h 16"/>
                <a:gd name="T34" fmla="*/ 24 w 83"/>
                <a:gd name="T35" fmla="*/ 5 h 16"/>
                <a:gd name="T36" fmla="*/ 30 w 83"/>
                <a:gd name="T37" fmla="*/ 3 h 16"/>
                <a:gd name="T38" fmla="*/ 26 w 83"/>
                <a:gd name="T39" fmla="*/ 6 h 16"/>
                <a:gd name="T40" fmla="*/ 22 w 83"/>
                <a:gd name="T41" fmla="*/ 8 h 16"/>
                <a:gd name="T42" fmla="*/ 21 w 83"/>
                <a:gd name="T43" fmla="*/ 10 h 16"/>
                <a:gd name="T44" fmla="*/ 28 w 83"/>
                <a:gd name="T45" fmla="*/ 8 h 16"/>
                <a:gd name="T46" fmla="*/ 34 w 83"/>
                <a:gd name="T47" fmla="*/ 6 h 16"/>
                <a:gd name="T48" fmla="*/ 34 w 83"/>
                <a:gd name="T49" fmla="*/ 8 h 16"/>
                <a:gd name="T50" fmla="*/ 42 w 83"/>
                <a:gd name="T51" fmla="*/ 7 h 16"/>
                <a:gd name="T52" fmla="*/ 49 w 83"/>
                <a:gd name="T53" fmla="*/ 3 h 16"/>
                <a:gd name="T54" fmla="*/ 53 w 83"/>
                <a:gd name="T55" fmla="*/ 1 h 16"/>
                <a:gd name="T56" fmla="*/ 50 w 83"/>
                <a:gd name="T57" fmla="*/ 4 h 16"/>
                <a:gd name="T58" fmla="*/ 48 w 83"/>
                <a:gd name="T59" fmla="*/ 6 h 16"/>
                <a:gd name="T60" fmla="*/ 50 w 83"/>
                <a:gd name="T61" fmla="*/ 7 h 16"/>
                <a:gd name="T62" fmla="*/ 55 w 83"/>
                <a:gd name="T63" fmla="*/ 5 h 16"/>
                <a:gd name="T64" fmla="*/ 60 w 83"/>
                <a:gd name="T65" fmla="*/ 4 h 16"/>
                <a:gd name="T66" fmla="*/ 60 w 83"/>
                <a:gd name="T67" fmla="*/ 6 h 16"/>
                <a:gd name="T68" fmla="*/ 66 w 83"/>
                <a:gd name="T69" fmla="*/ 4 h 16"/>
                <a:gd name="T70" fmla="*/ 72 w 83"/>
                <a:gd name="T71" fmla="*/ 2 h 16"/>
                <a:gd name="T72" fmla="*/ 75 w 83"/>
                <a:gd name="T73" fmla="*/ 1 h 16"/>
                <a:gd name="T74" fmla="*/ 72 w 83"/>
                <a:gd name="T75" fmla="*/ 3 h 16"/>
                <a:gd name="T76" fmla="*/ 69 w 83"/>
                <a:gd name="T77" fmla="*/ 5 h 16"/>
                <a:gd name="T78" fmla="*/ 72 w 83"/>
                <a:gd name="T79" fmla="*/ 6 h 16"/>
                <a:gd name="T80" fmla="*/ 77 w 83"/>
                <a:gd name="T81" fmla="*/ 5 h 16"/>
                <a:gd name="T82" fmla="*/ 83 w 83"/>
                <a:gd name="T83" fmla="*/ 3 h 16"/>
                <a:gd name="T84" fmla="*/ 79 w 83"/>
                <a:gd name="T85" fmla="*/ 5 h 16"/>
                <a:gd name="T86" fmla="*/ 74 w 83"/>
                <a:gd name="T87" fmla="*/ 7 h 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83" h="16">
                  <a:moveTo>
                    <a:pt x="71" y="8"/>
                  </a:moveTo>
                  <a:lnTo>
                    <a:pt x="69" y="8"/>
                  </a:lnTo>
                  <a:lnTo>
                    <a:pt x="67" y="8"/>
                  </a:lnTo>
                  <a:lnTo>
                    <a:pt x="65" y="9"/>
                  </a:lnTo>
                  <a:lnTo>
                    <a:pt x="63" y="9"/>
                  </a:lnTo>
                  <a:lnTo>
                    <a:pt x="62" y="10"/>
                  </a:lnTo>
                  <a:lnTo>
                    <a:pt x="60" y="10"/>
                  </a:lnTo>
                  <a:lnTo>
                    <a:pt x="58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3" y="12"/>
                  </a:lnTo>
                  <a:lnTo>
                    <a:pt x="51" y="12"/>
                  </a:lnTo>
                  <a:lnTo>
                    <a:pt x="49" y="12"/>
                  </a:lnTo>
                  <a:lnTo>
                    <a:pt x="47" y="13"/>
                  </a:lnTo>
                  <a:lnTo>
                    <a:pt x="46" y="13"/>
                  </a:lnTo>
                  <a:lnTo>
                    <a:pt x="44" y="13"/>
                  </a:lnTo>
                  <a:lnTo>
                    <a:pt x="42" y="13"/>
                  </a:lnTo>
                  <a:lnTo>
                    <a:pt x="40" y="14"/>
                  </a:lnTo>
                  <a:lnTo>
                    <a:pt x="38" y="14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2" y="15"/>
                  </a:lnTo>
                  <a:lnTo>
                    <a:pt x="30" y="15"/>
                  </a:lnTo>
                  <a:lnTo>
                    <a:pt x="28" y="15"/>
                  </a:lnTo>
                  <a:lnTo>
                    <a:pt x="26" y="15"/>
                  </a:lnTo>
                  <a:lnTo>
                    <a:pt x="24" y="15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3" y="10"/>
                  </a:lnTo>
                  <a:lnTo>
                    <a:pt x="15" y="9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21" y="7"/>
                  </a:lnTo>
                  <a:lnTo>
                    <a:pt x="23" y="6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8" y="4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8" y="5"/>
                  </a:lnTo>
                  <a:lnTo>
                    <a:pt x="26" y="6"/>
                  </a:lnTo>
                  <a:lnTo>
                    <a:pt x="25" y="7"/>
                  </a:lnTo>
                  <a:lnTo>
                    <a:pt x="23" y="7"/>
                  </a:lnTo>
                  <a:lnTo>
                    <a:pt x="22" y="8"/>
                  </a:lnTo>
                  <a:lnTo>
                    <a:pt x="21" y="9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4" y="10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30" y="8"/>
                  </a:lnTo>
                  <a:lnTo>
                    <a:pt x="32" y="7"/>
                  </a:lnTo>
                  <a:lnTo>
                    <a:pt x="34" y="6"/>
                  </a:lnTo>
                  <a:lnTo>
                    <a:pt x="36" y="5"/>
                  </a:lnTo>
                  <a:lnTo>
                    <a:pt x="41" y="1"/>
                  </a:lnTo>
                  <a:lnTo>
                    <a:pt x="34" y="8"/>
                  </a:lnTo>
                  <a:lnTo>
                    <a:pt x="37" y="8"/>
                  </a:lnTo>
                  <a:lnTo>
                    <a:pt x="39" y="7"/>
                  </a:lnTo>
                  <a:lnTo>
                    <a:pt x="42" y="7"/>
                  </a:lnTo>
                  <a:lnTo>
                    <a:pt x="44" y="5"/>
                  </a:lnTo>
                  <a:lnTo>
                    <a:pt x="47" y="4"/>
                  </a:lnTo>
                  <a:lnTo>
                    <a:pt x="49" y="3"/>
                  </a:lnTo>
                  <a:lnTo>
                    <a:pt x="52" y="1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2" y="2"/>
                  </a:lnTo>
                  <a:lnTo>
                    <a:pt x="51" y="3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4" y="6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5" y="0"/>
                  </a:lnTo>
                  <a:lnTo>
                    <a:pt x="58" y="7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4" y="5"/>
                  </a:lnTo>
                  <a:lnTo>
                    <a:pt x="66" y="4"/>
                  </a:lnTo>
                  <a:lnTo>
                    <a:pt x="68" y="3"/>
                  </a:lnTo>
                  <a:lnTo>
                    <a:pt x="70" y="3"/>
                  </a:lnTo>
                  <a:lnTo>
                    <a:pt x="72" y="2"/>
                  </a:lnTo>
                  <a:lnTo>
                    <a:pt x="74" y="1"/>
                  </a:lnTo>
                  <a:lnTo>
                    <a:pt x="75" y="0"/>
                  </a:lnTo>
                  <a:lnTo>
                    <a:pt x="75" y="1"/>
                  </a:lnTo>
                  <a:lnTo>
                    <a:pt x="74" y="2"/>
                  </a:lnTo>
                  <a:lnTo>
                    <a:pt x="73" y="2"/>
                  </a:lnTo>
                  <a:lnTo>
                    <a:pt x="72" y="3"/>
                  </a:lnTo>
                  <a:lnTo>
                    <a:pt x="71" y="4"/>
                  </a:lnTo>
                  <a:lnTo>
                    <a:pt x="70" y="5"/>
                  </a:lnTo>
                  <a:lnTo>
                    <a:pt x="69" y="5"/>
                  </a:lnTo>
                  <a:lnTo>
                    <a:pt x="68" y="6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4" y="5"/>
                  </a:lnTo>
                  <a:lnTo>
                    <a:pt x="75" y="5"/>
                  </a:lnTo>
                  <a:lnTo>
                    <a:pt x="77" y="5"/>
                  </a:lnTo>
                  <a:lnTo>
                    <a:pt x="79" y="4"/>
                  </a:lnTo>
                  <a:lnTo>
                    <a:pt x="81" y="4"/>
                  </a:lnTo>
                  <a:lnTo>
                    <a:pt x="83" y="3"/>
                  </a:lnTo>
                  <a:lnTo>
                    <a:pt x="81" y="4"/>
                  </a:lnTo>
                  <a:lnTo>
                    <a:pt x="80" y="5"/>
                  </a:lnTo>
                  <a:lnTo>
                    <a:pt x="79" y="5"/>
                  </a:lnTo>
                  <a:lnTo>
                    <a:pt x="77" y="6"/>
                  </a:lnTo>
                  <a:lnTo>
                    <a:pt x="75" y="6"/>
                  </a:lnTo>
                  <a:lnTo>
                    <a:pt x="74" y="7"/>
                  </a:lnTo>
                  <a:lnTo>
                    <a:pt x="72" y="7"/>
                  </a:lnTo>
                  <a:lnTo>
                    <a:pt x="71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7" name="Freeform 410"/>
            <p:cNvSpPr>
              <a:spLocks/>
            </p:cNvSpPr>
            <p:nvPr/>
          </p:nvSpPr>
          <p:spPr bwMode="auto">
            <a:xfrm>
              <a:off x="3144" y="1400"/>
              <a:ext cx="4" cy="4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4 h 4"/>
                <a:gd name="T4" fmla="*/ 1 w 4"/>
                <a:gd name="T5" fmla="*/ 4 h 4"/>
                <a:gd name="T6" fmla="*/ 1 w 4"/>
                <a:gd name="T7" fmla="*/ 3 h 4"/>
                <a:gd name="T8" fmla="*/ 0 w 4"/>
                <a:gd name="T9" fmla="*/ 3 h 4"/>
                <a:gd name="T10" fmla="*/ 0 w 4"/>
                <a:gd name="T11" fmla="*/ 3 h 4"/>
                <a:gd name="T12" fmla="*/ 0 w 4"/>
                <a:gd name="T13" fmla="*/ 2 h 4"/>
                <a:gd name="T14" fmla="*/ 0 w 4"/>
                <a:gd name="T15" fmla="*/ 2 h 4"/>
                <a:gd name="T16" fmla="*/ 0 w 4"/>
                <a:gd name="T17" fmla="*/ 2 h 4"/>
                <a:gd name="T18" fmla="*/ 3 w 4"/>
                <a:gd name="T19" fmla="*/ 0 h 4"/>
                <a:gd name="T20" fmla="*/ 3 w 4"/>
                <a:gd name="T21" fmla="*/ 1 h 4"/>
                <a:gd name="T22" fmla="*/ 3 w 4"/>
                <a:gd name="T23" fmla="*/ 1 h 4"/>
                <a:gd name="T24" fmla="*/ 4 w 4"/>
                <a:gd name="T25" fmla="*/ 2 h 4"/>
                <a:gd name="T26" fmla="*/ 3 w 4"/>
                <a:gd name="T27" fmla="*/ 3 h 4"/>
                <a:gd name="T28" fmla="*/ 3 w 4"/>
                <a:gd name="T29" fmla="*/ 3 h 4"/>
                <a:gd name="T30" fmla="*/ 3 w 4"/>
                <a:gd name="T31" fmla="*/ 3 h 4"/>
                <a:gd name="T32" fmla="*/ 3 w 4"/>
                <a:gd name="T33" fmla="*/ 4 h 4"/>
                <a:gd name="T34" fmla="*/ 3 w 4"/>
                <a:gd name="T35" fmla="*/ 4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8" name="Freeform 411"/>
            <p:cNvSpPr>
              <a:spLocks/>
            </p:cNvSpPr>
            <p:nvPr/>
          </p:nvSpPr>
          <p:spPr bwMode="auto">
            <a:xfrm>
              <a:off x="3143" y="1411"/>
              <a:ext cx="5" cy="4"/>
            </a:xfrm>
            <a:custGeom>
              <a:avLst/>
              <a:gdLst>
                <a:gd name="T0" fmla="*/ 3 w 5"/>
                <a:gd name="T1" fmla="*/ 3 h 4"/>
                <a:gd name="T2" fmla="*/ 3 w 5"/>
                <a:gd name="T3" fmla="*/ 3 h 4"/>
                <a:gd name="T4" fmla="*/ 2 w 5"/>
                <a:gd name="T5" fmla="*/ 4 h 4"/>
                <a:gd name="T6" fmla="*/ 1 w 5"/>
                <a:gd name="T7" fmla="*/ 4 h 4"/>
                <a:gd name="T8" fmla="*/ 0 w 5"/>
                <a:gd name="T9" fmla="*/ 4 h 4"/>
                <a:gd name="T10" fmla="*/ 0 w 5"/>
                <a:gd name="T11" fmla="*/ 4 h 4"/>
                <a:gd name="T12" fmla="*/ 0 w 5"/>
                <a:gd name="T13" fmla="*/ 4 h 4"/>
                <a:gd name="T14" fmla="*/ 0 w 5"/>
                <a:gd name="T15" fmla="*/ 4 h 4"/>
                <a:gd name="T16" fmla="*/ 0 w 5"/>
                <a:gd name="T17" fmla="*/ 4 h 4"/>
                <a:gd name="T18" fmla="*/ 0 w 5"/>
                <a:gd name="T19" fmla="*/ 4 h 4"/>
                <a:gd name="T20" fmla="*/ 0 w 5"/>
                <a:gd name="T21" fmla="*/ 3 h 4"/>
                <a:gd name="T22" fmla="*/ 0 w 5"/>
                <a:gd name="T23" fmla="*/ 3 h 4"/>
                <a:gd name="T24" fmla="*/ 0 w 5"/>
                <a:gd name="T25" fmla="*/ 3 h 4"/>
                <a:gd name="T26" fmla="*/ 0 w 5"/>
                <a:gd name="T27" fmla="*/ 3 h 4"/>
                <a:gd name="T28" fmla="*/ 1 w 5"/>
                <a:gd name="T29" fmla="*/ 3 h 4"/>
                <a:gd name="T30" fmla="*/ 1 w 5"/>
                <a:gd name="T31" fmla="*/ 2 h 4"/>
                <a:gd name="T32" fmla="*/ 2 w 5"/>
                <a:gd name="T33" fmla="*/ 2 h 4"/>
                <a:gd name="T34" fmla="*/ 2 w 5"/>
                <a:gd name="T35" fmla="*/ 1 h 4"/>
                <a:gd name="T36" fmla="*/ 3 w 5"/>
                <a:gd name="T37" fmla="*/ 1 h 4"/>
                <a:gd name="T38" fmla="*/ 3 w 5"/>
                <a:gd name="T39" fmla="*/ 1 h 4"/>
                <a:gd name="T40" fmla="*/ 4 w 5"/>
                <a:gd name="T41" fmla="*/ 0 h 4"/>
                <a:gd name="T42" fmla="*/ 5 w 5"/>
                <a:gd name="T43" fmla="*/ 0 h 4"/>
                <a:gd name="T44" fmla="*/ 4 w 5"/>
                <a:gd name="T45" fmla="*/ 1 h 4"/>
                <a:gd name="T46" fmla="*/ 4 w 5"/>
                <a:gd name="T47" fmla="*/ 1 h 4"/>
                <a:gd name="T48" fmla="*/ 3 w 5"/>
                <a:gd name="T49" fmla="*/ 2 h 4"/>
                <a:gd name="T50" fmla="*/ 3 w 5"/>
                <a:gd name="T51" fmla="*/ 3 h 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lnTo>
                    <a:pt x="3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9" name="Freeform 412"/>
            <p:cNvSpPr>
              <a:spLocks/>
            </p:cNvSpPr>
            <p:nvPr/>
          </p:nvSpPr>
          <p:spPr bwMode="auto">
            <a:xfrm>
              <a:off x="3142" y="1378"/>
              <a:ext cx="3" cy="2"/>
            </a:xfrm>
            <a:custGeom>
              <a:avLst/>
              <a:gdLst>
                <a:gd name="T0" fmla="*/ 1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0 h 2"/>
                <a:gd name="T8" fmla="*/ 3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0" name="Freeform 413"/>
            <p:cNvSpPr>
              <a:spLocks/>
            </p:cNvSpPr>
            <p:nvPr/>
          </p:nvSpPr>
          <p:spPr bwMode="auto">
            <a:xfrm>
              <a:off x="3140" y="1394"/>
              <a:ext cx="4" cy="4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2 w 4"/>
                <a:gd name="T5" fmla="*/ 4 h 4"/>
                <a:gd name="T6" fmla="*/ 2 w 4"/>
                <a:gd name="T7" fmla="*/ 4 h 4"/>
                <a:gd name="T8" fmla="*/ 1 w 4"/>
                <a:gd name="T9" fmla="*/ 4 h 4"/>
                <a:gd name="T10" fmla="*/ 0 w 4"/>
                <a:gd name="T11" fmla="*/ 3 h 4"/>
                <a:gd name="T12" fmla="*/ 0 w 4"/>
                <a:gd name="T13" fmla="*/ 2 h 4"/>
                <a:gd name="T14" fmla="*/ 1 w 4"/>
                <a:gd name="T15" fmla="*/ 1 h 4"/>
                <a:gd name="T16" fmla="*/ 2 w 4"/>
                <a:gd name="T17" fmla="*/ 0 h 4"/>
                <a:gd name="T18" fmla="*/ 3 w 4"/>
                <a:gd name="T19" fmla="*/ 0 h 4"/>
                <a:gd name="T20" fmla="*/ 4 w 4"/>
                <a:gd name="T21" fmla="*/ 1 h 4"/>
                <a:gd name="T22" fmla="*/ 4 w 4"/>
                <a:gd name="T23" fmla="*/ 2 h 4"/>
                <a:gd name="T24" fmla="*/ 4 w 4"/>
                <a:gd name="T25" fmla="*/ 4 h 4"/>
                <a:gd name="T26" fmla="*/ 2 w 4"/>
                <a:gd name="T27" fmla="*/ 4 h 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1" name="Freeform 414"/>
            <p:cNvSpPr>
              <a:spLocks/>
            </p:cNvSpPr>
            <p:nvPr/>
          </p:nvSpPr>
          <p:spPr bwMode="auto">
            <a:xfrm>
              <a:off x="3136" y="1371"/>
              <a:ext cx="4" cy="2"/>
            </a:xfrm>
            <a:custGeom>
              <a:avLst/>
              <a:gdLst>
                <a:gd name="T0" fmla="*/ 0 w 4"/>
                <a:gd name="T1" fmla="*/ 2 h 2"/>
                <a:gd name="T2" fmla="*/ 1 w 4"/>
                <a:gd name="T3" fmla="*/ 1 h 2"/>
                <a:gd name="T4" fmla="*/ 2 w 4"/>
                <a:gd name="T5" fmla="*/ 0 h 2"/>
                <a:gd name="T6" fmla="*/ 3 w 4"/>
                <a:gd name="T7" fmla="*/ 0 h 2"/>
                <a:gd name="T8" fmla="*/ 4 w 4"/>
                <a:gd name="T9" fmla="*/ 0 h 2"/>
                <a:gd name="T10" fmla="*/ 4 w 4"/>
                <a:gd name="T11" fmla="*/ 0 h 2"/>
                <a:gd name="T12" fmla="*/ 4 w 4"/>
                <a:gd name="T13" fmla="*/ 0 h 2"/>
                <a:gd name="T14" fmla="*/ 3 w 4"/>
                <a:gd name="T15" fmla="*/ 1 h 2"/>
                <a:gd name="T16" fmla="*/ 3 w 4"/>
                <a:gd name="T17" fmla="*/ 2 h 2"/>
                <a:gd name="T18" fmla="*/ 2 w 4"/>
                <a:gd name="T19" fmla="*/ 2 h 2"/>
                <a:gd name="T20" fmla="*/ 1 w 4"/>
                <a:gd name="T21" fmla="*/ 2 h 2"/>
                <a:gd name="T22" fmla="*/ 1 w 4"/>
                <a:gd name="T23" fmla="*/ 2 h 2"/>
                <a:gd name="T24" fmla="*/ 0 w 4"/>
                <a:gd name="T25" fmla="*/ 2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2" name="Freeform 415"/>
            <p:cNvSpPr>
              <a:spLocks/>
            </p:cNvSpPr>
            <p:nvPr/>
          </p:nvSpPr>
          <p:spPr bwMode="auto">
            <a:xfrm>
              <a:off x="3134" y="1398"/>
              <a:ext cx="3" cy="4"/>
            </a:xfrm>
            <a:custGeom>
              <a:avLst/>
              <a:gdLst>
                <a:gd name="T0" fmla="*/ 3 w 3"/>
                <a:gd name="T1" fmla="*/ 4 h 4"/>
                <a:gd name="T2" fmla="*/ 2 w 3"/>
                <a:gd name="T3" fmla="*/ 4 h 4"/>
                <a:gd name="T4" fmla="*/ 1 w 3"/>
                <a:gd name="T5" fmla="*/ 4 h 4"/>
                <a:gd name="T6" fmla="*/ 1 w 3"/>
                <a:gd name="T7" fmla="*/ 3 h 4"/>
                <a:gd name="T8" fmla="*/ 0 w 3"/>
                <a:gd name="T9" fmla="*/ 3 h 4"/>
                <a:gd name="T10" fmla="*/ 0 w 3"/>
                <a:gd name="T11" fmla="*/ 2 h 4"/>
                <a:gd name="T12" fmla="*/ 1 w 3"/>
                <a:gd name="T13" fmla="*/ 1 h 4"/>
                <a:gd name="T14" fmla="*/ 2 w 3"/>
                <a:gd name="T15" fmla="*/ 1 h 4"/>
                <a:gd name="T16" fmla="*/ 3 w 3"/>
                <a:gd name="T17" fmla="*/ 0 h 4"/>
                <a:gd name="T18" fmla="*/ 3 w 3"/>
                <a:gd name="T19" fmla="*/ 1 h 4"/>
                <a:gd name="T20" fmla="*/ 3 w 3"/>
                <a:gd name="T21" fmla="*/ 2 h 4"/>
                <a:gd name="T22" fmla="*/ 3 w 3"/>
                <a:gd name="T23" fmla="*/ 3 h 4"/>
                <a:gd name="T24" fmla="*/ 3 w 3"/>
                <a:gd name="T25" fmla="*/ 4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3" name="Freeform 416"/>
            <p:cNvSpPr>
              <a:spLocks/>
            </p:cNvSpPr>
            <p:nvPr/>
          </p:nvSpPr>
          <p:spPr bwMode="auto">
            <a:xfrm>
              <a:off x="3132" y="1369"/>
              <a:ext cx="5" cy="4"/>
            </a:xfrm>
            <a:custGeom>
              <a:avLst/>
              <a:gdLst>
                <a:gd name="T0" fmla="*/ 0 w 5"/>
                <a:gd name="T1" fmla="*/ 4 h 4"/>
                <a:gd name="T2" fmla="*/ 0 w 5"/>
                <a:gd name="T3" fmla="*/ 3 h 4"/>
                <a:gd name="T4" fmla="*/ 1 w 5"/>
                <a:gd name="T5" fmla="*/ 2 h 4"/>
                <a:gd name="T6" fmla="*/ 1 w 5"/>
                <a:gd name="T7" fmla="*/ 2 h 4"/>
                <a:gd name="T8" fmla="*/ 2 w 5"/>
                <a:gd name="T9" fmla="*/ 1 h 4"/>
                <a:gd name="T10" fmla="*/ 3 w 5"/>
                <a:gd name="T11" fmla="*/ 1 h 4"/>
                <a:gd name="T12" fmla="*/ 4 w 5"/>
                <a:gd name="T13" fmla="*/ 0 h 4"/>
                <a:gd name="T14" fmla="*/ 5 w 5"/>
                <a:gd name="T15" fmla="*/ 0 h 4"/>
                <a:gd name="T16" fmla="*/ 5 w 5"/>
                <a:gd name="T17" fmla="*/ 0 h 4"/>
                <a:gd name="T18" fmla="*/ 5 w 5"/>
                <a:gd name="T19" fmla="*/ 1 h 4"/>
                <a:gd name="T20" fmla="*/ 4 w 5"/>
                <a:gd name="T21" fmla="*/ 1 h 4"/>
                <a:gd name="T22" fmla="*/ 3 w 5"/>
                <a:gd name="T23" fmla="*/ 2 h 4"/>
                <a:gd name="T24" fmla="*/ 3 w 5"/>
                <a:gd name="T25" fmla="*/ 3 h 4"/>
                <a:gd name="T26" fmla="*/ 2 w 5"/>
                <a:gd name="T27" fmla="*/ 4 h 4"/>
                <a:gd name="T28" fmla="*/ 1 w 5"/>
                <a:gd name="T29" fmla="*/ 4 h 4"/>
                <a:gd name="T30" fmla="*/ 0 w 5"/>
                <a:gd name="T31" fmla="*/ 4 h 4"/>
                <a:gd name="T32" fmla="*/ 0 w 5"/>
                <a:gd name="T33" fmla="*/ 4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lnTo>
                    <a:pt x="0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4" name="Freeform 417"/>
            <p:cNvSpPr>
              <a:spLocks/>
            </p:cNvSpPr>
            <p:nvPr/>
          </p:nvSpPr>
          <p:spPr bwMode="auto">
            <a:xfrm>
              <a:off x="3132" y="1377"/>
              <a:ext cx="4" cy="2"/>
            </a:xfrm>
            <a:custGeom>
              <a:avLst/>
              <a:gdLst>
                <a:gd name="T0" fmla="*/ 2 w 4"/>
                <a:gd name="T1" fmla="*/ 2 h 2"/>
                <a:gd name="T2" fmla="*/ 0 w 4"/>
                <a:gd name="T3" fmla="*/ 0 h 2"/>
                <a:gd name="T4" fmla="*/ 0 w 4"/>
                <a:gd name="T5" fmla="*/ 0 h 2"/>
                <a:gd name="T6" fmla="*/ 1 w 4"/>
                <a:gd name="T7" fmla="*/ 0 h 2"/>
                <a:gd name="T8" fmla="*/ 1 w 4"/>
                <a:gd name="T9" fmla="*/ 0 h 2"/>
                <a:gd name="T10" fmla="*/ 2 w 4"/>
                <a:gd name="T11" fmla="*/ 0 h 2"/>
                <a:gd name="T12" fmla="*/ 3 w 4"/>
                <a:gd name="T13" fmla="*/ 0 h 2"/>
                <a:gd name="T14" fmla="*/ 3 w 4"/>
                <a:gd name="T15" fmla="*/ 0 h 2"/>
                <a:gd name="T16" fmla="*/ 4 w 4"/>
                <a:gd name="T17" fmla="*/ 1 h 2"/>
                <a:gd name="T18" fmla="*/ 4 w 4"/>
                <a:gd name="T19" fmla="*/ 1 h 2"/>
                <a:gd name="T20" fmla="*/ 3 w 4"/>
                <a:gd name="T21" fmla="*/ 2 h 2"/>
                <a:gd name="T22" fmla="*/ 3 w 4"/>
                <a:gd name="T23" fmla="*/ 2 h 2"/>
                <a:gd name="T24" fmla="*/ 2 w 4"/>
                <a:gd name="T25" fmla="*/ 2 h 2"/>
                <a:gd name="T26" fmla="*/ 2 w 4"/>
                <a:gd name="T27" fmla="*/ 2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5" name="Freeform 418"/>
            <p:cNvSpPr>
              <a:spLocks/>
            </p:cNvSpPr>
            <p:nvPr/>
          </p:nvSpPr>
          <p:spPr bwMode="auto">
            <a:xfrm>
              <a:off x="3126" y="1366"/>
              <a:ext cx="8" cy="6"/>
            </a:xfrm>
            <a:custGeom>
              <a:avLst/>
              <a:gdLst>
                <a:gd name="T0" fmla="*/ 0 w 8"/>
                <a:gd name="T1" fmla="*/ 6 h 6"/>
                <a:gd name="T2" fmla="*/ 1 w 8"/>
                <a:gd name="T3" fmla="*/ 5 h 6"/>
                <a:gd name="T4" fmla="*/ 2 w 8"/>
                <a:gd name="T5" fmla="*/ 4 h 6"/>
                <a:gd name="T6" fmla="*/ 3 w 8"/>
                <a:gd name="T7" fmla="*/ 3 h 6"/>
                <a:gd name="T8" fmla="*/ 4 w 8"/>
                <a:gd name="T9" fmla="*/ 2 h 6"/>
                <a:gd name="T10" fmla="*/ 5 w 8"/>
                <a:gd name="T11" fmla="*/ 2 h 6"/>
                <a:gd name="T12" fmla="*/ 6 w 8"/>
                <a:gd name="T13" fmla="*/ 1 h 6"/>
                <a:gd name="T14" fmla="*/ 7 w 8"/>
                <a:gd name="T15" fmla="*/ 0 h 6"/>
                <a:gd name="T16" fmla="*/ 8 w 8"/>
                <a:gd name="T17" fmla="*/ 0 h 6"/>
                <a:gd name="T18" fmla="*/ 7 w 8"/>
                <a:gd name="T19" fmla="*/ 1 h 6"/>
                <a:gd name="T20" fmla="*/ 6 w 8"/>
                <a:gd name="T21" fmla="*/ 2 h 6"/>
                <a:gd name="T22" fmla="*/ 6 w 8"/>
                <a:gd name="T23" fmla="*/ 3 h 6"/>
                <a:gd name="T24" fmla="*/ 5 w 8"/>
                <a:gd name="T25" fmla="*/ 4 h 6"/>
                <a:gd name="T26" fmla="*/ 4 w 8"/>
                <a:gd name="T27" fmla="*/ 5 h 6"/>
                <a:gd name="T28" fmla="*/ 3 w 8"/>
                <a:gd name="T29" fmla="*/ 6 h 6"/>
                <a:gd name="T30" fmla="*/ 2 w 8"/>
                <a:gd name="T31" fmla="*/ 6 h 6"/>
                <a:gd name="T32" fmla="*/ 0 w 8"/>
                <a:gd name="T33" fmla="*/ 6 h 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1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6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6" name="Freeform 419"/>
            <p:cNvSpPr>
              <a:spLocks/>
            </p:cNvSpPr>
            <p:nvPr/>
          </p:nvSpPr>
          <p:spPr bwMode="auto">
            <a:xfrm>
              <a:off x="3121" y="1361"/>
              <a:ext cx="12" cy="10"/>
            </a:xfrm>
            <a:custGeom>
              <a:avLst/>
              <a:gdLst>
                <a:gd name="T0" fmla="*/ 0 w 12"/>
                <a:gd name="T1" fmla="*/ 10 h 10"/>
                <a:gd name="T2" fmla="*/ 1 w 12"/>
                <a:gd name="T3" fmla="*/ 9 h 10"/>
                <a:gd name="T4" fmla="*/ 1 w 12"/>
                <a:gd name="T5" fmla="*/ 9 h 10"/>
                <a:gd name="T6" fmla="*/ 2 w 12"/>
                <a:gd name="T7" fmla="*/ 8 h 10"/>
                <a:gd name="T8" fmla="*/ 2 w 12"/>
                <a:gd name="T9" fmla="*/ 7 h 10"/>
                <a:gd name="T10" fmla="*/ 3 w 12"/>
                <a:gd name="T11" fmla="*/ 7 h 10"/>
                <a:gd name="T12" fmla="*/ 4 w 12"/>
                <a:gd name="T13" fmla="*/ 6 h 10"/>
                <a:gd name="T14" fmla="*/ 4 w 12"/>
                <a:gd name="T15" fmla="*/ 5 h 10"/>
                <a:gd name="T16" fmla="*/ 5 w 12"/>
                <a:gd name="T17" fmla="*/ 5 h 10"/>
                <a:gd name="T18" fmla="*/ 12 w 12"/>
                <a:gd name="T19" fmla="*/ 0 h 10"/>
                <a:gd name="T20" fmla="*/ 10 w 12"/>
                <a:gd name="T21" fmla="*/ 1 h 10"/>
                <a:gd name="T22" fmla="*/ 9 w 12"/>
                <a:gd name="T23" fmla="*/ 3 h 10"/>
                <a:gd name="T24" fmla="*/ 8 w 12"/>
                <a:gd name="T25" fmla="*/ 5 h 10"/>
                <a:gd name="T26" fmla="*/ 7 w 12"/>
                <a:gd name="T27" fmla="*/ 6 h 10"/>
                <a:gd name="T28" fmla="*/ 6 w 12"/>
                <a:gd name="T29" fmla="*/ 8 h 10"/>
                <a:gd name="T30" fmla="*/ 4 w 12"/>
                <a:gd name="T31" fmla="*/ 9 h 10"/>
                <a:gd name="T32" fmla="*/ 3 w 12"/>
                <a:gd name="T33" fmla="*/ 10 h 10"/>
                <a:gd name="T34" fmla="*/ 0 w 12"/>
                <a:gd name="T35" fmla="*/ 10 h 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2" h="10">
                  <a:moveTo>
                    <a:pt x="0" y="10"/>
                  </a:moveTo>
                  <a:lnTo>
                    <a:pt x="1" y="9"/>
                  </a:lnTo>
                  <a:lnTo>
                    <a:pt x="2" y="8"/>
                  </a:lnTo>
                  <a:lnTo>
                    <a:pt x="2" y="7"/>
                  </a:lnTo>
                  <a:lnTo>
                    <a:pt x="3" y="7"/>
                  </a:lnTo>
                  <a:lnTo>
                    <a:pt x="4" y="6"/>
                  </a:lnTo>
                  <a:lnTo>
                    <a:pt x="4" y="5"/>
                  </a:lnTo>
                  <a:lnTo>
                    <a:pt x="5" y="5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8" y="5"/>
                  </a:lnTo>
                  <a:lnTo>
                    <a:pt x="7" y="6"/>
                  </a:lnTo>
                  <a:lnTo>
                    <a:pt x="6" y="8"/>
                  </a:lnTo>
                  <a:lnTo>
                    <a:pt x="4" y="9"/>
                  </a:lnTo>
                  <a:lnTo>
                    <a:pt x="3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7" name="Freeform 420"/>
            <p:cNvSpPr>
              <a:spLocks/>
            </p:cNvSpPr>
            <p:nvPr/>
          </p:nvSpPr>
          <p:spPr bwMode="auto">
            <a:xfrm>
              <a:off x="3128" y="1395"/>
              <a:ext cx="4" cy="4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3 h 4"/>
                <a:gd name="T6" fmla="*/ 0 w 4"/>
                <a:gd name="T7" fmla="*/ 2 h 4"/>
                <a:gd name="T8" fmla="*/ 1 w 4"/>
                <a:gd name="T9" fmla="*/ 1 h 4"/>
                <a:gd name="T10" fmla="*/ 1 w 4"/>
                <a:gd name="T11" fmla="*/ 1 h 4"/>
                <a:gd name="T12" fmla="*/ 1 w 4"/>
                <a:gd name="T13" fmla="*/ 0 h 4"/>
                <a:gd name="T14" fmla="*/ 2 w 4"/>
                <a:gd name="T15" fmla="*/ 0 h 4"/>
                <a:gd name="T16" fmla="*/ 2 w 4"/>
                <a:gd name="T17" fmla="*/ 0 h 4"/>
                <a:gd name="T18" fmla="*/ 3 w 4"/>
                <a:gd name="T19" fmla="*/ 0 h 4"/>
                <a:gd name="T20" fmla="*/ 3 w 4"/>
                <a:gd name="T21" fmla="*/ 1 h 4"/>
                <a:gd name="T22" fmla="*/ 4 w 4"/>
                <a:gd name="T23" fmla="*/ 2 h 4"/>
                <a:gd name="T24" fmla="*/ 4 w 4"/>
                <a:gd name="T25" fmla="*/ 3 h 4"/>
                <a:gd name="T26" fmla="*/ 3 w 4"/>
                <a:gd name="T27" fmla="*/ 3 h 4"/>
                <a:gd name="T28" fmla="*/ 3 w 4"/>
                <a:gd name="T29" fmla="*/ 3 h 4"/>
                <a:gd name="T30" fmla="*/ 2 w 4"/>
                <a:gd name="T31" fmla="*/ 4 h 4"/>
                <a:gd name="T32" fmla="*/ 2 w 4"/>
                <a:gd name="T33" fmla="*/ 4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8" name="Freeform 421"/>
            <p:cNvSpPr>
              <a:spLocks/>
            </p:cNvSpPr>
            <p:nvPr/>
          </p:nvSpPr>
          <p:spPr bwMode="auto">
            <a:xfrm>
              <a:off x="3114" y="1358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1 w 14"/>
                <a:gd name="T3" fmla="*/ 11 h 12"/>
                <a:gd name="T4" fmla="*/ 3 w 14"/>
                <a:gd name="T5" fmla="*/ 9 h 12"/>
                <a:gd name="T6" fmla="*/ 5 w 14"/>
                <a:gd name="T7" fmla="*/ 7 h 12"/>
                <a:gd name="T8" fmla="*/ 7 w 14"/>
                <a:gd name="T9" fmla="*/ 6 h 12"/>
                <a:gd name="T10" fmla="*/ 8 w 14"/>
                <a:gd name="T11" fmla="*/ 4 h 12"/>
                <a:gd name="T12" fmla="*/ 10 w 14"/>
                <a:gd name="T13" fmla="*/ 3 h 12"/>
                <a:gd name="T14" fmla="*/ 12 w 14"/>
                <a:gd name="T15" fmla="*/ 1 h 12"/>
                <a:gd name="T16" fmla="*/ 14 w 14"/>
                <a:gd name="T17" fmla="*/ 0 h 12"/>
                <a:gd name="T18" fmla="*/ 12 w 14"/>
                <a:gd name="T19" fmla="*/ 2 h 12"/>
                <a:gd name="T20" fmla="*/ 11 w 14"/>
                <a:gd name="T21" fmla="*/ 4 h 12"/>
                <a:gd name="T22" fmla="*/ 9 w 14"/>
                <a:gd name="T23" fmla="*/ 6 h 12"/>
                <a:gd name="T24" fmla="*/ 8 w 14"/>
                <a:gd name="T25" fmla="*/ 8 h 12"/>
                <a:gd name="T26" fmla="*/ 6 w 14"/>
                <a:gd name="T27" fmla="*/ 10 h 12"/>
                <a:gd name="T28" fmla="*/ 4 w 14"/>
                <a:gd name="T29" fmla="*/ 11 h 12"/>
                <a:gd name="T30" fmla="*/ 2 w 14"/>
                <a:gd name="T31" fmla="*/ 12 h 12"/>
                <a:gd name="T32" fmla="*/ 0 w 14"/>
                <a:gd name="T33" fmla="*/ 12 h 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" y="11"/>
                  </a:lnTo>
                  <a:lnTo>
                    <a:pt x="3" y="9"/>
                  </a:lnTo>
                  <a:lnTo>
                    <a:pt x="5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10" y="3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1" y="4"/>
                  </a:lnTo>
                  <a:lnTo>
                    <a:pt x="9" y="6"/>
                  </a:lnTo>
                  <a:lnTo>
                    <a:pt x="8" y="8"/>
                  </a:lnTo>
                  <a:lnTo>
                    <a:pt x="6" y="10"/>
                  </a:lnTo>
                  <a:lnTo>
                    <a:pt x="4" y="11"/>
                  </a:lnTo>
                  <a:lnTo>
                    <a:pt x="2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9" name="Freeform 422"/>
            <p:cNvSpPr>
              <a:spLocks/>
            </p:cNvSpPr>
            <p:nvPr/>
          </p:nvSpPr>
          <p:spPr bwMode="auto">
            <a:xfrm>
              <a:off x="3109" y="1355"/>
              <a:ext cx="17" cy="14"/>
            </a:xfrm>
            <a:custGeom>
              <a:avLst/>
              <a:gdLst>
                <a:gd name="T0" fmla="*/ 5 w 17"/>
                <a:gd name="T1" fmla="*/ 13 h 14"/>
                <a:gd name="T2" fmla="*/ 4 w 17"/>
                <a:gd name="T3" fmla="*/ 13 h 14"/>
                <a:gd name="T4" fmla="*/ 4 w 17"/>
                <a:gd name="T5" fmla="*/ 13 h 14"/>
                <a:gd name="T6" fmla="*/ 3 w 17"/>
                <a:gd name="T7" fmla="*/ 14 h 14"/>
                <a:gd name="T8" fmla="*/ 2 w 17"/>
                <a:gd name="T9" fmla="*/ 14 h 14"/>
                <a:gd name="T10" fmla="*/ 2 w 17"/>
                <a:gd name="T11" fmla="*/ 14 h 14"/>
                <a:gd name="T12" fmla="*/ 1 w 17"/>
                <a:gd name="T13" fmla="*/ 14 h 14"/>
                <a:gd name="T14" fmla="*/ 0 w 17"/>
                <a:gd name="T15" fmla="*/ 14 h 14"/>
                <a:gd name="T16" fmla="*/ 0 w 17"/>
                <a:gd name="T17" fmla="*/ 14 h 14"/>
                <a:gd name="T18" fmla="*/ 1 w 17"/>
                <a:gd name="T19" fmla="*/ 13 h 14"/>
                <a:gd name="T20" fmla="*/ 3 w 17"/>
                <a:gd name="T21" fmla="*/ 11 h 14"/>
                <a:gd name="T22" fmla="*/ 4 w 17"/>
                <a:gd name="T23" fmla="*/ 9 h 14"/>
                <a:gd name="T24" fmla="*/ 6 w 17"/>
                <a:gd name="T25" fmla="*/ 8 h 14"/>
                <a:gd name="T26" fmla="*/ 8 w 17"/>
                <a:gd name="T27" fmla="*/ 7 h 14"/>
                <a:gd name="T28" fmla="*/ 9 w 17"/>
                <a:gd name="T29" fmla="*/ 5 h 14"/>
                <a:gd name="T30" fmla="*/ 11 w 17"/>
                <a:gd name="T31" fmla="*/ 4 h 14"/>
                <a:gd name="T32" fmla="*/ 13 w 17"/>
                <a:gd name="T33" fmla="*/ 2 h 14"/>
                <a:gd name="T34" fmla="*/ 17 w 17"/>
                <a:gd name="T35" fmla="*/ 0 h 14"/>
                <a:gd name="T36" fmla="*/ 15 w 17"/>
                <a:gd name="T37" fmla="*/ 1 h 14"/>
                <a:gd name="T38" fmla="*/ 13 w 17"/>
                <a:gd name="T39" fmla="*/ 3 h 14"/>
                <a:gd name="T40" fmla="*/ 12 w 17"/>
                <a:gd name="T41" fmla="*/ 4 h 14"/>
                <a:gd name="T42" fmla="*/ 11 w 17"/>
                <a:gd name="T43" fmla="*/ 6 h 14"/>
                <a:gd name="T44" fmla="*/ 9 w 17"/>
                <a:gd name="T45" fmla="*/ 7 h 14"/>
                <a:gd name="T46" fmla="*/ 8 w 17"/>
                <a:gd name="T47" fmla="*/ 9 h 14"/>
                <a:gd name="T48" fmla="*/ 6 w 17"/>
                <a:gd name="T49" fmla="*/ 11 h 14"/>
                <a:gd name="T50" fmla="*/ 5 w 17"/>
                <a:gd name="T51" fmla="*/ 13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7" h="14">
                  <a:moveTo>
                    <a:pt x="5" y="13"/>
                  </a:moveTo>
                  <a:lnTo>
                    <a:pt x="4" y="13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8" y="9"/>
                  </a:lnTo>
                  <a:lnTo>
                    <a:pt x="6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0" name="Freeform 423"/>
            <p:cNvSpPr>
              <a:spLocks/>
            </p:cNvSpPr>
            <p:nvPr/>
          </p:nvSpPr>
          <p:spPr bwMode="auto">
            <a:xfrm>
              <a:off x="3102" y="1351"/>
              <a:ext cx="23" cy="17"/>
            </a:xfrm>
            <a:custGeom>
              <a:avLst/>
              <a:gdLst>
                <a:gd name="T0" fmla="*/ 7 w 23"/>
                <a:gd name="T1" fmla="*/ 15 h 17"/>
                <a:gd name="T2" fmla="*/ 6 w 23"/>
                <a:gd name="T3" fmla="*/ 15 h 17"/>
                <a:gd name="T4" fmla="*/ 5 w 23"/>
                <a:gd name="T5" fmla="*/ 16 h 17"/>
                <a:gd name="T6" fmla="*/ 4 w 23"/>
                <a:gd name="T7" fmla="*/ 16 h 17"/>
                <a:gd name="T8" fmla="*/ 3 w 23"/>
                <a:gd name="T9" fmla="*/ 16 h 17"/>
                <a:gd name="T10" fmla="*/ 3 w 23"/>
                <a:gd name="T11" fmla="*/ 17 h 17"/>
                <a:gd name="T12" fmla="*/ 2 w 23"/>
                <a:gd name="T13" fmla="*/ 17 h 17"/>
                <a:gd name="T14" fmla="*/ 1 w 23"/>
                <a:gd name="T15" fmla="*/ 17 h 17"/>
                <a:gd name="T16" fmla="*/ 0 w 23"/>
                <a:gd name="T17" fmla="*/ 17 h 17"/>
                <a:gd name="T18" fmla="*/ 1 w 23"/>
                <a:gd name="T19" fmla="*/ 15 h 17"/>
                <a:gd name="T20" fmla="*/ 3 w 23"/>
                <a:gd name="T21" fmla="*/ 13 h 17"/>
                <a:gd name="T22" fmla="*/ 5 w 23"/>
                <a:gd name="T23" fmla="*/ 12 h 17"/>
                <a:gd name="T24" fmla="*/ 8 w 23"/>
                <a:gd name="T25" fmla="*/ 10 h 17"/>
                <a:gd name="T26" fmla="*/ 10 w 23"/>
                <a:gd name="T27" fmla="*/ 9 h 17"/>
                <a:gd name="T28" fmla="*/ 12 w 23"/>
                <a:gd name="T29" fmla="*/ 8 h 17"/>
                <a:gd name="T30" fmla="*/ 14 w 23"/>
                <a:gd name="T31" fmla="*/ 6 h 17"/>
                <a:gd name="T32" fmla="*/ 16 w 23"/>
                <a:gd name="T33" fmla="*/ 5 h 17"/>
                <a:gd name="T34" fmla="*/ 23 w 23"/>
                <a:gd name="T35" fmla="*/ 0 h 17"/>
                <a:gd name="T36" fmla="*/ 21 w 23"/>
                <a:gd name="T37" fmla="*/ 2 h 17"/>
                <a:gd name="T38" fmla="*/ 19 w 23"/>
                <a:gd name="T39" fmla="*/ 4 h 17"/>
                <a:gd name="T40" fmla="*/ 17 w 23"/>
                <a:gd name="T41" fmla="*/ 5 h 17"/>
                <a:gd name="T42" fmla="*/ 15 w 23"/>
                <a:gd name="T43" fmla="*/ 7 h 17"/>
                <a:gd name="T44" fmla="*/ 13 w 23"/>
                <a:gd name="T45" fmla="*/ 9 h 17"/>
                <a:gd name="T46" fmla="*/ 11 w 23"/>
                <a:gd name="T47" fmla="*/ 11 h 17"/>
                <a:gd name="T48" fmla="*/ 9 w 23"/>
                <a:gd name="T49" fmla="*/ 13 h 17"/>
                <a:gd name="T50" fmla="*/ 7 w 23"/>
                <a:gd name="T51" fmla="*/ 15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3" h="17">
                  <a:moveTo>
                    <a:pt x="7" y="15"/>
                  </a:moveTo>
                  <a:lnTo>
                    <a:pt x="6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3" y="13"/>
                  </a:lnTo>
                  <a:lnTo>
                    <a:pt x="5" y="12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6" y="5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19" y="4"/>
                  </a:lnTo>
                  <a:lnTo>
                    <a:pt x="17" y="5"/>
                  </a:lnTo>
                  <a:lnTo>
                    <a:pt x="15" y="7"/>
                  </a:lnTo>
                  <a:lnTo>
                    <a:pt x="13" y="9"/>
                  </a:lnTo>
                  <a:lnTo>
                    <a:pt x="11" y="11"/>
                  </a:lnTo>
                  <a:lnTo>
                    <a:pt x="9" y="13"/>
                  </a:lnTo>
                  <a:lnTo>
                    <a:pt x="7" y="15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1" name="Freeform 424"/>
            <p:cNvSpPr>
              <a:spLocks/>
            </p:cNvSpPr>
            <p:nvPr/>
          </p:nvSpPr>
          <p:spPr bwMode="auto">
            <a:xfrm>
              <a:off x="3122" y="1393"/>
              <a:ext cx="3" cy="3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3 h 3"/>
                <a:gd name="T4" fmla="*/ 1 w 3"/>
                <a:gd name="T5" fmla="*/ 2 h 3"/>
                <a:gd name="T6" fmla="*/ 0 w 3"/>
                <a:gd name="T7" fmla="*/ 2 h 3"/>
                <a:gd name="T8" fmla="*/ 0 w 3"/>
                <a:gd name="T9" fmla="*/ 1 h 3"/>
                <a:gd name="T10" fmla="*/ 0 w 3"/>
                <a:gd name="T11" fmla="*/ 1 h 3"/>
                <a:gd name="T12" fmla="*/ 0 w 3"/>
                <a:gd name="T13" fmla="*/ 1 h 3"/>
                <a:gd name="T14" fmla="*/ 0 w 3"/>
                <a:gd name="T15" fmla="*/ 0 h 3"/>
                <a:gd name="T16" fmla="*/ 1 w 3"/>
                <a:gd name="T17" fmla="*/ 0 h 3"/>
                <a:gd name="T18" fmla="*/ 1 w 3"/>
                <a:gd name="T19" fmla="*/ 0 h 3"/>
                <a:gd name="T20" fmla="*/ 2 w 3"/>
                <a:gd name="T21" fmla="*/ 0 h 3"/>
                <a:gd name="T22" fmla="*/ 2 w 3"/>
                <a:gd name="T23" fmla="*/ 1 h 3"/>
                <a:gd name="T24" fmla="*/ 3 w 3"/>
                <a:gd name="T25" fmla="*/ 1 h 3"/>
                <a:gd name="T26" fmla="*/ 3 w 3"/>
                <a:gd name="T27" fmla="*/ 2 h 3"/>
                <a:gd name="T28" fmla="*/ 2 w 3"/>
                <a:gd name="T29" fmla="*/ 2 h 3"/>
                <a:gd name="T30" fmla="*/ 2 w 3"/>
                <a:gd name="T31" fmla="*/ 2 h 3"/>
                <a:gd name="T32" fmla="*/ 2 w 3"/>
                <a:gd name="T33" fmla="*/ 3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lnTo>
                    <a:pt x="2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2" name="Freeform 425"/>
            <p:cNvSpPr>
              <a:spLocks/>
            </p:cNvSpPr>
            <p:nvPr/>
          </p:nvSpPr>
          <p:spPr bwMode="auto">
            <a:xfrm>
              <a:off x="3119" y="1398"/>
              <a:ext cx="5" cy="5"/>
            </a:xfrm>
            <a:custGeom>
              <a:avLst/>
              <a:gdLst>
                <a:gd name="T0" fmla="*/ 5 w 5"/>
                <a:gd name="T1" fmla="*/ 3 h 5"/>
                <a:gd name="T2" fmla="*/ 4 w 5"/>
                <a:gd name="T3" fmla="*/ 3 h 5"/>
                <a:gd name="T4" fmla="*/ 3 w 5"/>
                <a:gd name="T5" fmla="*/ 4 h 5"/>
                <a:gd name="T6" fmla="*/ 3 w 5"/>
                <a:gd name="T7" fmla="*/ 5 h 5"/>
                <a:gd name="T8" fmla="*/ 2 w 5"/>
                <a:gd name="T9" fmla="*/ 5 h 5"/>
                <a:gd name="T10" fmla="*/ 0 w 5"/>
                <a:gd name="T11" fmla="*/ 4 h 5"/>
                <a:gd name="T12" fmla="*/ 1 w 5"/>
                <a:gd name="T13" fmla="*/ 3 h 5"/>
                <a:gd name="T14" fmla="*/ 1 w 5"/>
                <a:gd name="T15" fmla="*/ 2 h 5"/>
                <a:gd name="T16" fmla="*/ 2 w 5"/>
                <a:gd name="T17" fmla="*/ 1 h 5"/>
                <a:gd name="T18" fmla="*/ 2 w 5"/>
                <a:gd name="T19" fmla="*/ 0 h 5"/>
                <a:gd name="T20" fmla="*/ 3 w 5"/>
                <a:gd name="T21" fmla="*/ 1 h 5"/>
                <a:gd name="T22" fmla="*/ 4 w 5"/>
                <a:gd name="T23" fmla="*/ 1 h 5"/>
                <a:gd name="T24" fmla="*/ 5 w 5"/>
                <a:gd name="T25" fmla="*/ 2 h 5"/>
                <a:gd name="T26" fmla="*/ 5 w 5"/>
                <a:gd name="T27" fmla="*/ 3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3" name="Freeform 426"/>
            <p:cNvSpPr>
              <a:spLocks/>
            </p:cNvSpPr>
            <p:nvPr/>
          </p:nvSpPr>
          <p:spPr bwMode="auto">
            <a:xfrm>
              <a:off x="3119" y="1433"/>
              <a:ext cx="4" cy="3"/>
            </a:xfrm>
            <a:custGeom>
              <a:avLst/>
              <a:gdLst>
                <a:gd name="T0" fmla="*/ 0 w 4"/>
                <a:gd name="T1" fmla="*/ 1 h 3"/>
                <a:gd name="T2" fmla="*/ 0 w 4"/>
                <a:gd name="T3" fmla="*/ 0 h 3"/>
                <a:gd name="T4" fmla="*/ 1 w 4"/>
                <a:gd name="T5" fmla="*/ 0 h 3"/>
                <a:gd name="T6" fmla="*/ 1 w 4"/>
                <a:gd name="T7" fmla="*/ 0 h 3"/>
                <a:gd name="T8" fmla="*/ 2 w 4"/>
                <a:gd name="T9" fmla="*/ 1 h 3"/>
                <a:gd name="T10" fmla="*/ 2 w 4"/>
                <a:gd name="T11" fmla="*/ 1 h 3"/>
                <a:gd name="T12" fmla="*/ 3 w 4"/>
                <a:gd name="T13" fmla="*/ 2 h 3"/>
                <a:gd name="T14" fmla="*/ 3 w 4"/>
                <a:gd name="T15" fmla="*/ 2 h 3"/>
                <a:gd name="T16" fmla="*/ 4 w 4"/>
                <a:gd name="T17" fmla="*/ 3 h 3"/>
                <a:gd name="T18" fmla="*/ 4 w 4"/>
                <a:gd name="T19" fmla="*/ 3 h 3"/>
                <a:gd name="T20" fmla="*/ 4 w 4"/>
                <a:gd name="T21" fmla="*/ 3 h 3"/>
                <a:gd name="T22" fmla="*/ 3 w 4"/>
                <a:gd name="T23" fmla="*/ 3 h 3"/>
                <a:gd name="T24" fmla="*/ 2 w 4"/>
                <a:gd name="T25" fmla="*/ 3 h 3"/>
                <a:gd name="T26" fmla="*/ 2 w 4"/>
                <a:gd name="T27" fmla="*/ 3 h 3"/>
                <a:gd name="T28" fmla="*/ 1 w 4"/>
                <a:gd name="T29" fmla="*/ 2 h 3"/>
                <a:gd name="T30" fmla="*/ 1 w 4"/>
                <a:gd name="T31" fmla="*/ 2 h 3"/>
                <a:gd name="T32" fmla="*/ 1 w 4"/>
                <a:gd name="T33" fmla="*/ 1 h 3"/>
                <a:gd name="T34" fmla="*/ 0 w 4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1"/>
                  </a:lnTo>
                  <a:lnTo>
                    <a:pt x="3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4" name="Freeform 427"/>
            <p:cNvSpPr>
              <a:spLocks/>
            </p:cNvSpPr>
            <p:nvPr/>
          </p:nvSpPr>
          <p:spPr bwMode="auto">
            <a:xfrm>
              <a:off x="3118" y="1374"/>
              <a:ext cx="3" cy="2"/>
            </a:xfrm>
            <a:custGeom>
              <a:avLst/>
              <a:gdLst>
                <a:gd name="T0" fmla="*/ 2 w 3"/>
                <a:gd name="T1" fmla="*/ 2 h 2"/>
                <a:gd name="T2" fmla="*/ 1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0 w 3"/>
                <a:gd name="T9" fmla="*/ 2 h 2"/>
                <a:gd name="T10" fmla="*/ 0 w 3"/>
                <a:gd name="T11" fmla="*/ 1 h 2"/>
                <a:gd name="T12" fmla="*/ 1 w 3"/>
                <a:gd name="T13" fmla="*/ 1 h 2"/>
                <a:gd name="T14" fmla="*/ 1 w 3"/>
                <a:gd name="T15" fmla="*/ 1 h 2"/>
                <a:gd name="T16" fmla="*/ 2 w 3"/>
                <a:gd name="T17" fmla="*/ 0 h 2"/>
                <a:gd name="T18" fmla="*/ 3 w 3"/>
                <a:gd name="T19" fmla="*/ 1 h 2"/>
                <a:gd name="T20" fmla="*/ 3 w 3"/>
                <a:gd name="T21" fmla="*/ 1 h 2"/>
                <a:gd name="T22" fmla="*/ 3 w 3"/>
                <a:gd name="T23" fmla="*/ 1 h 2"/>
                <a:gd name="T24" fmla="*/ 2 w 3"/>
                <a:gd name="T25" fmla="*/ 2 h 2"/>
                <a:gd name="T26" fmla="*/ 2 w 3"/>
                <a:gd name="T27" fmla="*/ 2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1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5" name="Freeform 428"/>
            <p:cNvSpPr>
              <a:spLocks/>
            </p:cNvSpPr>
            <p:nvPr/>
          </p:nvSpPr>
          <p:spPr bwMode="auto">
            <a:xfrm>
              <a:off x="3114" y="1434"/>
              <a:ext cx="7" cy="5"/>
            </a:xfrm>
            <a:custGeom>
              <a:avLst/>
              <a:gdLst>
                <a:gd name="T0" fmla="*/ 0 w 7"/>
                <a:gd name="T1" fmla="*/ 0 h 5"/>
                <a:gd name="T2" fmla="*/ 1 w 7"/>
                <a:gd name="T3" fmla="*/ 0 h 5"/>
                <a:gd name="T4" fmla="*/ 2 w 7"/>
                <a:gd name="T5" fmla="*/ 1 h 5"/>
                <a:gd name="T6" fmla="*/ 3 w 7"/>
                <a:gd name="T7" fmla="*/ 1 h 5"/>
                <a:gd name="T8" fmla="*/ 4 w 7"/>
                <a:gd name="T9" fmla="*/ 2 h 5"/>
                <a:gd name="T10" fmla="*/ 5 w 7"/>
                <a:gd name="T11" fmla="*/ 2 h 5"/>
                <a:gd name="T12" fmla="*/ 5 w 7"/>
                <a:gd name="T13" fmla="*/ 3 h 5"/>
                <a:gd name="T14" fmla="*/ 6 w 7"/>
                <a:gd name="T15" fmla="*/ 4 h 5"/>
                <a:gd name="T16" fmla="*/ 7 w 7"/>
                <a:gd name="T17" fmla="*/ 5 h 5"/>
                <a:gd name="T18" fmla="*/ 6 w 7"/>
                <a:gd name="T19" fmla="*/ 4 h 5"/>
                <a:gd name="T20" fmla="*/ 5 w 7"/>
                <a:gd name="T21" fmla="*/ 4 h 5"/>
                <a:gd name="T22" fmla="*/ 4 w 7"/>
                <a:gd name="T23" fmla="*/ 4 h 5"/>
                <a:gd name="T24" fmla="*/ 3 w 7"/>
                <a:gd name="T25" fmla="*/ 3 h 5"/>
                <a:gd name="T26" fmla="*/ 2 w 7"/>
                <a:gd name="T27" fmla="*/ 2 h 5"/>
                <a:gd name="T28" fmla="*/ 1 w 7"/>
                <a:gd name="T29" fmla="*/ 2 h 5"/>
                <a:gd name="T30" fmla="*/ 1 w 7"/>
                <a:gd name="T31" fmla="*/ 1 h 5"/>
                <a:gd name="T32" fmla="*/ 0 w 7"/>
                <a:gd name="T33" fmla="*/ 0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1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4"/>
                  </a:lnTo>
                  <a:lnTo>
                    <a:pt x="7" y="5"/>
                  </a:lnTo>
                  <a:lnTo>
                    <a:pt x="6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3" y="3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6" name="Freeform 429"/>
            <p:cNvSpPr>
              <a:spLocks/>
            </p:cNvSpPr>
            <p:nvPr/>
          </p:nvSpPr>
          <p:spPr bwMode="auto">
            <a:xfrm>
              <a:off x="3096" y="1350"/>
              <a:ext cx="23" cy="17"/>
            </a:xfrm>
            <a:custGeom>
              <a:avLst/>
              <a:gdLst>
                <a:gd name="T0" fmla="*/ 0 w 23"/>
                <a:gd name="T1" fmla="*/ 17 h 17"/>
                <a:gd name="T2" fmla="*/ 0 w 23"/>
                <a:gd name="T3" fmla="*/ 17 h 17"/>
                <a:gd name="T4" fmla="*/ 1 w 23"/>
                <a:gd name="T5" fmla="*/ 15 h 17"/>
                <a:gd name="T6" fmla="*/ 2 w 23"/>
                <a:gd name="T7" fmla="*/ 14 h 17"/>
                <a:gd name="T8" fmla="*/ 4 w 23"/>
                <a:gd name="T9" fmla="*/ 12 h 17"/>
                <a:gd name="T10" fmla="*/ 5 w 23"/>
                <a:gd name="T11" fmla="*/ 11 h 17"/>
                <a:gd name="T12" fmla="*/ 7 w 23"/>
                <a:gd name="T13" fmla="*/ 10 h 17"/>
                <a:gd name="T14" fmla="*/ 9 w 23"/>
                <a:gd name="T15" fmla="*/ 9 h 17"/>
                <a:gd name="T16" fmla="*/ 10 w 23"/>
                <a:gd name="T17" fmla="*/ 8 h 17"/>
                <a:gd name="T18" fmla="*/ 12 w 23"/>
                <a:gd name="T19" fmla="*/ 7 h 17"/>
                <a:gd name="T20" fmla="*/ 23 w 23"/>
                <a:gd name="T21" fmla="*/ 0 h 17"/>
                <a:gd name="T22" fmla="*/ 22 w 23"/>
                <a:gd name="T23" fmla="*/ 1 h 17"/>
                <a:gd name="T24" fmla="*/ 20 w 23"/>
                <a:gd name="T25" fmla="*/ 2 h 17"/>
                <a:gd name="T26" fmla="*/ 19 w 23"/>
                <a:gd name="T27" fmla="*/ 3 h 17"/>
                <a:gd name="T28" fmla="*/ 17 w 23"/>
                <a:gd name="T29" fmla="*/ 5 h 17"/>
                <a:gd name="T30" fmla="*/ 16 w 23"/>
                <a:gd name="T31" fmla="*/ 6 h 17"/>
                <a:gd name="T32" fmla="*/ 15 w 23"/>
                <a:gd name="T33" fmla="*/ 7 h 17"/>
                <a:gd name="T34" fmla="*/ 13 w 23"/>
                <a:gd name="T35" fmla="*/ 8 h 17"/>
                <a:gd name="T36" fmla="*/ 12 w 23"/>
                <a:gd name="T37" fmla="*/ 10 h 17"/>
                <a:gd name="T38" fmla="*/ 11 w 23"/>
                <a:gd name="T39" fmla="*/ 11 h 17"/>
                <a:gd name="T40" fmla="*/ 9 w 23"/>
                <a:gd name="T41" fmla="*/ 12 h 17"/>
                <a:gd name="T42" fmla="*/ 8 w 23"/>
                <a:gd name="T43" fmla="*/ 13 h 17"/>
                <a:gd name="T44" fmla="*/ 6 w 23"/>
                <a:gd name="T45" fmla="*/ 14 h 17"/>
                <a:gd name="T46" fmla="*/ 5 w 23"/>
                <a:gd name="T47" fmla="*/ 15 h 17"/>
                <a:gd name="T48" fmla="*/ 3 w 23"/>
                <a:gd name="T49" fmla="*/ 16 h 17"/>
                <a:gd name="T50" fmla="*/ 2 w 23"/>
                <a:gd name="T51" fmla="*/ 16 h 17"/>
                <a:gd name="T52" fmla="*/ 0 w 23"/>
                <a:gd name="T53" fmla="*/ 17 h 1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" h="17">
                  <a:moveTo>
                    <a:pt x="0" y="17"/>
                  </a:moveTo>
                  <a:lnTo>
                    <a:pt x="0" y="17"/>
                  </a:lnTo>
                  <a:lnTo>
                    <a:pt x="1" y="15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5" y="11"/>
                  </a:lnTo>
                  <a:lnTo>
                    <a:pt x="7" y="10"/>
                  </a:lnTo>
                  <a:lnTo>
                    <a:pt x="9" y="9"/>
                  </a:lnTo>
                  <a:lnTo>
                    <a:pt x="10" y="8"/>
                  </a:lnTo>
                  <a:lnTo>
                    <a:pt x="12" y="7"/>
                  </a:lnTo>
                  <a:lnTo>
                    <a:pt x="23" y="0"/>
                  </a:lnTo>
                  <a:lnTo>
                    <a:pt x="22" y="1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7" y="5"/>
                  </a:lnTo>
                  <a:lnTo>
                    <a:pt x="16" y="6"/>
                  </a:lnTo>
                  <a:lnTo>
                    <a:pt x="15" y="7"/>
                  </a:lnTo>
                  <a:lnTo>
                    <a:pt x="13" y="8"/>
                  </a:lnTo>
                  <a:lnTo>
                    <a:pt x="12" y="10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5" y="15"/>
                  </a:lnTo>
                  <a:lnTo>
                    <a:pt x="3" y="16"/>
                  </a:lnTo>
                  <a:lnTo>
                    <a:pt x="2" y="16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7" name="Freeform 430"/>
            <p:cNvSpPr>
              <a:spLocks/>
            </p:cNvSpPr>
            <p:nvPr/>
          </p:nvSpPr>
          <p:spPr bwMode="auto">
            <a:xfrm>
              <a:off x="3109" y="1435"/>
              <a:ext cx="9" cy="6"/>
            </a:xfrm>
            <a:custGeom>
              <a:avLst/>
              <a:gdLst>
                <a:gd name="T0" fmla="*/ 0 w 9"/>
                <a:gd name="T1" fmla="*/ 0 h 6"/>
                <a:gd name="T2" fmla="*/ 1 w 9"/>
                <a:gd name="T3" fmla="*/ 0 h 6"/>
                <a:gd name="T4" fmla="*/ 3 w 9"/>
                <a:gd name="T5" fmla="*/ 0 h 6"/>
                <a:gd name="T6" fmla="*/ 4 w 9"/>
                <a:gd name="T7" fmla="*/ 1 h 6"/>
                <a:gd name="T8" fmla="*/ 5 w 9"/>
                <a:gd name="T9" fmla="*/ 2 h 6"/>
                <a:gd name="T10" fmla="*/ 6 w 9"/>
                <a:gd name="T11" fmla="*/ 3 h 6"/>
                <a:gd name="T12" fmla="*/ 7 w 9"/>
                <a:gd name="T13" fmla="*/ 4 h 6"/>
                <a:gd name="T14" fmla="*/ 8 w 9"/>
                <a:gd name="T15" fmla="*/ 5 h 6"/>
                <a:gd name="T16" fmla="*/ 9 w 9"/>
                <a:gd name="T17" fmla="*/ 6 h 6"/>
                <a:gd name="T18" fmla="*/ 8 w 9"/>
                <a:gd name="T19" fmla="*/ 5 h 6"/>
                <a:gd name="T20" fmla="*/ 7 w 9"/>
                <a:gd name="T21" fmla="*/ 5 h 6"/>
                <a:gd name="T22" fmla="*/ 6 w 9"/>
                <a:gd name="T23" fmla="*/ 4 h 6"/>
                <a:gd name="T24" fmla="*/ 4 w 9"/>
                <a:gd name="T25" fmla="*/ 3 h 6"/>
                <a:gd name="T26" fmla="*/ 3 w 9"/>
                <a:gd name="T27" fmla="*/ 3 h 6"/>
                <a:gd name="T28" fmla="*/ 2 w 9"/>
                <a:gd name="T29" fmla="*/ 2 h 6"/>
                <a:gd name="T30" fmla="*/ 1 w 9"/>
                <a:gd name="T31" fmla="*/ 1 h 6"/>
                <a:gd name="T32" fmla="*/ 0 w 9"/>
                <a:gd name="T33" fmla="*/ 0 h 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7" y="4"/>
                  </a:lnTo>
                  <a:lnTo>
                    <a:pt x="8" y="5"/>
                  </a:lnTo>
                  <a:lnTo>
                    <a:pt x="9" y="6"/>
                  </a:lnTo>
                  <a:lnTo>
                    <a:pt x="8" y="5"/>
                  </a:lnTo>
                  <a:lnTo>
                    <a:pt x="7" y="5"/>
                  </a:lnTo>
                  <a:lnTo>
                    <a:pt x="6" y="4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8" name="Freeform 431"/>
            <p:cNvSpPr>
              <a:spLocks/>
            </p:cNvSpPr>
            <p:nvPr/>
          </p:nvSpPr>
          <p:spPr bwMode="auto">
            <a:xfrm>
              <a:off x="3112" y="1395"/>
              <a:ext cx="6" cy="4"/>
            </a:xfrm>
            <a:custGeom>
              <a:avLst/>
              <a:gdLst>
                <a:gd name="T0" fmla="*/ 5 w 6"/>
                <a:gd name="T1" fmla="*/ 3 h 4"/>
                <a:gd name="T2" fmla="*/ 5 w 6"/>
                <a:gd name="T3" fmla="*/ 3 h 4"/>
                <a:gd name="T4" fmla="*/ 4 w 6"/>
                <a:gd name="T5" fmla="*/ 4 h 4"/>
                <a:gd name="T6" fmla="*/ 3 w 6"/>
                <a:gd name="T7" fmla="*/ 4 h 4"/>
                <a:gd name="T8" fmla="*/ 2 w 6"/>
                <a:gd name="T9" fmla="*/ 4 h 4"/>
                <a:gd name="T10" fmla="*/ 0 w 6"/>
                <a:gd name="T11" fmla="*/ 2 h 4"/>
                <a:gd name="T12" fmla="*/ 1 w 6"/>
                <a:gd name="T13" fmla="*/ 1 h 4"/>
                <a:gd name="T14" fmla="*/ 1 w 6"/>
                <a:gd name="T15" fmla="*/ 1 h 4"/>
                <a:gd name="T16" fmla="*/ 2 w 6"/>
                <a:gd name="T17" fmla="*/ 1 h 4"/>
                <a:gd name="T18" fmla="*/ 3 w 6"/>
                <a:gd name="T19" fmla="*/ 0 h 4"/>
                <a:gd name="T20" fmla="*/ 3 w 6"/>
                <a:gd name="T21" fmla="*/ 0 h 4"/>
                <a:gd name="T22" fmla="*/ 4 w 6"/>
                <a:gd name="T23" fmla="*/ 0 h 4"/>
                <a:gd name="T24" fmla="*/ 5 w 6"/>
                <a:gd name="T25" fmla="*/ 0 h 4"/>
                <a:gd name="T26" fmla="*/ 5 w 6"/>
                <a:gd name="T27" fmla="*/ 0 h 4"/>
                <a:gd name="T28" fmla="*/ 6 w 6"/>
                <a:gd name="T29" fmla="*/ 1 h 4"/>
                <a:gd name="T30" fmla="*/ 6 w 6"/>
                <a:gd name="T31" fmla="*/ 1 h 4"/>
                <a:gd name="T32" fmla="*/ 6 w 6"/>
                <a:gd name="T33" fmla="*/ 2 h 4"/>
                <a:gd name="T34" fmla="*/ 5 w 6"/>
                <a:gd name="T35" fmla="*/ 3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lnTo>
                    <a:pt x="5" y="3"/>
                  </a:lnTo>
                  <a:lnTo>
                    <a:pt x="4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6" y="2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69" name="Freeform 432"/>
            <p:cNvSpPr>
              <a:spLocks/>
            </p:cNvSpPr>
            <p:nvPr/>
          </p:nvSpPr>
          <p:spPr bwMode="auto">
            <a:xfrm>
              <a:off x="3104" y="1435"/>
              <a:ext cx="11" cy="8"/>
            </a:xfrm>
            <a:custGeom>
              <a:avLst/>
              <a:gdLst>
                <a:gd name="T0" fmla="*/ 5 w 11"/>
                <a:gd name="T1" fmla="*/ 5 h 8"/>
                <a:gd name="T2" fmla="*/ 4 w 11"/>
                <a:gd name="T3" fmla="*/ 5 h 8"/>
                <a:gd name="T4" fmla="*/ 4 w 11"/>
                <a:gd name="T5" fmla="*/ 4 h 8"/>
                <a:gd name="T6" fmla="*/ 3 w 11"/>
                <a:gd name="T7" fmla="*/ 3 h 8"/>
                <a:gd name="T8" fmla="*/ 2 w 11"/>
                <a:gd name="T9" fmla="*/ 3 h 8"/>
                <a:gd name="T10" fmla="*/ 2 w 11"/>
                <a:gd name="T11" fmla="*/ 2 h 8"/>
                <a:gd name="T12" fmla="*/ 1 w 11"/>
                <a:gd name="T13" fmla="*/ 1 h 8"/>
                <a:gd name="T14" fmla="*/ 0 w 11"/>
                <a:gd name="T15" fmla="*/ 1 h 8"/>
                <a:gd name="T16" fmla="*/ 0 w 11"/>
                <a:gd name="T17" fmla="*/ 0 h 8"/>
                <a:gd name="T18" fmla="*/ 1 w 11"/>
                <a:gd name="T19" fmla="*/ 0 h 8"/>
                <a:gd name="T20" fmla="*/ 2 w 11"/>
                <a:gd name="T21" fmla="*/ 0 h 8"/>
                <a:gd name="T22" fmla="*/ 3 w 11"/>
                <a:gd name="T23" fmla="*/ 1 h 8"/>
                <a:gd name="T24" fmla="*/ 4 w 11"/>
                <a:gd name="T25" fmla="*/ 1 h 8"/>
                <a:gd name="T26" fmla="*/ 5 w 11"/>
                <a:gd name="T27" fmla="*/ 2 h 8"/>
                <a:gd name="T28" fmla="*/ 6 w 11"/>
                <a:gd name="T29" fmla="*/ 3 h 8"/>
                <a:gd name="T30" fmla="*/ 7 w 11"/>
                <a:gd name="T31" fmla="*/ 4 h 8"/>
                <a:gd name="T32" fmla="*/ 8 w 11"/>
                <a:gd name="T33" fmla="*/ 5 h 8"/>
                <a:gd name="T34" fmla="*/ 11 w 11"/>
                <a:gd name="T35" fmla="*/ 8 h 8"/>
                <a:gd name="T36" fmla="*/ 10 w 11"/>
                <a:gd name="T37" fmla="*/ 7 h 8"/>
                <a:gd name="T38" fmla="*/ 9 w 11"/>
                <a:gd name="T39" fmla="*/ 7 h 8"/>
                <a:gd name="T40" fmla="*/ 8 w 11"/>
                <a:gd name="T41" fmla="*/ 7 h 8"/>
                <a:gd name="T42" fmla="*/ 8 w 11"/>
                <a:gd name="T43" fmla="*/ 6 h 8"/>
                <a:gd name="T44" fmla="*/ 7 w 11"/>
                <a:gd name="T45" fmla="*/ 6 h 8"/>
                <a:gd name="T46" fmla="*/ 6 w 11"/>
                <a:gd name="T47" fmla="*/ 6 h 8"/>
                <a:gd name="T48" fmla="*/ 6 w 11"/>
                <a:gd name="T49" fmla="*/ 5 h 8"/>
                <a:gd name="T50" fmla="*/ 5 w 11"/>
                <a:gd name="T51" fmla="*/ 5 h 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" h="8">
                  <a:moveTo>
                    <a:pt x="5" y="5"/>
                  </a:moveTo>
                  <a:lnTo>
                    <a:pt x="4" y="5"/>
                  </a:lnTo>
                  <a:lnTo>
                    <a:pt x="4" y="4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7" y="4"/>
                  </a:lnTo>
                  <a:lnTo>
                    <a:pt x="8" y="5"/>
                  </a:lnTo>
                  <a:lnTo>
                    <a:pt x="11" y="8"/>
                  </a:lnTo>
                  <a:lnTo>
                    <a:pt x="10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0" name="Freeform 433"/>
            <p:cNvSpPr>
              <a:spLocks/>
            </p:cNvSpPr>
            <p:nvPr/>
          </p:nvSpPr>
          <p:spPr bwMode="auto">
            <a:xfrm>
              <a:off x="3099" y="1435"/>
              <a:ext cx="13" cy="9"/>
            </a:xfrm>
            <a:custGeom>
              <a:avLst/>
              <a:gdLst>
                <a:gd name="T0" fmla="*/ 0 w 13"/>
                <a:gd name="T1" fmla="*/ 0 h 9"/>
                <a:gd name="T2" fmla="*/ 2 w 13"/>
                <a:gd name="T3" fmla="*/ 1 h 9"/>
                <a:gd name="T4" fmla="*/ 4 w 13"/>
                <a:gd name="T5" fmla="*/ 2 h 9"/>
                <a:gd name="T6" fmla="*/ 5 w 13"/>
                <a:gd name="T7" fmla="*/ 3 h 9"/>
                <a:gd name="T8" fmla="*/ 7 w 13"/>
                <a:gd name="T9" fmla="*/ 4 h 9"/>
                <a:gd name="T10" fmla="*/ 8 w 13"/>
                <a:gd name="T11" fmla="*/ 6 h 9"/>
                <a:gd name="T12" fmla="*/ 9 w 13"/>
                <a:gd name="T13" fmla="*/ 7 h 9"/>
                <a:gd name="T14" fmla="*/ 11 w 13"/>
                <a:gd name="T15" fmla="*/ 8 h 9"/>
                <a:gd name="T16" fmla="*/ 13 w 13"/>
                <a:gd name="T17" fmla="*/ 9 h 9"/>
                <a:gd name="T18" fmla="*/ 11 w 13"/>
                <a:gd name="T19" fmla="*/ 9 h 9"/>
                <a:gd name="T20" fmla="*/ 9 w 13"/>
                <a:gd name="T21" fmla="*/ 8 h 9"/>
                <a:gd name="T22" fmla="*/ 7 w 13"/>
                <a:gd name="T23" fmla="*/ 7 h 9"/>
                <a:gd name="T24" fmla="*/ 6 w 13"/>
                <a:gd name="T25" fmla="*/ 6 h 9"/>
                <a:gd name="T26" fmla="*/ 4 w 13"/>
                <a:gd name="T27" fmla="*/ 5 h 9"/>
                <a:gd name="T28" fmla="*/ 3 w 13"/>
                <a:gd name="T29" fmla="*/ 3 h 9"/>
                <a:gd name="T30" fmla="*/ 1 w 13"/>
                <a:gd name="T31" fmla="*/ 2 h 9"/>
                <a:gd name="T32" fmla="*/ 0 w 13"/>
                <a:gd name="T33" fmla="*/ 0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2" y="1"/>
                  </a:lnTo>
                  <a:lnTo>
                    <a:pt x="4" y="2"/>
                  </a:lnTo>
                  <a:lnTo>
                    <a:pt x="5" y="3"/>
                  </a:lnTo>
                  <a:lnTo>
                    <a:pt x="7" y="4"/>
                  </a:lnTo>
                  <a:lnTo>
                    <a:pt x="8" y="6"/>
                  </a:lnTo>
                  <a:lnTo>
                    <a:pt x="9" y="7"/>
                  </a:lnTo>
                  <a:lnTo>
                    <a:pt x="11" y="8"/>
                  </a:lnTo>
                  <a:lnTo>
                    <a:pt x="13" y="9"/>
                  </a:lnTo>
                  <a:lnTo>
                    <a:pt x="11" y="9"/>
                  </a:lnTo>
                  <a:lnTo>
                    <a:pt x="9" y="8"/>
                  </a:lnTo>
                  <a:lnTo>
                    <a:pt x="7" y="7"/>
                  </a:lnTo>
                  <a:lnTo>
                    <a:pt x="6" y="6"/>
                  </a:lnTo>
                  <a:lnTo>
                    <a:pt x="4" y="5"/>
                  </a:lnTo>
                  <a:lnTo>
                    <a:pt x="3" y="3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1" name="Freeform 434"/>
            <p:cNvSpPr>
              <a:spLocks/>
            </p:cNvSpPr>
            <p:nvPr/>
          </p:nvSpPr>
          <p:spPr bwMode="auto">
            <a:xfrm>
              <a:off x="3108" y="1393"/>
              <a:ext cx="2" cy="2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2 h 2"/>
                <a:gd name="T4" fmla="*/ 2 w 2"/>
                <a:gd name="T5" fmla="*/ 0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1 h 2"/>
                <a:gd name="T12" fmla="*/ 2 w 2"/>
                <a:gd name="T13" fmla="*/ 1 h 2"/>
                <a:gd name="T14" fmla="*/ 1 w 2"/>
                <a:gd name="T15" fmla="*/ 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2" name="Freeform 435"/>
            <p:cNvSpPr>
              <a:spLocks/>
            </p:cNvSpPr>
            <p:nvPr/>
          </p:nvSpPr>
          <p:spPr bwMode="auto">
            <a:xfrm>
              <a:off x="3106" y="1371"/>
              <a:ext cx="3" cy="3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0 w 3"/>
                <a:gd name="T13" fmla="*/ 2 h 3"/>
                <a:gd name="T14" fmla="*/ 0 w 3"/>
                <a:gd name="T15" fmla="*/ 2 h 3"/>
                <a:gd name="T16" fmla="*/ 0 w 3"/>
                <a:gd name="T17" fmla="*/ 1 h 3"/>
                <a:gd name="T18" fmla="*/ 0 w 3"/>
                <a:gd name="T19" fmla="*/ 0 h 3"/>
                <a:gd name="T20" fmla="*/ 1 w 3"/>
                <a:gd name="T21" fmla="*/ 1 h 3"/>
                <a:gd name="T22" fmla="*/ 2 w 3"/>
                <a:gd name="T23" fmla="*/ 1 h 3"/>
                <a:gd name="T24" fmla="*/ 2 w 3"/>
                <a:gd name="T25" fmla="*/ 1 h 3"/>
                <a:gd name="T26" fmla="*/ 3 w 3"/>
                <a:gd name="T27" fmla="*/ 2 h 3"/>
                <a:gd name="T28" fmla="*/ 3 w 3"/>
                <a:gd name="T29" fmla="*/ 2 h 3"/>
                <a:gd name="T30" fmla="*/ 3 w 3"/>
                <a:gd name="T31" fmla="*/ 2 h 3"/>
                <a:gd name="T32" fmla="*/ 2 w 3"/>
                <a:gd name="T33" fmla="*/ 3 h 3"/>
                <a:gd name="T34" fmla="*/ 2 w 3"/>
                <a:gd name="T35" fmla="*/ 3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3" name="Freeform 436"/>
            <p:cNvSpPr>
              <a:spLocks/>
            </p:cNvSpPr>
            <p:nvPr/>
          </p:nvSpPr>
          <p:spPr bwMode="auto">
            <a:xfrm>
              <a:off x="3101" y="1399"/>
              <a:ext cx="5" cy="4"/>
            </a:xfrm>
            <a:custGeom>
              <a:avLst/>
              <a:gdLst>
                <a:gd name="T0" fmla="*/ 3 w 5"/>
                <a:gd name="T1" fmla="*/ 4 h 4"/>
                <a:gd name="T2" fmla="*/ 2 w 5"/>
                <a:gd name="T3" fmla="*/ 4 h 4"/>
                <a:gd name="T4" fmla="*/ 1 w 5"/>
                <a:gd name="T5" fmla="*/ 4 h 4"/>
                <a:gd name="T6" fmla="*/ 1 w 5"/>
                <a:gd name="T7" fmla="*/ 3 h 4"/>
                <a:gd name="T8" fmla="*/ 0 w 5"/>
                <a:gd name="T9" fmla="*/ 2 h 4"/>
                <a:gd name="T10" fmla="*/ 1 w 5"/>
                <a:gd name="T11" fmla="*/ 2 h 4"/>
                <a:gd name="T12" fmla="*/ 1 w 5"/>
                <a:gd name="T13" fmla="*/ 1 h 4"/>
                <a:gd name="T14" fmla="*/ 2 w 5"/>
                <a:gd name="T15" fmla="*/ 1 h 4"/>
                <a:gd name="T16" fmla="*/ 2 w 5"/>
                <a:gd name="T17" fmla="*/ 1 h 4"/>
                <a:gd name="T18" fmla="*/ 3 w 5"/>
                <a:gd name="T19" fmla="*/ 1 h 4"/>
                <a:gd name="T20" fmla="*/ 4 w 5"/>
                <a:gd name="T21" fmla="*/ 1 h 4"/>
                <a:gd name="T22" fmla="*/ 4 w 5"/>
                <a:gd name="T23" fmla="*/ 1 h 4"/>
                <a:gd name="T24" fmla="*/ 5 w 5"/>
                <a:gd name="T25" fmla="*/ 0 h 4"/>
                <a:gd name="T26" fmla="*/ 5 w 5"/>
                <a:gd name="T27" fmla="*/ 1 h 4"/>
                <a:gd name="T28" fmla="*/ 5 w 5"/>
                <a:gd name="T29" fmla="*/ 1 h 4"/>
                <a:gd name="T30" fmla="*/ 5 w 5"/>
                <a:gd name="T31" fmla="*/ 2 h 4"/>
                <a:gd name="T32" fmla="*/ 5 w 5"/>
                <a:gd name="T33" fmla="*/ 3 h 4"/>
                <a:gd name="T34" fmla="*/ 5 w 5"/>
                <a:gd name="T35" fmla="*/ 3 h 4"/>
                <a:gd name="T36" fmla="*/ 4 w 5"/>
                <a:gd name="T37" fmla="*/ 4 h 4"/>
                <a:gd name="T38" fmla="*/ 4 w 5"/>
                <a:gd name="T39" fmla="*/ 4 h 4"/>
                <a:gd name="T40" fmla="*/ 3 w 5"/>
                <a:gd name="T41" fmla="*/ 4 h 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4" y="4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4" name="Freeform 437"/>
            <p:cNvSpPr>
              <a:spLocks/>
            </p:cNvSpPr>
            <p:nvPr/>
          </p:nvSpPr>
          <p:spPr bwMode="auto">
            <a:xfrm>
              <a:off x="3098" y="1372"/>
              <a:ext cx="3" cy="3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1 w 3"/>
                <a:gd name="T9" fmla="*/ 2 h 3"/>
                <a:gd name="T10" fmla="*/ 0 w 3"/>
                <a:gd name="T11" fmla="*/ 2 h 3"/>
                <a:gd name="T12" fmla="*/ 0 w 3"/>
                <a:gd name="T13" fmla="*/ 1 h 3"/>
                <a:gd name="T14" fmla="*/ 0 w 3"/>
                <a:gd name="T15" fmla="*/ 1 h 3"/>
                <a:gd name="T16" fmla="*/ 1 w 3"/>
                <a:gd name="T17" fmla="*/ 0 h 3"/>
                <a:gd name="T18" fmla="*/ 2 w 3"/>
                <a:gd name="T19" fmla="*/ 0 h 3"/>
                <a:gd name="T20" fmla="*/ 2 w 3"/>
                <a:gd name="T21" fmla="*/ 0 h 3"/>
                <a:gd name="T22" fmla="*/ 3 w 3"/>
                <a:gd name="T23" fmla="*/ 1 h 3"/>
                <a:gd name="T24" fmla="*/ 3 w 3"/>
                <a:gd name="T25" fmla="*/ 1 h 3"/>
                <a:gd name="T26" fmla="*/ 3 w 3"/>
                <a:gd name="T27" fmla="*/ 1 h 3"/>
                <a:gd name="T28" fmla="*/ 3 w 3"/>
                <a:gd name="T29" fmla="*/ 2 h 3"/>
                <a:gd name="T30" fmla="*/ 3 w 3"/>
                <a:gd name="T31" fmla="*/ 2 h 3"/>
                <a:gd name="T32" fmla="*/ 3 w 3"/>
                <a:gd name="T33" fmla="*/ 2 h 3"/>
                <a:gd name="T34" fmla="*/ 2 w 3"/>
                <a:gd name="T35" fmla="*/ 3 h 3"/>
                <a:gd name="T36" fmla="*/ 2 w 3"/>
                <a:gd name="T37" fmla="*/ 3 h 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5" name="Freeform 438"/>
            <p:cNvSpPr>
              <a:spLocks/>
            </p:cNvSpPr>
            <p:nvPr/>
          </p:nvSpPr>
          <p:spPr bwMode="auto">
            <a:xfrm>
              <a:off x="3094" y="1395"/>
              <a:ext cx="6" cy="4"/>
            </a:xfrm>
            <a:custGeom>
              <a:avLst/>
              <a:gdLst>
                <a:gd name="T0" fmla="*/ 2 w 6"/>
                <a:gd name="T1" fmla="*/ 4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0 w 6"/>
                <a:gd name="T9" fmla="*/ 1 h 4"/>
                <a:gd name="T10" fmla="*/ 1 w 6"/>
                <a:gd name="T11" fmla="*/ 1 h 4"/>
                <a:gd name="T12" fmla="*/ 1 w 6"/>
                <a:gd name="T13" fmla="*/ 1 h 4"/>
                <a:gd name="T14" fmla="*/ 2 w 6"/>
                <a:gd name="T15" fmla="*/ 0 h 4"/>
                <a:gd name="T16" fmla="*/ 2 w 6"/>
                <a:gd name="T17" fmla="*/ 0 h 4"/>
                <a:gd name="T18" fmla="*/ 3 w 6"/>
                <a:gd name="T19" fmla="*/ 0 h 4"/>
                <a:gd name="T20" fmla="*/ 4 w 6"/>
                <a:gd name="T21" fmla="*/ 0 h 4"/>
                <a:gd name="T22" fmla="*/ 5 w 6"/>
                <a:gd name="T23" fmla="*/ 0 h 4"/>
                <a:gd name="T24" fmla="*/ 5 w 6"/>
                <a:gd name="T25" fmla="*/ 0 h 4"/>
                <a:gd name="T26" fmla="*/ 6 w 6"/>
                <a:gd name="T27" fmla="*/ 1 h 4"/>
                <a:gd name="T28" fmla="*/ 6 w 6"/>
                <a:gd name="T29" fmla="*/ 2 h 4"/>
                <a:gd name="T30" fmla="*/ 6 w 6"/>
                <a:gd name="T31" fmla="*/ 2 h 4"/>
                <a:gd name="T32" fmla="*/ 5 w 6"/>
                <a:gd name="T33" fmla="*/ 3 h 4"/>
                <a:gd name="T34" fmla="*/ 4 w 6"/>
                <a:gd name="T35" fmla="*/ 3 h 4"/>
                <a:gd name="T36" fmla="*/ 4 w 6"/>
                <a:gd name="T37" fmla="*/ 3 h 4"/>
                <a:gd name="T38" fmla="*/ 3 w 6"/>
                <a:gd name="T39" fmla="*/ 4 h 4"/>
                <a:gd name="T40" fmla="*/ 2 w 6"/>
                <a:gd name="T41" fmla="*/ 4 h 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" h="4">
                  <a:moveTo>
                    <a:pt x="2" y="4"/>
                  </a:moveTo>
                  <a:lnTo>
                    <a:pt x="1" y="3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6" y="2"/>
                  </a:lnTo>
                  <a:lnTo>
                    <a:pt x="5" y="3"/>
                  </a:lnTo>
                  <a:lnTo>
                    <a:pt x="4" y="3"/>
                  </a:lnTo>
                  <a:lnTo>
                    <a:pt x="3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6" name="Freeform 439"/>
            <p:cNvSpPr>
              <a:spLocks/>
            </p:cNvSpPr>
            <p:nvPr/>
          </p:nvSpPr>
          <p:spPr bwMode="auto">
            <a:xfrm>
              <a:off x="3093" y="1403"/>
              <a:ext cx="3" cy="3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0 w 3"/>
                <a:gd name="T9" fmla="*/ 1 h 3"/>
                <a:gd name="T10" fmla="*/ 2 w 3"/>
                <a:gd name="T11" fmla="*/ 0 h 3"/>
                <a:gd name="T12" fmla="*/ 2 w 3"/>
                <a:gd name="T13" fmla="*/ 0 h 3"/>
                <a:gd name="T14" fmla="*/ 3 w 3"/>
                <a:gd name="T15" fmla="*/ 1 h 3"/>
                <a:gd name="T16" fmla="*/ 3 w 3"/>
                <a:gd name="T17" fmla="*/ 2 h 3"/>
                <a:gd name="T18" fmla="*/ 3 w 3"/>
                <a:gd name="T19" fmla="*/ 3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7" name="Freeform 440"/>
            <p:cNvSpPr>
              <a:spLocks/>
            </p:cNvSpPr>
            <p:nvPr/>
          </p:nvSpPr>
          <p:spPr bwMode="auto">
            <a:xfrm>
              <a:off x="3090" y="1370"/>
              <a:ext cx="5" cy="2"/>
            </a:xfrm>
            <a:custGeom>
              <a:avLst/>
              <a:gdLst>
                <a:gd name="T0" fmla="*/ 5 w 5"/>
                <a:gd name="T1" fmla="*/ 2 h 2"/>
                <a:gd name="T2" fmla="*/ 4 w 5"/>
                <a:gd name="T3" fmla="*/ 2 h 2"/>
                <a:gd name="T4" fmla="*/ 3 w 5"/>
                <a:gd name="T5" fmla="*/ 2 h 2"/>
                <a:gd name="T6" fmla="*/ 3 w 5"/>
                <a:gd name="T7" fmla="*/ 1 h 2"/>
                <a:gd name="T8" fmla="*/ 2 w 5"/>
                <a:gd name="T9" fmla="*/ 1 h 2"/>
                <a:gd name="T10" fmla="*/ 1 w 5"/>
                <a:gd name="T11" fmla="*/ 1 h 2"/>
                <a:gd name="T12" fmla="*/ 0 w 5"/>
                <a:gd name="T13" fmla="*/ 1 h 2"/>
                <a:gd name="T14" fmla="*/ 0 w 5"/>
                <a:gd name="T15" fmla="*/ 0 h 2"/>
                <a:gd name="T16" fmla="*/ 0 w 5"/>
                <a:gd name="T17" fmla="*/ 0 h 2"/>
                <a:gd name="T18" fmla="*/ 0 w 5"/>
                <a:gd name="T19" fmla="*/ 0 h 2"/>
                <a:gd name="T20" fmla="*/ 1 w 5"/>
                <a:gd name="T21" fmla="*/ 0 h 2"/>
                <a:gd name="T22" fmla="*/ 2 w 5"/>
                <a:gd name="T23" fmla="*/ 0 h 2"/>
                <a:gd name="T24" fmla="*/ 2 w 5"/>
                <a:gd name="T25" fmla="*/ 0 h 2"/>
                <a:gd name="T26" fmla="*/ 3 w 5"/>
                <a:gd name="T27" fmla="*/ 1 h 2"/>
                <a:gd name="T28" fmla="*/ 4 w 5"/>
                <a:gd name="T29" fmla="*/ 1 h 2"/>
                <a:gd name="T30" fmla="*/ 4 w 5"/>
                <a:gd name="T31" fmla="*/ 1 h 2"/>
                <a:gd name="T32" fmla="*/ 5 w 5"/>
                <a:gd name="T33" fmla="*/ 1 h 2"/>
                <a:gd name="T34" fmla="*/ 5 w 5"/>
                <a:gd name="T35" fmla="*/ 1 h 2"/>
                <a:gd name="T36" fmla="*/ 5 w 5"/>
                <a:gd name="T37" fmla="*/ 2 h 2"/>
                <a:gd name="T38" fmla="*/ 5 w 5"/>
                <a:gd name="T39" fmla="*/ 2 h 2"/>
                <a:gd name="T40" fmla="*/ 5 w 5"/>
                <a:gd name="T41" fmla="*/ 2 h 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lnTo>
                    <a:pt x="4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8" name="Freeform 441"/>
            <p:cNvSpPr>
              <a:spLocks/>
            </p:cNvSpPr>
            <p:nvPr/>
          </p:nvSpPr>
          <p:spPr bwMode="auto">
            <a:xfrm>
              <a:off x="3084" y="1397"/>
              <a:ext cx="5" cy="6"/>
            </a:xfrm>
            <a:custGeom>
              <a:avLst/>
              <a:gdLst>
                <a:gd name="T0" fmla="*/ 3 w 5"/>
                <a:gd name="T1" fmla="*/ 6 h 6"/>
                <a:gd name="T2" fmla="*/ 2 w 5"/>
                <a:gd name="T3" fmla="*/ 6 h 6"/>
                <a:gd name="T4" fmla="*/ 1 w 5"/>
                <a:gd name="T5" fmla="*/ 5 h 6"/>
                <a:gd name="T6" fmla="*/ 1 w 5"/>
                <a:gd name="T7" fmla="*/ 5 h 6"/>
                <a:gd name="T8" fmla="*/ 0 w 5"/>
                <a:gd name="T9" fmla="*/ 4 h 6"/>
                <a:gd name="T10" fmla="*/ 1 w 5"/>
                <a:gd name="T11" fmla="*/ 4 h 6"/>
                <a:gd name="T12" fmla="*/ 1 w 5"/>
                <a:gd name="T13" fmla="*/ 4 h 6"/>
                <a:gd name="T14" fmla="*/ 1 w 5"/>
                <a:gd name="T15" fmla="*/ 3 h 6"/>
                <a:gd name="T16" fmla="*/ 2 w 5"/>
                <a:gd name="T17" fmla="*/ 2 h 6"/>
                <a:gd name="T18" fmla="*/ 3 w 5"/>
                <a:gd name="T19" fmla="*/ 1 h 6"/>
                <a:gd name="T20" fmla="*/ 3 w 5"/>
                <a:gd name="T21" fmla="*/ 0 h 6"/>
                <a:gd name="T22" fmla="*/ 4 w 5"/>
                <a:gd name="T23" fmla="*/ 1 h 6"/>
                <a:gd name="T24" fmla="*/ 4 w 5"/>
                <a:gd name="T25" fmla="*/ 1 h 6"/>
                <a:gd name="T26" fmla="*/ 5 w 5"/>
                <a:gd name="T27" fmla="*/ 2 h 6"/>
                <a:gd name="T28" fmla="*/ 5 w 5"/>
                <a:gd name="T29" fmla="*/ 2 h 6"/>
                <a:gd name="T30" fmla="*/ 5 w 5"/>
                <a:gd name="T31" fmla="*/ 4 h 6"/>
                <a:gd name="T32" fmla="*/ 4 w 5"/>
                <a:gd name="T33" fmla="*/ 5 h 6"/>
                <a:gd name="T34" fmla="*/ 4 w 5"/>
                <a:gd name="T35" fmla="*/ 5 h 6"/>
                <a:gd name="T36" fmla="*/ 3 w 5"/>
                <a:gd name="T37" fmla="*/ 6 h 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2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79" name="Freeform 442"/>
            <p:cNvSpPr>
              <a:spLocks/>
            </p:cNvSpPr>
            <p:nvPr/>
          </p:nvSpPr>
          <p:spPr bwMode="auto">
            <a:xfrm>
              <a:off x="3085" y="1372"/>
              <a:ext cx="3" cy="3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2 h 3"/>
                <a:gd name="T4" fmla="*/ 0 w 3"/>
                <a:gd name="T5" fmla="*/ 2 h 3"/>
                <a:gd name="T6" fmla="*/ 0 w 3"/>
                <a:gd name="T7" fmla="*/ 2 h 3"/>
                <a:gd name="T8" fmla="*/ 0 w 3"/>
                <a:gd name="T9" fmla="*/ 1 h 3"/>
                <a:gd name="T10" fmla="*/ 0 w 3"/>
                <a:gd name="T11" fmla="*/ 1 h 3"/>
                <a:gd name="T12" fmla="*/ 1 w 3"/>
                <a:gd name="T13" fmla="*/ 0 h 3"/>
                <a:gd name="T14" fmla="*/ 2 w 3"/>
                <a:gd name="T15" fmla="*/ 0 h 3"/>
                <a:gd name="T16" fmla="*/ 2 w 3"/>
                <a:gd name="T17" fmla="*/ 0 h 3"/>
                <a:gd name="T18" fmla="*/ 3 w 3"/>
                <a:gd name="T19" fmla="*/ 1 h 3"/>
                <a:gd name="T20" fmla="*/ 3 w 3"/>
                <a:gd name="T21" fmla="*/ 1 h 3"/>
                <a:gd name="T22" fmla="*/ 3 w 3"/>
                <a:gd name="T23" fmla="*/ 2 h 3"/>
                <a:gd name="T24" fmla="*/ 3 w 3"/>
                <a:gd name="T25" fmla="*/ 2 h 3"/>
                <a:gd name="T26" fmla="*/ 2 w 3"/>
                <a:gd name="T27" fmla="*/ 2 h 3"/>
                <a:gd name="T28" fmla="*/ 1 w 3"/>
                <a:gd name="T29" fmla="*/ 3 h 3"/>
                <a:gd name="T30" fmla="*/ 1 w 3"/>
                <a:gd name="T31" fmla="*/ 3 h 3"/>
                <a:gd name="T32" fmla="*/ 0 w 3"/>
                <a:gd name="T33" fmla="*/ 3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0" name="Freeform 443"/>
            <p:cNvSpPr>
              <a:spLocks/>
            </p:cNvSpPr>
            <p:nvPr/>
          </p:nvSpPr>
          <p:spPr bwMode="auto">
            <a:xfrm>
              <a:off x="3046" y="1367"/>
              <a:ext cx="39" cy="3"/>
            </a:xfrm>
            <a:custGeom>
              <a:avLst/>
              <a:gdLst>
                <a:gd name="T0" fmla="*/ 7 w 39"/>
                <a:gd name="T1" fmla="*/ 3 h 3"/>
                <a:gd name="T2" fmla="*/ 0 w 39"/>
                <a:gd name="T3" fmla="*/ 3 h 3"/>
                <a:gd name="T4" fmla="*/ 2 w 39"/>
                <a:gd name="T5" fmla="*/ 2 h 3"/>
                <a:gd name="T6" fmla="*/ 4 w 39"/>
                <a:gd name="T7" fmla="*/ 1 h 3"/>
                <a:gd name="T8" fmla="*/ 7 w 39"/>
                <a:gd name="T9" fmla="*/ 1 h 3"/>
                <a:gd name="T10" fmla="*/ 9 w 39"/>
                <a:gd name="T11" fmla="*/ 0 h 3"/>
                <a:gd name="T12" fmla="*/ 12 w 39"/>
                <a:gd name="T13" fmla="*/ 0 h 3"/>
                <a:gd name="T14" fmla="*/ 14 w 39"/>
                <a:gd name="T15" fmla="*/ 0 h 3"/>
                <a:gd name="T16" fmla="*/ 17 w 39"/>
                <a:gd name="T17" fmla="*/ 0 h 3"/>
                <a:gd name="T18" fmla="*/ 19 w 39"/>
                <a:gd name="T19" fmla="*/ 0 h 3"/>
                <a:gd name="T20" fmla="*/ 22 w 39"/>
                <a:gd name="T21" fmla="*/ 0 h 3"/>
                <a:gd name="T22" fmla="*/ 24 w 39"/>
                <a:gd name="T23" fmla="*/ 1 h 3"/>
                <a:gd name="T24" fmla="*/ 27 w 39"/>
                <a:gd name="T25" fmla="*/ 1 h 3"/>
                <a:gd name="T26" fmla="*/ 29 w 39"/>
                <a:gd name="T27" fmla="*/ 1 h 3"/>
                <a:gd name="T28" fmla="*/ 32 w 39"/>
                <a:gd name="T29" fmla="*/ 2 h 3"/>
                <a:gd name="T30" fmla="*/ 34 w 39"/>
                <a:gd name="T31" fmla="*/ 2 h 3"/>
                <a:gd name="T32" fmla="*/ 37 w 39"/>
                <a:gd name="T33" fmla="*/ 2 h 3"/>
                <a:gd name="T34" fmla="*/ 39 w 39"/>
                <a:gd name="T35" fmla="*/ 3 h 3"/>
                <a:gd name="T36" fmla="*/ 37 w 39"/>
                <a:gd name="T37" fmla="*/ 3 h 3"/>
                <a:gd name="T38" fmla="*/ 35 w 39"/>
                <a:gd name="T39" fmla="*/ 2 h 3"/>
                <a:gd name="T40" fmla="*/ 33 w 39"/>
                <a:gd name="T41" fmla="*/ 2 h 3"/>
                <a:gd name="T42" fmla="*/ 31 w 39"/>
                <a:gd name="T43" fmla="*/ 2 h 3"/>
                <a:gd name="T44" fmla="*/ 29 w 39"/>
                <a:gd name="T45" fmla="*/ 2 h 3"/>
                <a:gd name="T46" fmla="*/ 27 w 39"/>
                <a:gd name="T47" fmla="*/ 2 h 3"/>
                <a:gd name="T48" fmla="*/ 25 w 39"/>
                <a:gd name="T49" fmla="*/ 2 h 3"/>
                <a:gd name="T50" fmla="*/ 23 w 39"/>
                <a:gd name="T51" fmla="*/ 2 h 3"/>
                <a:gd name="T52" fmla="*/ 21 w 39"/>
                <a:gd name="T53" fmla="*/ 2 h 3"/>
                <a:gd name="T54" fmla="*/ 19 w 39"/>
                <a:gd name="T55" fmla="*/ 2 h 3"/>
                <a:gd name="T56" fmla="*/ 17 w 39"/>
                <a:gd name="T57" fmla="*/ 2 h 3"/>
                <a:gd name="T58" fmla="*/ 15 w 39"/>
                <a:gd name="T59" fmla="*/ 2 h 3"/>
                <a:gd name="T60" fmla="*/ 13 w 39"/>
                <a:gd name="T61" fmla="*/ 2 h 3"/>
                <a:gd name="T62" fmla="*/ 11 w 39"/>
                <a:gd name="T63" fmla="*/ 2 h 3"/>
                <a:gd name="T64" fmla="*/ 9 w 39"/>
                <a:gd name="T65" fmla="*/ 3 h 3"/>
                <a:gd name="T66" fmla="*/ 7 w 39"/>
                <a:gd name="T67" fmla="*/ 3 h 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9" h="3">
                  <a:moveTo>
                    <a:pt x="7" y="3"/>
                  </a:moveTo>
                  <a:lnTo>
                    <a:pt x="0" y="3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1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7" y="2"/>
                  </a:lnTo>
                  <a:lnTo>
                    <a:pt x="39" y="3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9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1" name="Freeform 444"/>
            <p:cNvSpPr>
              <a:spLocks/>
            </p:cNvSpPr>
            <p:nvPr/>
          </p:nvSpPr>
          <p:spPr bwMode="auto">
            <a:xfrm>
              <a:off x="3078" y="1413"/>
              <a:ext cx="3" cy="5"/>
            </a:xfrm>
            <a:custGeom>
              <a:avLst/>
              <a:gdLst>
                <a:gd name="T0" fmla="*/ 1 w 3"/>
                <a:gd name="T1" fmla="*/ 5 h 5"/>
                <a:gd name="T2" fmla="*/ 1 w 3"/>
                <a:gd name="T3" fmla="*/ 5 h 5"/>
                <a:gd name="T4" fmla="*/ 1 w 3"/>
                <a:gd name="T5" fmla="*/ 5 h 5"/>
                <a:gd name="T6" fmla="*/ 0 w 3"/>
                <a:gd name="T7" fmla="*/ 5 h 5"/>
                <a:gd name="T8" fmla="*/ 0 w 3"/>
                <a:gd name="T9" fmla="*/ 5 h 5"/>
                <a:gd name="T10" fmla="*/ 0 w 3"/>
                <a:gd name="T11" fmla="*/ 4 h 5"/>
                <a:gd name="T12" fmla="*/ 0 w 3"/>
                <a:gd name="T13" fmla="*/ 4 h 5"/>
                <a:gd name="T14" fmla="*/ 0 w 3"/>
                <a:gd name="T15" fmla="*/ 3 h 5"/>
                <a:gd name="T16" fmla="*/ 0 w 3"/>
                <a:gd name="T17" fmla="*/ 3 h 5"/>
                <a:gd name="T18" fmla="*/ 0 w 3"/>
                <a:gd name="T19" fmla="*/ 2 h 5"/>
                <a:gd name="T20" fmla="*/ 0 w 3"/>
                <a:gd name="T21" fmla="*/ 1 h 5"/>
                <a:gd name="T22" fmla="*/ 1 w 3"/>
                <a:gd name="T23" fmla="*/ 1 h 5"/>
                <a:gd name="T24" fmla="*/ 1 w 3"/>
                <a:gd name="T25" fmla="*/ 0 h 5"/>
                <a:gd name="T26" fmla="*/ 2 w 3"/>
                <a:gd name="T27" fmla="*/ 0 h 5"/>
                <a:gd name="T28" fmla="*/ 2 w 3"/>
                <a:gd name="T29" fmla="*/ 0 h 5"/>
                <a:gd name="T30" fmla="*/ 3 w 3"/>
                <a:gd name="T31" fmla="*/ 1 h 5"/>
                <a:gd name="T32" fmla="*/ 3 w 3"/>
                <a:gd name="T33" fmla="*/ 2 h 5"/>
                <a:gd name="T34" fmla="*/ 3 w 3"/>
                <a:gd name="T35" fmla="*/ 2 h 5"/>
                <a:gd name="T36" fmla="*/ 3 w 3"/>
                <a:gd name="T37" fmla="*/ 4 h 5"/>
                <a:gd name="T38" fmla="*/ 2 w 3"/>
                <a:gd name="T39" fmla="*/ 5 h 5"/>
                <a:gd name="T40" fmla="*/ 1 w 3"/>
                <a:gd name="T41" fmla="*/ 5 h 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" h="5">
                  <a:moveTo>
                    <a:pt x="1" y="5"/>
                  </a:move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2" name="Freeform 445"/>
            <p:cNvSpPr>
              <a:spLocks/>
            </p:cNvSpPr>
            <p:nvPr/>
          </p:nvSpPr>
          <p:spPr bwMode="auto">
            <a:xfrm>
              <a:off x="3071" y="1397"/>
              <a:ext cx="9" cy="14"/>
            </a:xfrm>
            <a:custGeom>
              <a:avLst/>
              <a:gdLst>
                <a:gd name="T0" fmla="*/ 2 w 9"/>
                <a:gd name="T1" fmla="*/ 13 h 14"/>
                <a:gd name="T2" fmla="*/ 2 w 9"/>
                <a:gd name="T3" fmla="*/ 13 h 14"/>
                <a:gd name="T4" fmla="*/ 1 w 9"/>
                <a:gd name="T5" fmla="*/ 14 h 14"/>
                <a:gd name="T6" fmla="*/ 1 w 9"/>
                <a:gd name="T7" fmla="*/ 14 h 14"/>
                <a:gd name="T8" fmla="*/ 0 w 9"/>
                <a:gd name="T9" fmla="*/ 14 h 14"/>
                <a:gd name="T10" fmla="*/ 2 w 9"/>
                <a:gd name="T11" fmla="*/ 13 h 14"/>
                <a:gd name="T12" fmla="*/ 3 w 9"/>
                <a:gd name="T13" fmla="*/ 11 h 14"/>
                <a:gd name="T14" fmla="*/ 4 w 9"/>
                <a:gd name="T15" fmla="*/ 9 h 14"/>
                <a:gd name="T16" fmla="*/ 5 w 9"/>
                <a:gd name="T17" fmla="*/ 7 h 14"/>
                <a:gd name="T18" fmla="*/ 5 w 9"/>
                <a:gd name="T19" fmla="*/ 5 h 14"/>
                <a:gd name="T20" fmla="*/ 6 w 9"/>
                <a:gd name="T21" fmla="*/ 4 h 14"/>
                <a:gd name="T22" fmla="*/ 6 w 9"/>
                <a:gd name="T23" fmla="*/ 2 h 14"/>
                <a:gd name="T24" fmla="*/ 6 w 9"/>
                <a:gd name="T25" fmla="*/ 0 h 14"/>
                <a:gd name="T26" fmla="*/ 7 w 9"/>
                <a:gd name="T27" fmla="*/ 1 h 14"/>
                <a:gd name="T28" fmla="*/ 8 w 9"/>
                <a:gd name="T29" fmla="*/ 2 h 14"/>
                <a:gd name="T30" fmla="*/ 8 w 9"/>
                <a:gd name="T31" fmla="*/ 3 h 14"/>
                <a:gd name="T32" fmla="*/ 9 w 9"/>
                <a:gd name="T33" fmla="*/ 4 h 14"/>
                <a:gd name="T34" fmla="*/ 9 w 9"/>
                <a:gd name="T35" fmla="*/ 5 h 14"/>
                <a:gd name="T36" fmla="*/ 8 w 9"/>
                <a:gd name="T37" fmla="*/ 7 h 14"/>
                <a:gd name="T38" fmla="*/ 7 w 9"/>
                <a:gd name="T39" fmla="*/ 8 h 14"/>
                <a:gd name="T40" fmla="*/ 7 w 9"/>
                <a:gd name="T41" fmla="*/ 9 h 14"/>
                <a:gd name="T42" fmla="*/ 6 w 9"/>
                <a:gd name="T43" fmla="*/ 11 h 14"/>
                <a:gd name="T44" fmla="*/ 5 w 9"/>
                <a:gd name="T45" fmla="*/ 12 h 14"/>
                <a:gd name="T46" fmla="*/ 3 w 9"/>
                <a:gd name="T47" fmla="*/ 13 h 14"/>
                <a:gd name="T48" fmla="*/ 2 w 9"/>
                <a:gd name="T49" fmla="*/ 13 h 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" h="14">
                  <a:moveTo>
                    <a:pt x="2" y="13"/>
                  </a:moveTo>
                  <a:lnTo>
                    <a:pt x="2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8" y="3"/>
                  </a:lnTo>
                  <a:lnTo>
                    <a:pt x="9" y="4"/>
                  </a:lnTo>
                  <a:lnTo>
                    <a:pt x="9" y="5"/>
                  </a:lnTo>
                  <a:lnTo>
                    <a:pt x="8" y="7"/>
                  </a:lnTo>
                  <a:lnTo>
                    <a:pt x="7" y="8"/>
                  </a:lnTo>
                  <a:lnTo>
                    <a:pt x="7" y="9"/>
                  </a:lnTo>
                  <a:lnTo>
                    <a:pt x="6" y="11"/>
                  </a:lnTo>
                  <a:lnTo>
                    <a:pt x="5" y="12"/>
                  </a:lnTo>
                  <a:lnTo>
                    <a:pt x="3" y="13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3" name="Freeform 446"/>
            <p:cNvSpPr>
              <a:spLocks/>
            </p:cNvSpPr>
            <p:nvPr/>
          </p:nvSpPr>
          <p:spPr bwMode="auto">
            <a:xfrm>
              <a:off x="3077" y="1371"/>
              <a:ext cx="2" cy="4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3 h 4"/>
                <a:gd name="T4" fmla="*/ 0 w 2"/>
                <a:gd name="T5" fmla="*/ 3 h 4"/>
                <a:gd name="T6" fmla="*/ 0 w 2"/>
                <a:gd name="T7" fmla="*/ 2 h 4"/>
                <a:gd name="T8" fmla="*/ 0 w 2"/>
                <a:gd name="T9" fmla="*/ 1 h 4"/>
                <a:gd name="T10" fmla="*/ 0 w 2"/>
                <a:gd name="T11" fmla="*/ 1 h 4"/>
                <a:gd name="T12" fmla="*/ 0 w 2"/>
                <a:gd name="T13" fmla="*/ 1 h 4"/>
                <a:gd name="T14" fmla="*/ 0 w 2"/>
                <a:gd name="T15" fmla="*/ 1 h 4"/>
                <a:gd name="T16" fmla="*/ 0 w 2"/>
                <a:gd name="T17" fmla="*/ 0 h 4"/>
                <a:gd name="T18" fmla="*/ 1 w 2"/>
                <a:gd name="T19" fmla="*/ 1 h 4"/>
                <a:gd name="T20" fmla="*/ 2 w 2"/>
                <a:gd name="T21" fmla="*/ 1 h 4"/>
                <a:gd name="T22" fmla="*/ 2 w 2"/>
                <a:gd name="T23" fmla="*/ 2 h 4"/>
                <a:gd name="T24" fmla="*/ 2 w 2"/>
                <a:gd name="T25" fmla="*/ 3 h 4"/>
                <a:gd name="T26" fmla="*/ 2 w 2"/>
                <a:gd name="T27" fmla="*/ 3 h 4"/>
                <a:gd name="T28" fmla="*/ 2 w 2"/>
                <a:gd name="T29" fmla="*/ 3 h 4"/>
                <a:gd name="T30" fmla="*/ 2 w 2"/>
                <a:gd name="T31" fmla="*/ 3 h 4"/>
                <a:gd name="T32" fmla="*/ 1 w 2"/>
                <a:gd name="T33" fmla="*/ 4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4" name="Freeform 447"/>
            <p:cNvSpPr>
              <a:spLocks/>
            </p:cNvSpPr>
            <p:nvPr/>
          </p:nvSpPr>
          <p:spPr bwMode="auto">
            <a:xfrm>
              <a:off x="3069" y="1442"/>
              <a:ext cx="3" cy="3"/>
            </a:xfrm>
            <a:custGeom>
              <a:avLst/>
              <a:gdLst>
                <a:gd name="T0" fmla="*/ 2 w 3"/>
                <a:gd name="T1" fmla="*/ 3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1 h 3"/>
                <a:gd name="T8" fmla="*/ 0 w 3"/>
                <a:gd name="T9" fmla="*/ 0 h 3"/>
                <a:gd name="T10" fmla="*/ 1 w 3"/>
                <a:gd name="T11" fmla="*/ 0 h 3"/>
                <a:gd name="T12" fmla="*/ 2 w 3"/>
                <a:gd name="T13" fmla="*/ 0 h 3"/>
                <a:gd name="T14" fmla="*/ 3 w 3"/>
                <a:gd name="T15" fmla="*/ 1 h 3"/>
                <a:gd name="T16" fmla="*/ 3 w 3"/>
                <a:gd name="T17" fmla="*/ 1 h 3"/>
                <a:gd name="T18" fmla="*/ 3 w 3"/>
                <a:gd name="T19" fmla="*/ 2 h 3"/>
                <a:gd name="T20" fmla="*/ 3 w 3"/>
                <a:gd name="T21" fmla="*/ 2 h 3"/>
                <a:gd name="T22" fmla="*/ 2 w 3"/>
                <a:gd name="T23" fmla="*/ 2 h 3"/>
                <a:gd name="T24" fmla="*/ 2 w 3"/>
                <a:gd name="T25" fmla="*/ 3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5" name="Freeform 448"/>
            <p:cNvSpPr>
              <a:spLocks/>
            </p:cNvSpPr>
            <p:nvPr/>
          </p:nvSpPr>
          <p:spPr bwMode="auto">
            <a:xfrm>
              <a:off x="3068" y="1372"/>
              <a:ext cx="3" cy="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3 h 3"/>
                <a:gd name="T12" fmla="*/ 3 w 3"/>
                <a:gd name="T13" fmla="*/ 3 h 3"/>
                <a:gd name="T14" fmla="*/ 3 w 3"/>
                <a:gd name="T15" fmla="*/ 2 h 3"/>
                <a:gd name="T16" fmla="*/ 3 w 3"/>
                <a:gd name="T17" fmla="*/ 2 h 3"/>
                <a:gd name="T18" fmla="*/ 3 w 3"/>
                <a:gd name="T19" fmla="*/ 1 h 3"/>
                <a:gd name="T20" fmla="*/ 2 w 3"/>
                <a:gd name="T21" fmla="*/ 0 h 3"/>
                <a:gd name="T22" fmla="*/ 1 w 3"/>
                <a:gd name="T23" fmla="*/ 0 h 3"/>
                <a:gd name="T24" fmla="*/ 0 w 3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6" name="Freeform 449"/>
            <p:cNvSpPr>
              <a:spLocks/>
            </p:cNvSpPr>
            <p:nvPr/>
          </p:nvSpPr>
          <p:spPr bwMode="auto">
            <a:xfrm>
              <a:off x="3057" y="1414"/>
              <a:ext cx="13" cy="8"/>
            </a:xfrm>
            <a:custGeom>
              <a:avLst/>
              <a:gdLst>
                <a:gd name="T0" fmla="*/ 9 w 13"/>
                <a:gd name="T1" fmla="*/ 6 h 8"/>
                <a:gd name="T2" fmla="*/ 8 w 13"/>
                <a:gd name="T3" fmla="*/ 7 h 8"/>
                <a:gd name="T4" fmla="*/ 7 w 13"/>
                <a:gd name="T5" fmla="*/ 8 h 8"/>
                <a:gd name="T6" fmla="*/ 6 w 13"/>
                <a:gd name="T7" fmla="*/ 8 h 8"/>
                <a:gd name="T8" fmla="*/ 5 w 13"/>
                <a:gd name="T9" fmla="*/ 8 h 8"/>
                <a:gd name="T10" fmla="*/ 4 w 13"/>
                <a:gd name="T11" fmla="*/ 8 h 8"/>
                <a:gd name="T12" fmla="*/ 3 w 13"/>
                <a:gd name="T13" fmla="*/ 8 h 8"/>
                <a:gd name="T14" fmla="*/ 1 w 13"/>
                <a:gd name="T15" fmla="*/ 8 h 8"/>
                <a:gd name="T16" fmla="*/ 0 w 13"/>
                <a:gd name="T17" fmla="*/ 8 h 8"/>
                <a:gd name="T18" fmla="*/ 2 w 13"/>
                <a:gd name="T19" fmla="*/ 7 h 8"/>
                <a:gd name="T20" fmla="*/ 4 w 13"/>
                <a:gd name="T21" fmla="*/ 6 h 8"/>
                <a:gd name="T22" fmla="*/ 5 w 13"/>
                <a:gd name="T23" fmla="*/ 5 h 8"/>
                <a:gd name="T24" fmla="*/ 7 w 13"/>
                <a:gd name="T25" fmla="*/ 4 h 8"/>
                <a:gd name="T26" fmla="*/ 8 w 13"/>
                <a:gd name="T27" fmla="*/ 3 h 8"/>
                <a:gd name="T28" fmla="*/ 10 w 13"/>
                <a:gd name="T29" fmla="*/ 2 h 8"/>
                <a:gd name="T30" fmla="*/ 12 w 13"/>
                <a:gd name="T31" fmla="*/ 1 h 8"/>
                <a:gd name="T32" fmla="*/ 13 w 13"/>
                <a:gd name="T33" fmla="*/ 0 h 8"/>
                <a:gd name="T34" fmla="*/ 13 w 13"/>
                <a:gd name="T35" fmla="*/ 1 h 8"/>
                <a:gd name="T36" fmla="*/ 13 w 13"/>
                <a:gd name="T37" fmla="*/ 2 h 8"/>
                <a:gd name="T38" fmla="*/ 12 w 13"/>
                <a:gd name="T39" fmla="*/ 2 h 8"/>
                <a:gd name="T40" fmla="*/ 12 w 13"/>
                <a:gd name="T41" fmla="*/ 3 h 8"/>
                <a:gd name="T42" fmla="*/ 11 w 13"/>
                <a:gd name="T43" fmla="*/ 4 h 8"/>
                <a:gd name="T44" fmla="*/ 10 w 13"/>
                <a:gd name="T45" fmla="*/ 5 h 8"/>
                <a:gd name="T46" fmla="*/ 10 w 13"/>
                <a:gd name="T47" fmla="*/ 5 h 8"/>
                <a:gd name="T48" fmla="*/ 9 w 13"/>
                <a:gd name="T49" fmla="*/ 6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3" h="8">
                  <a:moveTo>
                    <a:pt x="9" y="6"/>
                  </a:moveTo>
                  <a:lnTo>
                    <a:pt x="8" y="7"/>
                  </a:lnTo>
                  <a:lnTo>
                    <a:pt x="7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2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7" y="4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7" name="Freeform 450"/>
            <p:cNvSpPr>
              <a:spLocks/>
            </p:cNvSpPr>
            <p:nvPr/>
          </p:nvSpPr>
          <p:spPr bwMode="auto">
            <a:xfrm>
              <a:off x="3066" y="1421"/>
              <a:ext cx="4" cy="3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3 h 3"/>
                <a:gd name="T4" fmla="*/ 1 w 4"/>
                <a:gd name="T5" fmla="*/ 3 h 3"/>
                <a:gd name="T6" fmla="*/ 1 w 4"/>
                <a:gd name="T7" fmla="*/ 3 h 3"/>
                <a:gd name="T8" fmla="*/ 0 w 4"/>
                <a:gd name="T9" fmla="*/ 3 h 3"/>
                <a:gd name="T10" fmla="*/ 1 w 4"/>
                <a:gd name="T11" fmla="*/ 3 h 3"/>
                <a:gd name="T12" fmla="*/ 1 w 4"/>
                <a:gd name="T13" fmla="*/ 2 h 3"/>
                <a:gd name="T14" fmla="*/ 2 w 4"/>
                <a:gd name="T15" fmla="*/ 2 h 3"/>
                <a:gd name="T16" fmla="*/ 2 w 4"/>
                <a:gd name="T17" fmla="*/ 1 h 3"/>
                <a:gd name="T18" fmla="*/ 3 w 4"/>
                <a:gd name="T19" fmla="*/ 1 h 3"/>
                <a:gd name="T20" fmla="*/ 3 w 4"/>
                <a:gd name="T21" fmla="*/ 0 h 3"/>
                <a:gd name="T22" fmla="*/ 4 w 4"/>
                <a:gd name="T23" fmla="*/ 0 h 3"/>
                <a:gd name="T24" fmla="*/ 4 w 4"/>
                <a:gd name="T25" fmla="*/ 0 h 3"/>
                <a:gd name="T26" fmla="*/ 4 w 4"/>
                <a:gd name="T27" fmla="*/ 1 h 3"/>
                <a:gd name="T28" fmla="*/ 4 w 4"/>
                <a:gd name="T29" fmla="*/ 2 h 3"/>
                <a:gd name="T30" fmla="*/ 3 w 4"/>
                <a:gd name="T31" fmla="*/ 3 h 3"/>
                <a:gd name="T32" fmla="*/ 2 w 4"/>
                <a:gd name="T33" fmla="*/ 3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8" name="Freeform 451"/>
            <p:cNvSpPr>
              <a:spLocks/>
            </p:cNvSpPr>
            <p:nvPr/>
          </p:nvSpPr>
          <p:spPr bwMode="auto">
            <a:xfrm>
              <a:off x="3054" y="1388"/>
              <a:ext cx="14" cy="31"/>
            </a:xfrm>
            <a:custGeom>
              <a:avLst/>
              <a:gdLst>
                <a:gd name="T0" fmla="*/ 11 w 14"/>
                <a:gd name="T1" fmla="*/ 24 h 31"/>
                <a:gd name="T2" fmla="*/ 11 w 14"/>
                <a:gd name="T3" fmla="*/ 24 h 31"/>
                <a:gd name="T4" fmla="*/ 10 w 14"/>
                <a:gd name="T5" fmla="*/ 24 h 31"/>
                <a:gd name="T6" fmla="*/ 10 w 14"/>
                <a:gd name="T7" fmla="*/ 25 h 31"/>
                <a:gd name="T8" fmla="*/ 9 w 14"/>
                <a:gd name="T9" fmla="*/ 25 h 31"/>
                <a:gd name="T10" fmla="*/ 8 w 14"/>
                <a:gd name="T11" fmla="*/ 26 h 31"/>
                <a:gd name="T12" fmla="*/ 7 w 14"/>
                <a:gd name="T13" fmla="*/ 26 h 31"/>
                <a:gd name="T14" fmla="*/ 6 w 14"/>
                <a:gd name="T15" fmla="*/ 27 h 31"/>
                <a:gd name="T16" fmla="*/ 6 w 14"/>
                <a:gd name="T17" fmla="*/ 27 h 31"/>
                <a:gd name="T18" fmla="*/ 5 w 14"/>
                <a:gd name="T19" fmla="*/ 28 h 31"/>
                <a:gd name="T20" fmla="*/ 4 w 14"/>
                <a:gd name="T21" fmla="*/ 28 h 31"/>
                <a:gd name="T22" fmla="*/ 3 w 14"/>
                <a:gd name="T23" fmla="*/ 29 h 31"/>
                <a:gd name="T24" fmla="*/ 2 w 14"/>
                <a:gd name="T25" fmla="*/ 29 h 31"/>
                <a:gd name="T26" fmla="*/ 0 w 14"/>
                <a:gd name="T27" fmla="*/ 31 h 31"/>
                <a:gd name="T28" fmla="*/ 3 w 14"/>
                <a:gd name="T29" fmla="*/ 28 h 31"/>
                <a:gd name="T30" fmla="*/ 5 w 14"/>
                <a:gd name="T31" fmla="*/ 26 h 31"/>
                <a:gd name="T32" fmla="*/ 7 w 14"/>
                <a:gd name="T33" fmla="*/ 23 h 31"/>
                <a:gd name="T34" fmla="*/ 9 w 14"/>
                <a:gd name="T35" fmla="*/ 20 h 31"/>
                <a:gd name="T36" fmla="*/ 10 w 14"/>
                <a:gd name="T37" fmla="*/ 16 h 31"/>
                <a:gd name="T38" fmla="*/ 11 w 14"/>
                <a:gd name="T39" fmla="*/ 13 h 31"/>
                <a:gd name="T40" fmla="*/ 12 w 14"/>
                <a:gd name="T41" fmla="*/ 9 h 31"/>
                <a:gd name="T42" fmla="*/ 11 w 14"/>
                <a:gd name="T43" fmla="*/ 5 h 31"/>
                <a:gd name="T44" fmla="*/ 11 w 14"/>
                <a:gd name="T45" fmla="*/ 0 h 31"/>
                <a:gd name="T46" fmla="*/ 11 w 14"/>
                <a:gd name="T47" fmla="*/ 2 h 31"/>
                <a:gd name="T48" fmla="*/ 12 w 14"/>
                <a:gd name="T49" fmla="*/ 5 h 31"/>
                <a:gd name="T50" fmla="*/ 13 w 14"/>
                <a:gd name="T51" fmla="*/ 7 h 31"/>
                <a:gd name="T52" fmla="*/ 14 w 14"/>
                <a:gd name="T53" fmla="*/ 9 h 31"/>
                <a:gd name="T54" fmla="*/ 14 w 14"/>
                <a:gd name="T55" fmla="*/ 12 h 31"/>
                <a:gd name="T56" fmla="*/ 14 w 14"/>
                <a:gd name="T57" fmla="*/ 15 h 31"/>
                <a:gd name="T58" fmla="*/ 14 w 14"/>
                <a:gd name="T59" fmla="*/ 17 h 31"/>
                <a:gd name="T60" fmla="*/ 14 w 14"/>
                <a:gd name="T61" fmla="*/ 20 h 31"/>
                <a:gd name="T62" fmla="*/ 14 w 14"/>
                <a:gd name="T63" fmla="*/ 21 h 31"/>
                <a:gd name="T64" fmla="*/ 13 w 14"/>
                <a:gd name="T65" fmla="*/ 22 h 31"/>
                <a:gd name="T66" fmla="*/ 12 w 14"/>
                <a:gd name="T67" fmla="*/ 23 h 31"/>
                <a:gd name="T68" fmla="*/ 11 w 14"/>
                <a:gd name="T69" fmla="*/ 24 h 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4" h="31">
                  <a:moveTo>
                    <a:pt x="11" y="24"/>
                  </a:moveTo>
                  <a:lnTo>
                    <a:pt x="11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6" y="27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3" y="29"/>
                  </a:lnTo>
                  <a:lnTo>
                    <a:pt x="2" y="29"/>
                  </a:lnTo>
                  <a:lnTo>
                    <a:pt x="0" y="31"/>
                  </a:lnTo>
                  <a:lnTo>
                    <a:pt x="3" y="28"/>
                  </a:lnTo>
                  <a:lnTo>
                    <a:pt x="5" y="26"/>
                  </a:lnTo>
                  <a:lnTo>
                    <a:pt x="7" y="23"/>
                  </a:lnTo>
                  <a:lnTo>
                    <a:pt x="9" y="20"/>
                  </a:lnTo>
                  <a:lnTo>
                    <a:pt x="10" y="16"/>
                  </a:lnTo>
                  <a:lnTo>
                    <a:pt x="11" y="13"/>
                  </a:lnTo>
                  <a:lnTo>
                    <a:pt x="12" y="9"/>
                  </a:lnTo>
                  <a:lnTo>
                    <a:pt x="11" y="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3" y="7"/>
                  </a:lnTo>
                  <a:lnTo>
                    <a:pt x="14" y="9"/>
                  </a:lnTo>
                  <a:lnTo>
                    <a:pt x="14" y="12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3" y="22"/>
                  </a:lnTo>
                  <a:lnTo>
                    <a:pt x="12" y="23"/>
                  </a:lnTo>
                  <a:lnTo>
                    <a:pt x="1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89" name="Freeform 452"/>
            <p:cNvSpPr>
              <a:spLocks/>
            </p:cNvSpPr>
            <p:nvPr/>
          </p:nvSpPr>
          <p:spPr bwMode="auto">
            <a:xfrm>
              <a:off x="3061" y="1372"/>
              <a:ext cx="3" cy="3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2 w 3"/>
                <a:gd name="T5" fmla="*/ 3 h 3"/>
                <a:gd name="T6" fmla="*/ 1 w 3"/>
                <a:gd name="T7" fmla="*/ 3 h 3"/>
                <a:gd name="T8" fmla="*/ 1 w 3"/>
                <a:gd name="T9" fmla="*/ 2 h 3"/>
                <a:gd name="T10" fmla="*/ 0 w 3"/>
                <a:gd name="T11" fmla="*/ 0 h 3"/>
                <a:gd name="T12" fmla="*/ 2 w 3"/>
                <a:gd name="T13" fmla="*/ 0 h 3"/>
                <a:gd name="T14" fmla="*/ 2 w 3"/>
                <a:gd name="T15" fmla="*/ 1 h 3"/>
                <a:gd name="T16" fmla="*/ 3 w 3"/>
                <a:gd name="T17" fmla="*/ 2 h 3"/>
                <a:gd name="T18" fmla="*/ 3 w 3"/>
                <a:gd name="T19" fmla="*/ 3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2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0" name="Freeform 453"/>
            <p:cNvSpPr>
              <a:spLocks/>
            </p:cNvSpPr>
            <p:nvPr/>
          </p:nvSpPr>
          <p:spPr bwMode="auto">
            <a:xfrm>
              <a:off x="3056" y="1372"/>
              <a:ext cx="2" cy="2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1 h 2"/>
                <a:gd name="T12" fmla="*/ 2 w 2"/>
                <a:gd name="T13" fmla="*/ 1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2 h 2"/>
                <a:gd name="T20" fmla="*/ 1 w 2"/>
                <a:gd name="T21" fmla="*/ 2 h 2"/>
                <a:gd name="T22" fmla="*/ 1 w 2"/>
                <a:gd name="T23" fmla="*/ 2 h 2"/>
                <a:gd name="T24" fmla="*/ 0 w 2"/>
                <a:gd name="T25" fmla="*/ 2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1" name="Freeform 454"/>
            <p:cNvSpPr>
              <a:spLocks/>
            </p:cNvSpPr>
            <p:nvPr/>
          </p:nvSpPr>
          <p:spPr bwMode="auto">
            <a:xfrm>
              <a:off x="3041" y="1367"/>
              <a:ext cx="3" cy="3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1 w 3"/>
                <a:gd name="T5" fmla="*/ 3 h 3"/>
                <a:gd name="T6" fmla="*/ 1 w 3"/>
                <a:gd name="T7" fmla="*/ 2 h 3"/>
                <a:gd name="T8" fmla="*/ 0 w 3"/>
                <a:gd name="T9" fmla="*/ 2 h 3"/>
                <a:gd name="T10" fmla="*/ 0 w 3"/>
                <a:gd name="T11" fmla="*/ 1 h 3"/>
                <a:gd name="T12" fmla="*/ 0 w 3"/>
                <a:gd name="T13" fmla="*/ 1 h 3"/>
                <a:gd name="T14" fmla="*/ 1 w 3"/>
                <a:gd name="T15" fmla="*/ 0 h 3"/>
                <a:gd name="T16" fmla="*/ 1 w 3"/>
                <a:gd name="T17" fmla="*/ 0 h 3"/>
                <a:gd name="T18" fmla="*/ 2 w 3"/>
                <a:gd name="T19" fmla="*/ 1 h 3"/>
                <a:gd name="T20" fmla="*/ 2 w 3"/>
                <a:gd name="T21" fmla="*/ 1 h 3"/>
                <a:gd name="T22" fmla="*/ 2 w 3"/>
                <a:gd name="T23" fmla="*/ 1 h 3"/>
                <a:gd name="T24" fmla="*/ 3 w 3"/>
                <a:gd name="T25" fmla="*/ 1 h 3"/>
                <a:gd name="T26" fmla="*/ 3 w 3"/>
                <a:gd name="T27" fmla="*/ 2 h 3"/>
                <a:gd name="T28" fmla="*/ 3 w 3"/>
                <a:gd name="T29" fmla="*/ 3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2" name="Freeform 455"/>
            <p:cNvSpPr>
              <a:spLocks/>
            </p:cNvSpPr>
            <p:nvPr/>
          </p:nvSpPr>
          <p:spPr bwMode="auto">
            <a:xfrm>
              <a:off x="3035" y="1412"/>
              <a:ext cx="6" cy="3"/>
            </a:xfrm>
            <a:custGeom>
              <a:avLst/>
              <a:gdLst>
                <a:gd name="T0" fmla="*/ 4 w 6"/>
                <a:gd name="T1" fmla="*/ 2 h 3"/>
                <a:gd name="T2" fmla="*/ 4 w 6"/>
                <a:gd name="T3" fmla="*/ 2 h 3"/>
                <a:gd name="T4" fmla="*/ 3 w 6"/>
                <a:gd name="T5" fmla="*/ 3 h 3"/>
                <a:gd name="T6" fmla="*/ 2 w 6"/>
                <a:gd name="T7" fmla="*/ 3 h 3"/>
                <a:gd name="T8" fmla="*/ 1 w 6"/>
                <a:gd name="T9" fmla="*/ 3 h 3"/>
                <a:gd name="T10" fmla="*/ 0 w 6"/>
                <a:gd name="T11" fmla="*/ 3 h 3"/>
                <a:gd name="T12" fmla="*/ 1 w 6"/>
                <a:gd name="T13" fmla="*/ 2 h 3"/>
                <a:gd name="T14" fmla="*/ 2 w 6"/>
                <a:gd name="T15" fmla="*/ 1 h 3"/>
                <a:gd name="T16" fmla="*/ 3 w 6"/>
                <a:gd name="T17" fmla="*/ 1 h 3"/>
                <a:gd name="T18" fmla="*/ 4 w 6"/>
                <a:gd name="T19" fmla="*/ 0 h 3"/>
                <a:gd name="T20" fmla="*/ 4 w 6"/>
                <a:gd name="T21" fmla="*/ 0 h 3"/>
                <a:gd name="T22" fmla="*/ 4 w 6"/>
                <a:gd name="T23" fmla="*/ 0 h 3"/>
                <a:gd name="T24" fmla="*/ 6 w 6"/>
                <a:gd name="T25" fmla="*/ 1 h 3"/>
                <a:gd name="T26" fmla="*/ 6 w 6"/>
                <a:gd name="T27" fmla="*/ 2 h 3"/>
                <a:gd name="T28" fmla="*/ 5 w 6"/>
                <a:gd name="T29" fmla="*/ 2 h 3"/>
                <a:gd name="T30" fmla="*/ 5 w 6"/>
                <a:gd name="T31" fmla="*/ 2 h 3"/>
                <a:gd name="T32" fmla="*/ 4 w 6"/>
                <a:gd name="T33" fmla="*/ 2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3">
                  <a:moveTo>
                    <a:pt x="4" y="2"/>
                  </a:moveTo>
                  <a:lnTo>
                    <a:pt x="4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1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3" name="Freeform 456"/>
            <p:cNvSpPr>
              <a:spLocks/>
            </p:cNvSpPr>
            <p:nvPr/>
          </p:nvSpPr>
          <p:spPr bwMode="auto">
            <a:xfrm>
              <a:off x="3011" y="1411"/>
              <a:ext cx="27" cy="11"/>
            </a:xfrm>
            <a:custGeom>
              <a:avLst/>
              <a:gdLst>
                <a:gd name="T0" fmla="*/ 19 w 27"/>
                <a:gd name="T1" fmla="*/ 11 h 11"/>
                <a:gd name="T2" fmla="*/ 16 w 27"/>
                <a:gd name="T3" fmla="*/ 11 h 11"/>
                <a:gd name="T4" fmla="*/ 14 w 27"/>
                <a:gd name="T5" fmla="*/ 10 h 11"/>
                <a:gd name="T6" fmla="*/ 11 w 27"/>
                <a:gd name="T7" fmla="*/ 10 h 11"/>
                <a:gd name="T8" fmla="*/ 9 w 27"/>
                <a:gd name="T9" fmla="*/ 9 h 11"/>
                <a:gd name="T10" fmla="*/ 7 w 27"/>
                <a:gd name="T11" fmla="*/ 8 h 11"/>
                <a:gd name="T12" fmla="*/ 4 w 27"/>
                <a:gd name="T13" fmla="*/ 7 h 11"/>
                <a:gd name="T14" fmla="*/ 2 w 27"/>
                <a:gd name="T15" fmla="*/ 5 h 11"/>
                <a:gd name="T16" fmla="*/ 0 w 27"/>
                <a:gd name="T17" fmla="*/ 4 h 11"/>
                <a:gd name="T18" fmla="*/ 0 w 27"/>
                <a:gd name="T19" fmla="*/ 4 h 11"/>
                <a:gd name="T20" fmla="*/ 2 w 27"/>
                <a:gd name="T21" fmla="*/ 4 h 11"/>
                <a:gd name="T22" fmla="*/ 4 w 27"/>
                <a:gd name="T23" fmla="*/ 4 h 11"/>
                <a:gd name="T24" fmla="*/ 6 w 27"/>
                <a:gd name="T25" fmla="*/ 3 h 11"/>
                <a:gd name="T26" fmla="*/ 8 w 27"/>
                <a:gd name="T27" fmla="*/ 3 h 11"/>
                <a:gd name="T28" fmla="*/ 10 w 27"/>
                <a:gd name="T29" fmla="*/ 2 h 11"/>
                <a:gd name="T30" fmla="*/ 12 w 27"/>
                <a:gd name="T31" fmla="*/ 1 h 11"/>
                <a:gd name="T32" fmla="*/ 14 w 27"/>
                <a:gd name="T33" fmla="*/ 1 h 11"/>
                <a:gd name="T34" fmla="*/ 16 w 27"/>
                <a:gd name="T35" fmla="*/ 0 h 11"/>
                <a:gd name="T36" fmla="*/ 15 w 27"/>
                <a:gd name="T37" fmla="*/ 0 h 11"/>
                <a:gd name="T38" fmla="*/ 14 w 27"/>
                <a:gd name="T39" fmla="*/ 1 h 11"/>
                <a:gd name="T40" fmla="*/ 13 w 27"/>
                <a:gd name="T41" fmla="*/ 1 h 11"/>
                <a:gd name="T42" fmla="*/ 12 w 27"/>
                <a:gd name="T43" fmla="*/ 2 h 11"/>
                <a:gd name="T44" fmla="*/ 11 w 27"/>
                <a:gd name="T45" fmla="*/ 3 h 11"/>
                <a:gd name="T46" fmla="*/ 10 w 27"/>
                <a:gd name="T47" fmla="*/ 3 h 11"/>
                <a:gd name="T48" fmla="*/ 10 w 27"/>
                <a:gd name="T49" fmla="*/ 4 h 11"/>
                <a:gd name="T50" fmla="*/ 9 w 27"/>
                <a:gd name="T51" fmla="*/ 4 h 11"/>
                <a:gd name="T52" fmla="*/ 8 w 27"/>
                <a:gd name="T53" fmla="*/ 5 h 11"/>
                <a:gd name="T54" fmla="*/ 10 w 27"/>
                <a:gd name="T55" fmla="*/ 5 h 11"/>
                <a:gd name="T56" fmla="*/ 12 w 27"/>
                <a:gd name="T57" fmla="*/ 5 h 11"/>
                <a:gd name="T58" fmla="*/ 14 w 27"/>
                <a:gd name="T59" fmla="*/ 4 h 11"/>
                <a:gd name="T60" fmla="*/ 16 w 27"/>
                <a:gd name="T61" fmla="*/ 4 h 11"/>
                <a:gd name="T62" fmla="*/ 17 w 27"/>
                <a:gd name="T63" fmla="*/ 4 h 11"/>
                <a:gd name="T64" fmla="*/ 19 w 27"/>
                <a:gd name="T65" fmla="*/ 3 h 11"/>
                <a:gd name="T66" fmla="*/ 21 w 27"/>
                <a:gd name="T67" fmla="*/ 3 h 11"/>
                <a:gd name="T68" fmla="*/ 23 w 27"/>
                <a:gd name="T69" fmla="*/ 2 h 11"/>
                <a:gd name="T70" fmla="*/ 22 w 27"/>
                <a:gd name="T71" fmla="*/ 2 h 11"/>
                <a:gd name="T72" fmla="*/ 21 w 27"/>
                <a:gd name="T73" fmla="*/ 3 h 11"/>
                <a:gd name="T74" fmla="*/ 20 w 27"/>
                <a:gd name="T75" fmla="*/ 3 h 11"/>
                <a:gd name="T76" fmla="*/ 19 w 27"/>
                <a:gd name="T77" fmla="*/ 4 h 11"/>
                <a:gd name="T78" fmla="*/ 18 w 27"/>
                <a:gd name="T79" fmla="*/ 5 h 11"/>
                <a:gd name="T80" fmla="*/ 17 w 27"/>
                <a:gd name="T81" fmla="*/ 5 h 11"/>
                <a:gd name="T82" fmla="*/ 16 w 27"/>
                <a:gd name="T83" fmla="*/ 6 h 11"/>
                <a:gd name="T84" fmla="*/ 15 w 27"/>
                <a:gd name="T85" fmla="*/ 6 h 11"/>
                <a:gd name="T86" fmla="*/ 17 w 27"/>
                <a:gd name="T87" fmla="*/ 7 h 11"/>
                <a:gd name="T88" fmla="*/ 18 w 27"/>
                <a:gd name="T89" fmla="*/ 8 h 11"/>
                <a:gd name="T90" fmla="*/ 19 w 27"/>
                <a:gd name="T91" fmla="*/ 8 h 11"/>
                <a:gd name="T92" fmla="*/ 21 w 27"/>
                <a:gd name="T93" fmla="*/ 8 h 11"/>
                <a:gd name="T94" fmla="*/ 22 w 27"/>
                <a:gd name="T95" fmla="*/ 8 h 11"/>
                <a:gd name="T96" fmla="*/ 24 w 27"/>
                <a:gd name="T97" fmla="*/ 8 h 11"/>
                <a:gd name="T98" fmla="*/ 25 w 27"/>
                <a:gd name="T99" fmla="*/ 8 h 11"/>
                <a:gd name="T100" fmla="*/ 27 w 27"/>
                <a:gd name="T101" fmla="*/ 7 h 11"/>
                <a:gd name="T102" fmla="*/ 27 w 27"/>
                <a:gd name="T103" fmla="*/ 6 h 11"/>
                <a:gd name="T104" fmla="*/ 26 w 27"/>
                <a:gd name="T105" fmla="*/ 7 h 11"/>
                <a:gd name="T106" fmla="*/ 25 w 27"/>
                <a:gd name="T107" fmla="*/ 8 h 11"/>
                <a:gd name="T108" fmla="*/ 24 w 27"/>
                <a:gd name="T109" fmla="*/ 9 h 11"/>
                <a:gd name="T110" fmla="*/ 23 w 27"/>
                <a:gd name="T111" fmla="*/ 9 h 11"/>
                <a:gd name="T112" fmla="*/ 22 w 27"/>
                <a:gd name="T113" fmla="*/ 10 h 11"/>
                <a:gd name="T114" fmla="*/ 21 w 27"/>
                <a:gd name="T115" fmla="*/ 10 h 11"/>
                <a:gd name="T116" fmla="*/ 20 w 27"/>
                <a:gd name="T117" fmla="*/ 10 h 11"/>
                <a:gd name="T118" fmla="*/ 19 w 27"/>
                <a:gd name="T119" fmla="*/ 11 h 1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7" h="11">
                  <a:moveTo>
                    <a:pt x="19" y="11"/>
                  </a:moveTo>
                  <a:lnTo>
                    <a:pt x="16" y="11"/>
                  </a:lnTo>
                  <a:lnTo>
                    <a:pt x="14" y="10"/>
                  </a:lnTo>
                  <a:lnTo>
                    <a:pt x="11" y="10"/>
                  </a:lnTo>
                  <a:lnTo>
                    <a:pt x="9" y="9"/>
                  </a:lnTo>
                  <a:lnTo>
                    <a:pt x="7" y="8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3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2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9" y="4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1" y="3"/>
                  </a:lnTo>
                  <a:lnTo>
                    <a:pt x="20" y="3"/>
                  </a:lnTo>
                  <a:lnTo>
                    <a:pt x="19" y="4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7" y="7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6" y="7"/>
                  </a:lnTo>
                  <a:lnTo>
                    <a:pt x="25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2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19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4" name="Freeform 457"/>
            <p:cNvSpPr>
              <a:spLocks/>
            </p:cNvSpPr>
            <p:nvPr/>
          </p:nvSpPr>
          <p:spPr bwMode="auto">
            <a:xfrm>
              <a:off x="3036" y="1388"/>
              <a:ext cx="2" cy="5"/>
            </a:xfrm>
            <a:custGeom>
              <a:avLst/>
              <a:gdLst>
                <a:gd name="T0" fmla="*/ 0 w 2"/>
                <a:gd name="T1" fmla="*/ 5 h 5"/>
                <a:gd name="T2" fmla="*/ 0 w 2"/>
                <a:gd name="T3" fmla="*/ 4 h 5"/>
                <a:gd name="T4" fmla="*/ 0 w 2"/>
                <a:gd name="T5" fmla="*/ 3 h 5"/>
                <a:gd name="T6" fmla="*/ 0 w 2"/>
                <a:gd name="T7" fmla="*/ 1 h 5"/>
                <a:gd name="T8" fmla="*/ 1 w 2"/>
                <a:gd name="T9" fmla="*/ 0 h 5"/>
                <a:gd name="T10" fmla="*/ 1 w 2"/>
                <a:gd name="T11" fmla="*/ 1 h 5"/>
                <a:gd name="T12" fmla="*/ 2 w 2"/>
                <a:gd name="T13" fmla="*/ 2 h 5"/>
                <a:gd name="T14" fmla="*/ 2 w 2"/>
                <a:gd name="T15" fmla="*/ 3 h 5"/>
                <a:gd name="T16" fmla="*/ 2 w 2"/>
                <a:gd name="T17" fmla="*/ 4 h 5"/>
                <a:gd name="T18" fmla="*/ 1 w 2"/>
                <a:gd name="T19" fmla="*/ 4 h 5"/>
                <a:gd name="T20" fmla="*/ 1 w 2"/>
                <a:gd name="T21" fmla="*/ 5 h 5"/>
                <a:gd name="T22" fmla="*/ 0 w 2"/>
                <a:gd name="T23" fmla="*/ 5 h 5"/>
                <a:gd name="T24" fmla="*/ 0 w 2"/>
                <a:gd name="T25" fmla="*/ 5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5" name="Freeform 458"/>
            <p:cNvSpPr>
              <a:spLocks/>
            </p:cNvSpPr>
            <p:nvPr/>
          </p:nvSpPr>
          <p:spPr bwMode="auto">
            <a:xfrm>
              <a:off x="3015" y="1395"/>
              <a:ext cx="22" cy="10"/>
            </a:xfrm>
            <a:custGeom>
              <a:avLst/>
              <a:gdLst>
                <a:gd name="T0" fmla="*/ 16 w 22"/>
                <a:gd name="T1" fmla="*/ 10 h 10"/>
                <a:gd name="T2" fmla="*/ 13 w 22"/>
                <a:gd name="T3" fmla="*/ 10 h 10"/>
                <a:gd name="T4" fmla="*/ 11 w 22"/>
                <a:gd name="T5" fmla="*/ 10 h 10"/>
                <a:gd name="T6" fmla="*/ 9 w 22"/>
                <a:gd name="T7" fmla="*/ 9 h 10"/>
                <a:gd name="T8" fmla="*/ 7 w 22"/>
                <a:gd name="T9" fmla="*/ 8 h 10"/>
                <a:gd name="T10" fmla="*/ 6 w 22"/>
                <a:gd name="T11" fmla="*/ 7 h 10"/>
                <a:gd name="T12" fmla="*/ 4 w 22"/>
                <a:gd name="T13" fmla="*/ 6 h 10"/>
                <a:gd name="T14" fmla="*/ 2 w 22"/>
                <a:gd name="T15" fmla="*/ 5 h 10"/>
                <a:gd name="T16" fmla="*/ 0 w 22"/>
                <a:gd name="T17" fmla="*/ 4 h 10"/>
                <a:gd name="T18" fmla="*/ 3 w 22"/>
                <a:gd name="T19" fmla="*/ 5 h 10"/>
                <a:gd name="T20" fmla="*/ 5 w 22"/>
                <a:gd name="T21" fmla="*/ 6 h 10"/>
                <a:gd name="T22" fmla="*/ 8 w 22"/>
                <a:gd name="T23" fmla="*/ 6 h 10"/>
                <a:gd name="T24" fmla="*/ 11 w 22"/>
                <a:gd name="T25" fmla="*/ 7 h 10"/>
                <a:gd name="T26" fmla="*/ 14 w 22"/>
                <a:gd name="T27" fmla="*/ 7 h 10"/>
                <a:gd name="T28" fmla="*/ 16 w 22"/>
                <a:gd name="T29" fmla="*/ 6 h 10"/>
                <a:gd name="T30" fmla="*/ 19 w 22"/>
                <a:gd name="T31" fmla="*/ 5 h 10"/>
                <a:gd name="T32" fmla="*/ 21 w 22"/>
                <a:gd name="T33" fmla="*/ 3 h 10"/>
                <a:gd name="T34" fmla="*/ 22 w 22"/>
                <a:gd name="T35" fmla="*/ 0 h 10"/>
                <a:gd name="T36" fmla="*/ 22 w 22"/>
                <a:gd name="T37" fmla="*/ 1 h 10"/>
                <a:gd name="T38" fmla="*/ 22 w 22"/>
                <a:gd name="T39" fmla="*/ 2 h 10"/>
                <a:gd name="T40" fmla="*/ 22 w 22"/>
                <a:gd name="T41" fmla="*/ 3 h 10"/>
                <a:gd name="T42" fmla="*/ 22 w 22"/>
                <a:gd name="T43" fmla="*/ 3 h 10"/>
                <a:gd name="T44" fmla="*/ 21 w 22"/>
                <a:gd name="T45" fmla="*/ 4 h 10"/>
                <a:gd name="T46" fmla="*/ 21 w 22"/>
                <a:gd name="T47" fmla="*/ 5 h 10"/>
                <a:gd name="T48" fmla="*/ 20 w 22"/>
                <a:gd name="T49" fmla="*/ 6 h 10"/>
                <a:gd name="T50" fmla="*/ 19 w 22"/>
                <a:gd name="T51" fmla="*/ 7 h 10"/>
                <a:gd name="T52" fmla="*/ 18 w 22"/>
                <a:gd name="T53" fmla="*/ 8 h 10"/>
                <a:gd name="T54" fmla="*/ 18 w 22"/>
                <a:gd name="T55" fmla="*/ 9 h 10"/>
                <a:gd name="T56" fmla="*/ 17 w 22"/>
                <a:gd name="T57" fmla="*/ 9 h 10"/>
                <a:gd name="T58" fmla="*/ 16 w 22"/>
                <a:gd name="T59" fmla="*/ 10 h 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" h="10">
                  <a:moveTo>
                    <a:pt x="16" y="10"/>
                  </a:moveTo>
                  <a:lnTo>
                    <a:pt x="13" y="10"/>
                  </a:lnTo>
                  <a:lnTo>
                    <a:pt x="11" y="10"/>
                  </a:lnTo>
                  <a:lnTo>
                    <a:pt x="9" y="9"/>
                  </a:lnTo>
                  <a:lnTo>
                    <a:pt x="7" y="8"/>
                  </a:lnTo>
                  <a:lnTo>
                    <a:pt x="6" y="7"/>
                  </a:lnTo>
                  <a:lnTo>
                    <a:pt x="4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3" y="5"/>
                  </a:lnTo>
                  <a:lnTo>
                    <a:pt x="5" y="6"/>
                  </a:lnTo>
                  <a:lnTo>
                    <a:pt x="8" y="6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6"/>
                  </a:lnTo>
                  <a:lnTo>
                    <a:pt x="19" y="5"/>
                  </a:lnTo>
                  <a:lnTo>
                    <a:pt x="21" y="3"/>
                  </a:lnTo>
                  <a:lnTo>
                    <a:pt x="22" y="0"/>
                  </a:lnTo>
                  <a:lnTo>
                    <a:pt x="22" y="1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0" y="6"/>
                  </a:lnTo>
                  <a:lnTo>
                    <a:pt x="19" y="7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7" y="9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6" name="Freeform 459"/>
            <p:cNvSpPr>
              <a:spLocks/>
            </p:cNvSpPr>
            <p:nvPr/>
          </p:nvSpPr>
          <p:spPr bwMode="auto">
            <a:xfrm>
              <a:off x="3014" y="1381"/>
              <a:ext cx="20" cy="19"/>
            </a:xfrm>
            <a:custGeom>
              <a:avLst/>
              <a:gdLst>
                <a:gd name="T0" fmla="*/ 16 w 20"/>
                <a:gd name="T1" fmla="*/ 18 h 19"/>
                <a:gd name="T2" fmla="*/ 14 w 20"/>
                <a:gd name="T3" fmla="*/ 18 h 19"/>
                <a:gd name="T4" fmla="*/ 13 w 20"/>
                <a:gd name="T5" fmla="*/ 19 h 19"/>
                <a:gd name="T6" fmla="*/ 11 w 20"/>
                <a:gd name="T7" fmla="*/ 19 h 19"/>
                <a:gd name="T8" fmla="*/ 9 w 20"/>
                <a:gd name="T9" fmla="*/ 19 h 19"/>
                <a:gd name="T10" fmla="*/ 8 w 20"/>
                <a:gd name="T11" fmla="*/ 18 h 19"/>
                <a:gd name="T12" fmla="*/ 6 w 20"/>
                <a:gd name="T13" fmla="*/ 18 h 19"/>
                <a:gd name="T14" fmla="*/ 5 w 20"/>
                <a:gd name="T15" fmla="*/ 17 h 19"/>
                <a:gd name="T16" fmla="*/ 3 w 20"/>
                <a:gd name="T17" fmla="*/ 16 h 19"/>
                <a:gd name="T18" fmla="*/ 3 w 20"/>
                <a:gd name="T19" fmla="*/ 17 h 19"/>
                <a:gd name="T20" fmla="*/ 2 w 20"/>
                <a:gd name="T21" fmla="*/ 16 h 19"/>
                <a:gd name="T22" fmla="*/ 1 w 20"/>
                <a:gd name="T23" fmla="*/ 14 h 19"/>
                <a:gd name="T24" fmla="*/ 0 w 20"/>
                <a:gd name="T25" fmla="*/ 13 h 19"/>
                <a:gd name="T26" fmla="*/ 0 w 20"/>
                <a:gd name="T27" fmla="*/ 12 h 19"/>
                <a:gd name="T28" fmla="*/ 0 w 20"/>
                <a:gd name="T29" fmla="*/ 10 h 19"/>
                <a:gd name="T30" fmla="*/ 0 w 20"/>
                <a:gd name="T31" fmla="*/ 9 h 19"/>
                <a:gd name="T32" fmla="*/ 0 w 20"/>
                <a:gd name="T33" fmla="*/ 7 h 19"/>
                <a:gd name="T34" fmla="*/ 1 w 20"/>
                <a:gd name="T35" fmla="*/ 6 h 19"/>
                <a:gd name="T36" fmla="*/ 2 w 20"/>
                <a:gd name="T37" fmla="*/ 4 h 19"/>
                <a:gd name="T38" fmla="*/ 3 w 20"/>
                <a:gd name="T39" fmla="*/ 3 h 19"/>
                <a:gd name="T40" fmla="*/ 5 w 20"/>
                <a:gd name="T41" fmla="*/ 2 h 19"/>
                <a:gd name="T42" fmla="*/ 6 w 20"/>
                <a:gd name="T43" fmla="*/ 1 h 19"/>
                <a:gd name="T44" fmla="*/ 7 w 20"/>
                <a:gd name="T45" fmla="*/ 1 h 19"/>
                <a:gd name="T46" fmla="*/ 8 w 20"/>
                <a:gd name="T47" fmla="*/ 0 h 19"/>
                <a:gd name="T48" fmla="*/ 9 w 20"/>
                <a:gd name="T49" fmla="*/ 0 h 19"/>
                <a:gd name="T50" fmla="*/ 10 w 20"/>
                <a:gd name="T51" fmla="*/ 0 h 19"/>
                <a:gd name="T52" fmla="*/ 11 w 20"/>
                <a:gd name="T53" fmla="*/ 1 h 19"/>
                <a:gd name="T54" fmla="*/ 13 w 20"/>
                <a:gd name="T55" fmla="*/ 1 h 19"/>
                <a:gd name="T56" fmla="*/ 14 w 20"/>
                <a:gd name="T57" fmla="*/ 1 h 19"/>
                <a:gd name="T58" fmla="*/ 15 w 20"/>
                <a:gd name="T59" fmla="*/ 2 h 19"/>
                <a:gd name="T60" fmla="*/ 16 w 20"/>
                <a:gd name="T61" fmla="*/ 3 h 19"/>
                <a:gd name="T62" fmla="*/ 17 w 20"/>
                <a:gd name="T63" fmla="*/ 4 h 19"/>
                <a:gd name="T64" fmla="*/ 18 w 20"/>
                <a:gd name="T65" fmla="*/ 5 h 19"/>
                <a:gd name="T66" fmla="*/ 19 w 20"/>
                <a:gd name="T67" fmla="*/ 7 h 19"/>
                <a:gd name="T68" fmla="*/ 19 w 20"/>
                <a:gd name="T69" fmla="*/ 8 h 19"/>
                <a:gd name="T70" fmla="*/ 20 w 20"/>
                <a:gd name="T71" fmla="*/ 10 h 19"/>
                <a:gd name="T72" fmla="*/ 20 w 20"/>
                <a:gd name="T73" fmla="*/ 11 h 19"/>
                <a:gd name="T74" fmla="*/ 20 w 20"/>
                <a:gd name="T75" fmla="*/ 13 h 19"/>
                <a:gd name="T76" fmla="*/ 19 w 20"/>
                <a:gd name="T77" fmla="*/ 15 h 19"/>
                <a:gd name="T78" fmla="*/ 18 w 20"/>
                <a:gd name="T79" fmla="*/ 16 h 19"/>
                <a:gd name="T80" fmla="*/ 17 w 20"/>
                <a:gd name="T81" fmla="*/ 17 h 19"/>
                <a:gd name="T82" fmla="*/ 16 w 20"/>
                <a:gd name="T83" fmla="*/ 18 h 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" h="19">
                  <a:moveTo>
                    <a:pt x="16" y="18"/>
                  </a:moveTo>
                  <a:lnTo>
                    <a:pt x="14" y="18"/>
                  </a:lnTo>
                  <a:lnTo>
                    <a:pt x="13" y="19"/>
                  </a:lnTo>
                  <a:lnTo>
                    <a:pt x="11" y="19"/>
                  </a:lnTo>
                  <a:lnTo>
                    <a:pt x="9" y="19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5" y="17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5" y="2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2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8" y="5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3"/>
                  </a:lnTo>
                  <a:lnTo>
                    <a:pt x="19" y="15"/>
                  </a:lnTo>
                  <a:lnTo>
                    <a:pt x="18" y="16"/>
                  </a:lnTo>
                  <a:lnTo>
                    <a:pt x="17" y="17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7" name="Freeform 460"/>
            <p:cNvSpPr>
              <a:spLocks/>
            </p:cNvSpPr>
            <p:nvPr/>
          </p:nvSpPr>
          <p:spPr bwMode="auto">
            <a:xfrm>
              <a:off x="3017" y="1384"/>
              <a:ext cx="13" cy="12"/>
            </a:xfrm>
            <a:custGeom>
              <a:avLst/>
              <a:gdLst>
                <a:gd name="T0" fmla="*/ 9 w 13"/>
                <a:gd name="T1" fmla="*/ 12 h 12"/>
                <a:gd name="T2" fmla="*/ 8 w 13"/>
                <a:gd name="T3" fmla="*/ 12 h 12"/>
                <a:gd name="T4" fmla="*/ 7 w 13"/>
                <a:gd name="T5" fmla="*/ 12 h 12"/>
                <a:gd name="T6" fmla="*/ 6 w 13"/>
                <a:gd name="T7" fmla="*/ 12 h 12"/>
                <a:gd name="T8" fmla="*/ 5 w 13"/>
                <a:gd name="T9" fmla="*/ 12 h 12"/>
                <a:gd name="T10" fmla="*/ 4 w 13"/>
                <a:gd name="T11" fmla="*/ 12 h 12"/>
                <a:gd name="T12" fmla="*/ 3 w 13"/>
                <a:gd name="T13" fmla="*/ 11 h 12"/>
                <a:gd name="T14" fmla="*/ 2 w 13"/>
                <a:gd name="T15" fmla="*/ 11 h 12"/>
                <a:gd name="T16" fmla="*/ 1 w 13"/>
                <a:gd name="T17" fmla="*/ 10 h 12"/>
                <a:gd name="T18" fmla="*/ 0 w 13"/>
                <a:gd name="T19" fmla="*/ 9 h 12"/>
                <a:gd name="T20" fmla="*/ 0 w 13"/>
                <a:gd name="T21" fmla="*/ 8 h 12"/>
                <a:gd name="T22" fmla="*/ 0 w 13"/>
                <a:gd name="T23" fmla="*/ 7 h 12"/>
                <a:gd name="T24" fmla="*/ 0 w 13"/>
                <a:gd name="T25" fmla="*/ 6 h 12"/>
                <a:gd name="T26" fmla="*/ 0 w 13"/>
                <a:gd name="T27" fmla="*/ 4 h 12"/>
                <a:gd name="T28" fmla="*/ 2 w 13"/>
                <a:gd name="T29" fmla="*/ 3 h 12"/>
                <a:gd name="T30" fmla="*/ 3 w 13"/>
                <a:gd name="T31" fmla="*/ 2 h 12"/>
                <a:gd name="T32" fmla="*/ 4 w 13"/>
                <a:gd name="T33" fmla="*/ 0 h 12"/>
                <a:gd name="T34" fmla="*/ 5 w 13"/>
                <a:gd name="T35" fmla="*/ 0 h 12"/>
                <a:gd name="T36" fmla="*/ 6 w 13"/>
                <a:gd name="T37" fmla="*/ 0 h 12"/>
                <a:gd name="T38" fmla="*/ 7 w 13"/>
                <a:gd name="T39" fmla="*/ 0 h 12"/>
                <a:gd name="T40" fmla="*/ 7 w 13"/>
                <a:gd name="T41" fmla="*/ 0 h 12"/>
                <a:gd name="T42" fmla="*/ 8 w 13"/>
                <a:gd name="T43" fmla="*/ 0 h 12"/>
                <a:gd name="T44" fmla="*/ 9 w 13"/>
                <a:gd name="T45" fmla="*/ 0 h 12"/>
                <a:gd name="T46" fmla="*/ 10 w 13"/>
                <a:gd name="T47" fmla="*/ 0 h 12"/>
                <a:gd name="T48" fmla="*/ 11 w 13"/>
                <a:gd name="T49" fmla="*/ 0 h 12"/>
                <a:gd name="T50" fmla="*/ 12 w 13"/>
                <a:gd name="T51" fmla="*/ 2 h 12"/>
                <a:gd name="T52" fmla="*/ 13 w 13"/>
                <a:gd name="T53" fmla="*/ 3 h 12"/>
                <a:gd name="T54" fmla="*/ 13 w 13"/>
                <a:gd name="T55" fmla="*/ 5 h 12"/>
                <a:gd name="T56" fmla="*/ 13 w 13"/>
                <a:gd name="T57" fmla="*/ 7 h 12"/>
                <a:gd name="T58" fmla="*/ 13 w 13"/>
                <a:gd name="T59" fmla="*/ 8 h 12"/>
                <a:gd name="T60" fmla="*/ 13 w 13"/>
                <a:gd name="T61" fmla="*/ 8 h 12"/>
                <a:gd name="T62" fmla="*/ 12 w 13"/>
                <a:gd name="T63" fmla="*/ 9 h 12"/>
                <a:gd name="T64" fmla="*/ 12 w 13"/>
                <a:gd name="T65" fmla="*/ 10 h 12"/>
                <a:gd name="T66" fmla="*/ 11 w 13"/>
                <a:gd name="T67" fmla="*/ 10 h 12"/>
                <a:gd name="T68" fmla="*/ 10 w 13"/>
                <a:gd name="T69" fmla="*/ 11 h 12"/>
                <a:gd name="T70" fmla="*/ 9 w 13"/>
                <a:gd name="T71" fmla="*/ 11 h 12"/>
                <a:gd name="T72" fmla="*/ 9 w 13"/>
                <a:gd name="T73" fmla="*/ 12 h 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" h="12">
                  <a:moveTo>
                    <a:pt x="9" y="12"/>
                  </a:moveTo>
                  <a:lnTo>
                    <a:pt x="8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1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8" name="Freeform 461"/>
            <p:cNvSpPr>
              <a:spLocks/>
            </p:cNvSpPr>
            <p:nvPr/>
          </p:nvSpPr>
          <p:spPr bwMode="auto">
            <a:xfrm>
              <a:off x="3019" y="1385"/>
              <a:ext cx="9" cy="8"/>
            </a:xfrm>
            <a:custGeom>
              <a:avLst/>
              <a:gdLst>
                <a:gd name="T0" fmla="*/ 6 w 9"/>
                <a:gd name="T1" fmla="*/ 8 h 8"/>
                <a:gd name="T2" fmla="*/ 5 w 9"/>
                <a:gd name="T3" fmla="*/ 8 h 8"/>
                <a:gd name="T4" fmla="*/ 4 w 9"/>
                <a:gd name="T5" fmla="*/ 8 h 8"/>
                <a:gd name="T6" fmla="*/ 4 w 9"/>
                <a:gd name="T7" fmla="*/ 8 h 8"/>
                <a:gd name="T8" fmla="*/ 3 w 9"/>
                <a:gd name="T9" fmla="*/ 8 h 8"/>
                <a:gd name="T10" fmla="*/ 3 w 9"/>
                <a:gd name="T11" fmla="*/ 8 h 8"/>
                <a:gd name="T12" fmla="*/ 2 w 9"/>
                <a:gd name="T13" fmla="*/ 8 h 8"/>
                <a:gd name="T14" fmla="*/ 2 w 9"/>
                <a:gd name="T15" fmla="*/ 7 h 8"/>
                <a:gd name="T16" fmla="*/ 1 w 9"/>
                <a:gd name="T17" fmla="*/ 7 h 8"/>
                <a:gd name="T18" fmla="*/ 1 w 9"/>
                <a:gd name="T19" fmla="*/ 6 h 8"/>
                <a:gd name="T20" fmla="*/ 0 w 9"/>
                <a:gd name="T21" fmla="*/ 5 h 8"/>
                <a:gd name="T22" fmla="*/ 0 w 9"/>
                <a:gd name="T23" fmla="*/ 4 h 8"/>
                <a:gd name="T24" fmla="*/ 0 w 9"/>
                <a:gd name="T25" fmla="*/ 3 h 8"/>
                <a:gd name="T26" fmla="*/ 1 w 9"/>
                <a:gd name="T27" fmla="*/ 2 h 8"/>
                <a:gd name="T28" fmla="*/ 2 w 9"/>
                <a:gd name="T29" fmla="*/ 2 h 8"/>
                <a:gd name="T30" fmla="*/ 2 w 9"/>
                <a:gd name="T31" fmla="*/ 1 h 8"/>
                <a:gd name="T32" fmla="*/ 3 w 9"/>
                <a:gd name="T33" fmla="*/ 0 h 8"/>
                <a:gd name="T34" fmla="*/ 4 w 9"/>
                <a:gd name="T35" fmla="*/ 1 h 8"/>
                <a:gd name="T36" fmla="*/ 4 w 9"/>
                <a:gd name="T37" fmla="*/ 2 h 8"/>
                <a:gd name="T38" fmla="*/ 5 w 9"/>
                <a:gd name="T39" fmla="*/ 3 h 8"/>
                <a:gd name="T40" fmla="*/ 5 w 9"/>
                <a:gd name="T41" fmla="*/ 3 h 8"/>
                <a:gd name="T42" fmla="*/ 6 w 9"/>
                <a:gd name="T43" fmla="*/ 0 h 8"/>
                <a:gd name="T44" fmla="*/ 7 w 9"/>
                <a:gd name="T45" fmla="*/ 1 h 8"/>
                <a:gd name="T46" fmla="*/ 8 w 9"/>
                <a:gd name="T47" fmla="*/ 2 h 8"/>
                <a:gd name="T48" fmla="*/ 8 w 9"/>
                <a:gd name="T49" fmla="*/ 3 h 8"/>
                <a:gd name="T50" fmla="*/ 9 w 9"/>
                <a:gd name="T51" fmla="*/ 4 h 8"/>
                <a:gd name="T52" fmla="*/ 8 w 9"/>
                <a:gd name="T53" fmla="*/ 6 h 8"/>
                <a:gd name="T54" fmla="*/ 8 w 9"/>
                <a:gd name="T55" fmla="*/ 7 h 8"/>
                <a:gd name="T56" fmla="*/ 7 w 9"/>
                <a:gd name="T57" fmla="*/ 8 h 8"/>
                <a:gd name="T58" fmla="*/ 6 w 9"/>
                <a:gd name="T59" fmla="*/ 8 h 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9" h="8">
                  <a:moveTo>
                    <a:pt x="6" y="8"/>
                  </a:moveTo>
                  <a:lnTo>
                    <a:pt x="5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5" y="3"/>
                  </a:lnTo>
                  <a:lnTo>
                    <a:pt x="6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8" y="3"/>
                  </a:lnTo>
                  <a:lnTo>
                    <a:pt x="9" y="4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9" name="Freeform 462"/>
            <p:cNvSpPr>
              <a:spLocks/>
            </p:cNvSpPr>
            <p:nvPr/>
          </p:nvSpPr>
          <p:spPr bwMode="auto">
            <a:xfrm>
              <a:off x="3003" y="1400"/>
              <a:ext cx="12" cy="12"/>
            </a:xfrm>
            <a:custGeom>
              <a:avLst/>
              <a:gdLst>
                <a:gd name="T0" fmla="*/ 11 w 12"/>
                <a:gd name="T1" fmla="*/ 12 h 12"/>
                <a:gd name="T2" fmla="*/ 9 w 12"/>
                <a:gd name="T3" fmla="*/ 12 h 12"/>
                <a:gd name="T4" fmla="*/ 8 w 12"/>
                <a:gd name="T5" fmla="*/ 12 h 12"/>
                <a:gd name="T6" fmla="*/ 6 w 12"/>
                <a:gd name="T7" fmla="*/ 12 h 12"/>
                <a:gd name="T8" fmla="*/ 5 w 12"/>
                <a:gd name="T9" fmla="*/ 12 h 12"/>
                <a:gd name="T10" fmla="*/ 4 w 12"/>
                <a:gd name="T11" fmla="*/ 12 h 12"/>
                <a:gd name="T12" fmla="*/ 2 w 12"/>
                <a:gd name="T13" fmla="*/ 11 h 12"/>
                <a:gd name="T14" fmla="*/ 1 w 12"/>
                <a:gd name="T15" fmla="*/ 11 h 12"/>
                <a:gd name="T16" fmla="*/ 0 w 12"/>
                <a:gd name="T17" fmla="*/ 11 h 12"/>
                <a:gd name="T18" fmla="*/ 1 w 12"/>
                <a:gd name="T19" fmla="*/ 11 h 12"/>
                <a:gd name="T20" fmla="*/ 2 w 12"/>
                <a:gd name="T21" fmla="*/ 11 h 12"/>
                <a:gd name="T22" fmla="*/ 3 w 12"/>
                <a:gd name="T23" fmla="*/ 11 h 12"/>
                <a:gd name="T24" fmla="*/ 4 w 12"/>
                <a:gd name="T25" fmla="*/ 11 h 12"/>
                <a:gd name="T26" fmla="*/ 5 w 12"/>
                <a:gd name="T27" fmla="*/ 11 h 12"/>
                <a:gd name="T28" fmla="*/ 5 w 12"/>
                <a:gd name="T29" fmla="*/ 10 h 12"/>
                <a:gd name="T30" fmla="*/ 6 w 12"/>
                <a:gd name="T31" fmla="*/ 10 h 12"/>
                <a:gd name="T32" fmla="*/ 6 w 12"/>
                <a:gd name="T33" fmla="*/ 9 h 12"/>
                <a:gd name="T34" fmla="*/ 7 w 12"/>
                <a:gd name="T35" fmla="*/ 8 h 12"/>
                <a:gd name="T36" fmla="*/ 7 w 12"/>
                <a:gd name="T37" fmla="*/ 6 h 12"/>
                <a:gd name="T38" fmla="*/ 6 w 12"/>
                <a:gd name="T39" fmla="*/ 5 h 12"/>
                <a:gd name="T40" fmla="*/ 6 w 12"/>
                <a:gd name="T41" fmla="*/ 4 h 12"/>
                <a:gd name="T42" fmla="*/ 5 w 12"/>
                <a:gd name="T43" fmla="*/ 3 h 12"/>
                <a:gd name="T44" fmla="*/ 4 w 12"/>
                <a:gd name="T45" fmla="*/ 2 h 12"/>
                <a:gd name="T46" fmla="*/ 3 w 12"/>
                <a:gd name="T47" fmla="*/ 1 h 12"/>
                <a:gd name="T48" fmla="*/ 3 w 12"/>
                <a:gd name="T49" fmla="*/ 0 h 12"/>
                <a:gd name="T50" fmla="*/ 3 w 12"/>
                <a:gd name="T51" fmla="*/ 0 h 12"/>
                <a:gd name="T52" fmla="*/ 5 w 12"/>
                <a:gd name="T53" fmla="*/ 1 h 12"/>
                <a:gd name="T54" fmla="*/ 6 w 12"/>
                <a:gd name="T55" fmla="*/ 2 h 12"/>
                <a:gd name="T56" fmla="*/ 8 w 12"/>
                <a:gd name="T57" fmla="*/ 3 h 12"/>
                <a:gd name="T58" fmla="*/ 9 w 12"/>
                <a:gd name="T59" fmla="*/ 4 h 12"/>
                <a:gd name="T60" fmla="*/ 11 w 12"/>
                <a:gd name="T61" fmla="*/ 5 h 12"/>
                <a:gd name="T62" fmla="*/ 11 w 12"/>
                <a:gd name="T63" fmla="*/ 7 h 12"/>
                <a:gd name="T64" fmla="*/ 12 w 12"/>
                <a:gd name="T65" fmla="*/ 9 h 12"/>
                <a:gd name="T66" fmla="*/ 11 w 12"/>
                <a:gd name="T67" fmla="*/ 11 h 12"/>
                <a:gd name="T68" fmla="*/ 11 w 12"/>
                <a:gd name="T69" fmla="*/ 12 h 1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" h="12">
                  <a:moveTo>
                    <a:pt x="11" y="12"/>
                  </a:moveTo>
                  <a:lnTo>
                    <a:pt x="9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7" y="8"/>
                  </a:lnTo>
                  <a:lnTo>
                    <a:pt x="7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5" y="3"/>
                  </a:lnTo>
                  <a:lnTo>
                    <a:pt x="4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5" y="1"/>
                  </a:lnTo>
                  <a:lnTo>
                    <a:pt x="6" y="2"/>
                  </a:lnTo>
                  <a:lnTo>
                    <a:pt x="8" y="3"/>
                  </a:lnTo>
                  <a:lnTo>
                    <a:pt x="9" y="4"/>
                  </a:lnTo>
                  <a:lnTo>
                    <a:pt x="11" y="5"/>
                  </a:lnTo>
                  <a:lnTo>
                    <a:pt x="11" y="7"/>
                  </a:lnTo>
                  <a:lnTo>
                    <a:pt x="12" y="9"/>
                  </a:lnTo>
                  <a:lnTo>
                    <a:pt x="11" y="11"/>
                  </a:lnTo>
                  <a:lnTo>
                    <a:pt x="11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0" name="Freeform 463"/>
            <p:cNvSpPr>
              <a:spLocks/>
            </p:cNvSpPr>
            <p:nvPr/>
          </p:nvSpPr>
          <p:spPr bwMode="auto">
            <a:xfrm>
              <a:off x="3004" y="1387"/>
              <a:ext cx="3" cy="6"/>
            </a:xfrm>
            <a:custGeom>
              <a:avLst/>
              <a:gdLst>
                <a:gd name="T0" fmla="*/ 2 w 3"/>
                <a:gd name="T1" fmla="*/ 6 h 6"/>
                <a:gd name="T2" fmla="*/ 1 w 3"/>
                <a:gd name="T3" fmla="*/ 6 h 6"/>
                <a:gd name="T4" fmla="*/ 1 w 3"/>
                <a:gd name="T5" fmla="*/ 5 h 6"/>
                <a:gd name="T6" fmla="*/ 1 w 3"/>
                <a:gd name="T7" fmla="*/ 4 h 6"/>
                <a:gd name="T8" fmla="*/ 0 w 3"/>
                <a:gd name="T9" fmla="*/ 2 h 6"/>
                <a:gd name="T10" fmla="*/ 1 w 3"/>
                <a:gd name="T11" fmla="*/ 2 h 6"/>
                <a:gd name="T12" fmla="*/ 1 w 3"/>
                <a:gd name="T13" fmla="*/ 1 h 6"/>
                <a:gd name="T14" fmla="*/ 2 w 3"/>
                <a:gd name="T15" fmla="*/ 1 h 6"/>
                <a:gd name="T16" fmla="*/ 3 w 3"/>
                <a:gd name="T17" fmla="*/ 0 h 6"/>
                <a:gd name="T18" fmla="*/ 3 w 3"/>
                <a:gd name="T19" fmla="*/ 2 h 6"/>
                <a:gd name="T20" fmla="*/ 3 w 3"/>
                <a:gd name="T21" fmla="*/ 3 h 6"/>
                <a:gd name="T22" fmla="*/ 2 w 3"/>
                <a:gd name="T23" fmla="*/ 5 h 6"/>
                <a:gd name="T24" fmla="*/ 2 w 3"/>
                <a:gd name="T25" fmla="*/ 6 h 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1" y="6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5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1" name="Freeform 464"/>
            <p:cNvSpPr>
              <a:spLocks/>
            </p:cNvSpPr>
            <p:nvPr/>
          </p:nvSpPr>
          <p:spPr bwMode="auto">
            <a:xfrm>
              <a:off x="3041" y="1393"/>
              <a:ext cx="10" cy="23"/>
            </a:xfrm>
            <a:custGeom>
              <a:avLst/>
              <a:gdLst>
                <a:gd name="T0" fmla="*/ 5 w 10"/>
                <a:gd name="T1" fmla="*/ 0 h 23"/>
                <a:gd name="T2" fmla="*/ 5 w 10"/>
                <a:gd name="T3" fmla="*/ 1 h 23"/>
                <a:gd name="T4" fmla="*/ 6 w 10"/>
                <a:gd name="T5" fmla="*/ 2 h 23"/>
                <a:gd name="T6" fmla="*/ 7 w 10"/>
                <a:gd name="T7" fmla="*/ 4 h 23"/>
                <a:gd name="T8" fmla="*/ 8 w 10"/>
                <a:gd name="T9" fmla="*/ 6 h 23"/>
                <a:gd name="T10" fmla="*/ 8 w 10"/>
                <a:gd name="T11" fmla="*/ 9 h 23"/>
                <a:gd name="T12" fmla="*/ 7 w 10"/>
                <a:gd name="T13" fmla="*/ 13 h 23"/>
                <a:gd name="T14" fmla="*/ 4 w 10"/>
                <a:gd name="T15" fmla="*/ 18 h 23"/>
                <a:gd name="T16" fmla="*/ 0 w 10"/>
                <a:gd name="T17" fmla="*/ 23 h 23"/>
                <a:gd name="T18" fmla="*/ 1 w 10"/>
                <a:gd name="T19" fmla="*/ 23 h 23"/>
                <a:gd name="T20" fmla="*/ 3 w 10"/>
                <a:gd name="T21" fmla="*/ 21 h 23"/>
                <a:gd name="T22" fmla="*/ 5 w 10"/>
                <a:gd name="T23" fmla="*/ 19 h 23"/>
                <a:gd name="T24" fmla="*/ 7 w 10"/>
                <a:gd name="T25" fmla="*/ 16 h 23"/>
                <a:gd name="T26" fmla="*/ 9 w 10"/>
                <a:gd name="T27" fmla="*/ 12 h 23"/>
                <a:gd name="T28" fmla="*/ 10 w 10"/>
                <a:gd name="T29" fmla="*/ 8 h 23"/>
                <a:gd name="T30" fmla="*/ 8 w 10"/>
                <a:gd name="T31" fmla="*/ 4 h 23"/>
                <a:gd name="T32" fmla="*/ 5 w 10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" h="23">
                  <a:moveTo>
                    <a:pt x="5" y="0"/>
                  </a:moveTo>
                  <a:lnTo>
                    <a:pt x="5" y="1"/>
                  </a:lnTo>
                  <a:lnTo>
                    <a:pt x="6" y="2"/>
                  </a:lnTo>
                  <a:lnTo>
                    <a:pt x="7" y="4"/>
                  </a:lnTo>
                  <a:lnTo>
                    <a:pt x="8" y="6"/>
                  </a:lnTo>
                  <a:lnTo>
                    <a:pt x="8" y="9"/>
                  </a:lnTo>
                  <a:lnTo>
                    <a:pt x="7" y="13"/>
                  </a:lnTo>
                  <a:lnTo>
                    <a:pt x="4" y="18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7" y="16"/>
                  </a:lnTo>
                  <a:lnTo>
                    <a:pt x="9" y="12"/>
                  </a:lnTo>
                  <a:lnTo>
                    <a:pt x="10" y="8"/>
                  </a:lnTo>
                  <a:lnTo>
                    <a:pt x="8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2" name="Freeform 465"/>
            <p:cNvSpPr>
              <a:spLocks/>
            </p:cNvSpPr>
            <p:nvPr/>
          </p:nvSpPr>
          <p:spPr bwMode="auto">
            <a:xfrm>
              <a:off x="3041" y="1401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2 h 4"/>
                <a:gd name="T4" fmla="*/ 1 w 4"/>
                <a:gd name="T5" fmla="*/ 3 h 4"/>
                <a:gd name="T6" fmla="*/ 1 w 4"/>
                <a:gd name="T7" fmla="*/ 3 h 4"/>
                <a:gd name="T8" fmla="*/ 2 w 4"/>
                <a:gd name="T9" fmla="*/ 4 h 4"/>
                <a:gd name="T10" fmla="*/ 3 w 4"/>
                <a:gd name="T11" fmla="*/ 3 h 4"/>
                <a:gd name="T12" fmla="*/ 3 w 4"/>
                <a:gd name="T13" fmla="*/ 3 h 4"/>
                <a:gd name="T14" fmla="*/ 4 w 4"/>
                <a:gd name="T15" fmla="*/ 2 h 4"/>
                <a:gd name="T16" fmla="*/ 4 w 4"/>
                <a:gd name="T17" fmla="*/ 2 h 4"/>
                <a:gd name="T18" fmla="*/ 4 w 4"/>
                <a:gd name="T19" fmla="*/ 1 h 4"/>
                <a:gd name="T20" fmla="*/ 3 w 4"/>
                <a:gd name="T21" fmla="*/ 0 h 4"/>
                <a:gd name="T22" fmla="*/ 3 w 4"/>
                <a:gd name="T23" fmla="*/ 0 h 4"/>
                <a:gd name="T24" fmla="*/ 2 w 4"/>
                <a:gd name="T25" fmla="*/ 0 h 4"/>
                <a:gd name="T26" fmla="*/ 1 w 4"/>
                <a:gd name="T27" fmla="*/ 0 h 4"/>
                <a:gd name="T28" fmla="*/ 1 w 4"/>
                <a:gd name="T29" fmla="*/ 0 h 4"/>
                <a:gd name="T30" fmla="*/ 0 w 4"/>
                <a:gd name="T31" fmla="*/ 1 h 4"/>
                <a:gd name="T32" fmla="*/ 0 w 4"/>
                <a:gd name="T33" fmla="*/ 2 h 4"/>
                <a:gd name="T34" fmla="*/ 0 w 4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3" name="Freeform 466"/>
            <p:cNvSpPr>
              <a:spLocks/>
            </p:cNvSpPr>
            <p:nvPr/>
          </p:nvSpPr>
          <p:spPr bwMode="auto">
            <a:xfrm>
              <a:off x="3039" y="1390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3 h 4"/>
                <a:gd name="T4" fmla="*/ 0 w 4"/>
                <a:gd name="T5" fmla="*/ 3 h 4"/>
                <a:gd name="T6" fmla="*/ 1 w 4"/>
                <a:gd name="T7" fmla="*/ 4 h 4"/>
                <a:gd name="T8" fmla="*/ 2 w 4"/>
                <a:gd name="T9" fmla="*/ 4 h 4"/>
                <a:gd name="T10" fmla="*/ 2 w 4"/>
                <a:gd name="T11" fmla="*/ 4 h 4"/>
                <a:gd name="T12" fmla="*/ 3 w 4"/>
                <a:gd name="T13" fmla="*/ 3 h 4"/>
                <a:gd name="T14" fmla="*/ 3 w 4"/>
                <a:gd name="T15" fmla="*/ 3 h 4"/>
                <a:gd name="T16" fmla="*/ 4 w 4"/>
                <a:gd name="T17" fmla="*/ 2 h 4"/>
                <a:gd name="T18" fmla="*/ 3 w 4"/>
                <a:gd name="T19" fmla="*/ 1 h 4"/>
                <a:gd name="T20" fmla="*/ 3 w 4"/>
                <a:gd name="T21" fmla="*/ 1 h 4"/>
                <a:gd name="T22" fmla="*/ 2 w 4"/>
                <a:gd name="T23" fmla="*/ 0 h 4"/>
                <a:gd name="T24" fmla="*/ 2 w 4"/>
                <a:gd name="T25" fmla="*/ 0 h 4"/>
                <a:gd name="T26" fmla="*/ 1 w 4"/>
                <a:gd name="T27" fmla="*/ 0 h 4"/>
                <a:gd name="T28" fmla="*/ 0 w 4"/>
                <a:gd name="T29" fmla="*/ 1 h 4"/>
                <a:gd name="T30" fmla="*/ 0 w 4"/>
                <a:gd name="T31" fmla="*/ 1 h 4"/>
                <a:gd name="T32" fmla="*/ 0 w 4"/>
                <a:gd name="T33" fmla="*/ 2 h 4"/>
                <a:gd name="T34" fmla="*/ 0 w 4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4" name="Freeform 467"/>
            <p:cNvSpPr>
              <a:spLocks/>
            </p:cNvSpPr>
            <p:nvPr/>
          </p:nvSpPr>
          <p:spPr bwMode="auto">
            <a:xfrm>
              <a:off x="3110" y="1403"/>
              <a:ext cx="4" cy="3"/>
            </a:xfrm>
            <a:custGeom>
              <a:avLst/>
              <a:gdLst>
                <a:gd name="T0" fmla="*/ 0 w 4"/>
                <a:gd name="T1" fmla="*/ 2 h 3"/>
                <a:gd name="T2" fmla="*/ 1 w 4"/>
                <a:gd name="T3" fmla="*/ 2 h 3"/>
                <a:gd name="T4" fmla="*/ 1 w 4"/>
                <a:gd name="T5" fmla="*/ 3 h 3"/>
                <a:gd name="T6" fmla="*/ 2 w 4"/>
                <a:gd name="T7" fmla="*/ 3 h 3"/>
                <a:gd name="T8" fmla="*/ 2 w 4"/>
                <a:gd name="T9" fmla="*/ 3 h 3"/>
                <a:gd name="T10" fmla="*/ 3 w 4"/>
                <a:gd name="T11" fmla="*/ 3 h 3"/>
                <a:gd name="T12" fmla="*/ 4 w 4"/>
                <a:gd name="T13" fmla="*/ 3 h 3"/>
                <a:gd name="T14" fmla="*/ 4 w 4"/>
                <a:gd name="T15" fmla="*/ 2 h 3"/>
                <a:gd name="T16" fmla="*/ 4 w 4"/>
                <a:gd name="T17" fmla="*/ 2 h 3"/>
                <a:gd name="T18" fmla="*/ 4 w 4"/>
                <a:gd name="T19" fmla="*/ 1 h 3"/>
                <a:gd name="T20" fmla="*/ 4 w 4"/>
                <a:gd name="T21" fmla="*/ 0 h 3"/>
                <a:gd name="T22" fmla="*/ 3 w 4"/>
                <a:gd name="T23" fmla="*/ 0 h 3"/>
                <a:gd name="T24" fmla="*/ 2 w 4"/>
                <a:gd name="T25" fmla="*/ 0 h 3"/>
                <a:gd name="T26" fmla="*/ 2 w 4"/>
                <a:gd name="T27" fmla="*/ 0 h 3"/>
                <a:gd name="T28" fmla="*/ 1 w 4"/>
                <a:gd name="T29" fmla="*/ 0 h 3"/>
                <a:gd name="T30" fmla="*/ 1 w 4"/>
                <a:gd name="T31" fmla="*/ 1 h 3"/>
                <a:gd name="T32" fmla="*/ 0 w 4"/>
                <a:gd name="T33" fmla="*/ 2 h 3"/>
                <a:gd name="T34" fmla="*/ 0 w 4"/>
                <a:gd name="T35" fmla="*/ 2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5" name="Freeform 468"/>
            <p:cNvSpPr>
              <a:spLocks/>
            </p:cNvSpPr>
            <p:nvPr/>
          </p:nvSpPr>
          <p:spPr bwMode="auto">
            <a:xfrm>
              <a:off x="3102" y="1407"/>
              <a:ext cx="3" cy="4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3 h 4"/>
                <a:gd name="T4" fmla="*/ 0 w 3"/>
                <a:gd name="T5" fmla="*/ 3 h 4"/>
                <a:gd name="T6" fmla="*/ 1 w 3"/>
                <a:gd name="T7" fmla="*/ 4 h 4"/>
                <a:gd name="T8" fmla="*/ 1 w 3"/>
                <a:gd name="T9" fmla="*/ 4 h 4"/>
                <a:gd name="T10" fmla="*/ 2 w 3"/>
                <a:gd name="T11" fmla="*/ 4 h 4"/>
                <a:gd name="T12" fmla="*/ 3 w 3"/>
                <a:gd name="T13" fmla="*/ 3 h 4"/>
                <a:gd name="T14" fmla="*/ 3 w 3"/>
                <a:gd name="T15" fmla="*/ 3 h 4"/>
                <a:gd name="T16" fmla="*/ 3 w 3"/>
                <a:gd name="T17" fmla="*/ 2 h 4"/>
                <a:gd name="T18" fmla="*/ 3 w 3"/>
                <a:gd name="T19" fmla="*/ 1 h 4"/>
                <a:gd name="T20" fmla="*/ 3 w 3"/>
                <a:gd name="T21" fmla="*/ 0 h 4"/>
                <a:gd name="T22" fmla="*/ 2 w 3"/>
                <a:gd name="T23" fmla="*/ 0 h 4"/>
                <a:gd name="T24" fmla="*/ 1 w 3"/>
                <a:gd name="T25" fmla="*/ 0 h 4"/>
                <a:gd name="T26" fmla="*/ 1 w 3"/>
                <a:gd name="T27" fmla="*/ 0 h 4"/>
                <a:gd name="T28" fmla="*/ 0 w 3"/>
                <a:gd name="T29" fmla="*/ 0 h 4"/>
                <a:gd name="T30" fmla="*/ 0 w 3"/>
                <a:gd name="T31" fmla="*/ 1 h 4"/>
                <a:gd name="T32" fmla="*/ 0 w 3"/>
                <a:gd name="T33" fmla="*/ 2 h 4"/>
                <a:gd name="T34" fmla="*/ 0 w 3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lnTo>
                    <a:pt x="0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6" name="Freeform 469"/>
            <p:cNvSpPr>
              <a:spLocks/>
            </p:cNvSpPr>
            <p:nvPr/>
          </p:nvSpPr>
          <p:spPr bwMode="auto">
            <a:xfrm>
              <a:off x="3102" y="1394"/>
              <a:ext cx="3" cy="4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2 h 4"/>
                <a:gd name="T4" fmla="*/ 0 w 3"/>
                <a:gd name="T5" fmla="*/ 3 h 4"/>
                <a:gd name="T6" fmla="*/ 1 w 3"/>
                <a:gd name="T7" fmla="*/ 3 h 4"/>
                <a:gd name="T8" fmla="*/ 1 w 3"/>
                <a:gd name="T9" fmla="*/ 4 h 4"/>
                <a:gd name="T10" fmla="*/ 2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3 w 3"/>
                <a:gd name="T21" fmla="*/ 0 h 4"/>
                <a:gd name="T22" fmla="*/ 2 w 3"/>
                <a:gd name="T23" fmla="*/ 0 h 4"/>
                <a:gd name="T24" fmla="*/ 1 w 3"/>
                <a:gd name="T25" fmla="*/ 0 h 4"/>
                <a:gd name="T26" fmla="*/ 1 w 3"/>
                <a:gd name="T27" fmla="*/ 0 h 4"/>
                <a:gd name="T28" fmla="*/ 0 w 3"/>
                <a:gd name="T29" fmla="*/ 0 h 4"/>
                <a:gd name="T30" fmla="*/ 0 w 3"/>
                <a:gd name="T31" fmla="*/ 1 h 4"/>
                <a:gd name="T32" fmla="*/ 0 w 3"/>
                <a:gd name="T33" fmla="*/ 2 h 4"/>
                <a:gd name="T34" fmla="*/ 0 w 3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7" name="Freeform 470"/>
            <p:cNvSpPr>
              <a:spLocks/>
            </p:cNvSpPr>
            <p:nvPr/>
          </p:nvSpPr>
          <p:spPr bwMode="auto">
            <a:xfrm>
              <a:off x="3127" y="1405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3 h 4"/>
                <a:gd name="T4" fmla="*/ 0 w 4"/>
                <a:gd name="T5" fmla="*/ 3 h 4"/>
                <a:gd name="T6" fmla="*/ 1 w 4"/>
                <a:gd name="T7" fmla="*/ 4 h 4"/>
                <a:gd name="T8" fmla="*/ 2 w 4"/>
                <a:gd name="T9" fmla="*/ 4 h 4"/>
                <a:gd name="T10" fmla="*/ 3 w 4"/>
                <a:gd name="T11" fmla="*/ 4 h 4"/>
                <a:gd name="T12" fmla="*/ 3 w 4"/>
                <a:gd name="T13" fmla="*/ 3 h 4"/>
                <a:gd name="T14" fmla="*/ 4 w 4"/>
                <a:gd name="T15" fmla="*/ 3 h 4"/>
                <a:gd name="T16" fmla="*/ 4 w 4"/>
                <a:gd name="T17" fmla="*/ 2 h 4"/>
                <a:gd name="T18" fmla="*/ 4 w 4"/>
                <a:gd name="T19" fmla="*/ 1 h 4"/>
                <a:gd name="T20" fmla="*/ 3 w 4"/>
                <a:gd name="T21" fmla="*/ 1 h 4"/>
                <a:gd name="T22" fmla="*/ 3 w 4"/>
                <a:gd name="T23" fmla="*/ 0 h 4"/>
                <a:gd name="T24" fmla="*/ 2 w 4"/>
                <a:gd name="T25" fmla="*/ 0 h 4"/>
                <a:gd name="T26" fmla="*/ 1 w 4"/>
                <a:gd name="T27" fmla="*/ 0 h 4"/>
                <a:gd name="T28" fmla="*/ 0 w 4"/>
                <a:gd name="T29" fmla="*/ 1 h 4"/>
                <a:gd name="T30" fmla="*/ 0 w 4"/>
                <a:gd name="T31" fmla="*/ 1 h 4"/>
                <a:gd name="T32" fmla="*/ 0 w 4"/>
                <a:gd name="T33" fmla="*/ 2 h 4"/>
                <a:gd name="T34" fmla="*/ 0 w 4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8" name="Freeform 471"/>
            <p:cNvSpPr>
              <a:spLocks/>
            </p:cNvSpPr>
            <p:nvPr/>
          </p:nvSpPr>
          <p:spPr bwMode="auto">
            <a:xfrm>
              <a:off x="3084" y="1405"/>
              <a:ext cx="4" cy="3"/>
            </a:xfrm>
            <a:custGeom>
              <a:avLst/>
              <a:gdLst>
                <a:gd name="T0" fmla="*/ 0 w 4"/>
                <a:gd name="T1" fmla="*/ 1 h 3"/>
                <a:gd name="T2" fmla="*/ 0 w 4"/>
                <a:gd name="T3" fmla="*/ 2 h 3"/>
                <a:gd name="T4" fmla="*/ 0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2 w 4"/>
                <a:gd name="T11" fmla="*/ 3 h 3"/>
                <a:gd name="T12" fmla="*/ 3 w 4"/>
                <a:gd name="T13" fmla="*/ 3 h 3"/>
                <a:gd name="T14" fmla="*/ 3 w 4"/>
                <a:gd name="T15" fmla="*/ 2 h 3"/>
                <a:gd name="T16" fmla="*/ 4 w 4"/>
                <a:gd name="T17" fmla="*/ 1 h 3"/>
                <a:gd name="T18" fmla="*/ 3 w 4"/>
                <a:gd name="T19" fmla="*/ 1 h 3"/>
                <a:gd name="T20" fmla="*/ 3 w 4"/>
                <a:gd name="T21" fmla="*/ 0 h 3"/>
                <a:gd name="T22" fmla="*/ 2 w 4"/>
                <a:gd name="T23" fmla="*/ 0 h 3"/>
                <a:gd name="T24" fmla="*/ 2 w 4"/>
                <a:gd name="T25" fmla="*/ 0 h 3"/>
                <a:gd name="T26" fmla="*/ 1 w 4"/>
                <a:gd name="T27" fmla="*/ 0 h 3"/>
                <a:gd name="T28" fmla="*/ 0 w 4"/>
                <a:gd name="T29" fmla="*/ 0 h 3"/>
                <a:gd name="T30" fmla="*/ 0 w 4"/>
                <a:gd name="T31" fmla="*/ 1 h 3"/>
                <a:gd name="T32" fmla="*/ 0 w 4"/>
                <a:gd name="T33" fmla="*/ 1 h 3"/>
                <a:gd name="T34" fmla="*/ 0 w 4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09" name="Freeform 472"/>
            <p:cNvSpPr>
              <a:spLocks/>
            </p:cNvSpPr>
            <p:nvPr/>
          </p:nvSpPr>
          <p:spPr bwMode="auto">
            <a:xfrm>
              <a:off x="3139" y="1402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3 h 4"/>
                <a:gd name="T4" fmla="*/ 1 w 4"/>
                <a:gd name="T5" fmla="*/ 3 h 4"/>
                <a:gd name="T6" fmla="*/ 1 w 4"/>
                <a:gd name="T7" fmla="*/ 4 h 4"/>
                <a:gd name="T8" fmla="*/ 2 w 4"/>
                <a:gd name="T9" fmla="*/ 4 h 4"/>
                <a:gd name="T10" fmla="*/ 3 w 4"/>
                <a:gd name="T11" fmla="*/ 4 h 4"/>
                <a:gd name="T12" fmla="*/ 3 w 4"/>
                <a:gd name="T13" fmla="*/ 3 h 4"/>
                <a:gd name="T14" fmla="*/ 4 w 4"/>
                <a:gd name="T15" fmla="*/ 3 h 4"/>
                <a:gd name="T16" fmla="*/ 4 w 4"/>
                <a:gd name="T17" fmla="*/ 2 h 4"/>
                <a:gd name="T18" fmla="*/ 4 w 4"/>
                <a:gd name="T19" fmla="*/ 1 h 4"/>
                <a:gd name="T20" fmla="*/ 3 w 4"/>
                <a:gd name="T21" fmla="*/ 1 h 4"/>
                <a:gd name="T22" fmla="*/ 3 w 4"/>
                <a:gd name="T23" fmla="*/ 0 h 4"/>
                <a:gd name="T24" fmla="*/ 2 w 4"/>
                <a:gd name="T25" fmla="*/ 0 h 4"/>
                <a:gd name="T26" fmla="*/ 1 w 4"/>
                <a:gd name="T27" fmla="*/ 0 h 4"/>
                <a:gd name="T28" fmla="*/ 1 w 4"/>
                <a:gd name="T29" fmla="*/ 1 h 4"/>
                <a:gd name="T30" fmla="*/ 0 w 4"/>
                <a:gd name="T31" fmla="*/ 1 h 4"/>
                <a:gd name="T32" fmla="*/ 0 w 4"/>
                <a:gd name="T33" fmla="*/ 2 h 4"/>
                <a:gd name="T34" fmla="*/ 0 w 4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40" name="Group 473"/>
          <p:cNvGrpSpPr>
            <a:grpSpLocks/>
          </p:cNvGrpSpPr>
          <p:nvPr/>
        </p:nvGrpSpPr>
        <p:grpSpPr bwMode="auto">
          <a:xfrm>
            <a:off x="5934075" y="2165350"/>
            <a:ext cx="461963" cy="206375"/>
            <a:chOff x="3136" y="1480"/>
            <a:chExt cx="235" cy="98"/>
          </a:xfrm>
        </p:grpSpPr>
        <p:sp>
          <p:nvSpPr>
            <p:cNvPr id="20828" name="Freeform 474"/>
            <p:cNvSpPr>
              <a:spLocks/>
            </p:cNvSpPr>
            <p:nvPr/>
          </p:nvSpPr>
          <p:spPr bwMode="auto">
            <a:xfrm>
              <a:off x="3138" y="1501"/>
              <a:ext cx="178" cy="70"/>
            </a:xfrm>
            <a:custGeom>
              <a:avLst/>
              <a:gdLst>
                <a:gd name="T0" fmla="*/ 4 w 178"/>
                <a:gd name="T1" fmla="*/ 22 h 70"/>
                <a:gd name="T2" fmla="*/ 4 w 178"/>
                <a:gd name="T3" fmla="*/ 25 h 70"/>
                <a:gd name="T4" fmla="*/ 3 w 178"/>
                <a:gd name="T5" fmla="*/ 29 h 70"/>
                <a:gd name="T6" fmla="*/ 1 w 178"/>
                <a:gd name="T7" fmla="*/ 33 h 70"/>
                <a:gd name="T8" fmla="*/ 0 w 178"/>
                <a:gd name="T9" fmla="*/ 37 h 70"/>
                <a:gd name="T10" fmla="*/ 1 w 178"/>
                <a:gd name="T11" fmla="*/ 37 h 70"/>
                <a:gd name="T12" fmla="*/ 5 w 178"/>
                <a:gd name="T13" fmla="*/ 40 h 70"/>
                <a:gd name="T14" fmla="*/ 10 w 178"/>
                <a:gd name="T15" fmla="*/ 43 h 70"/>
                <a:gd name="T16" fmla="*/ 15 w 178"/>
                <a:gd name="T17" fmla="*/ 47 h 70"/>
                <a:gd name="T18" fmla="*/ 21 w 178"/>
                <a:gd name="T19" fmla="*/ 51 h 70"/>
                <a:gd name="T20" fmla="*/ 26 w 178"/>
                <a:gd name="T21" fmla="*/ 54 h 70"/>
                <a:gd name="T22" fmla="*/ 29 w 178"/>
                <a:gd name="T23" fmla="*/ 56 h 70"/>
                <a:gd name="T24" fmla="*/ 31 w 178"/>
                <a:gd name="T25" fmla="*/ 57 h 70"/>
                <a:gd name="T26" fmla="*/ 32 w 178"/>
                <a:gd name="T27" fmla="*/ 57 h 70"/>
                <a:gd name="T28" fmla="*/ 35 w 178"/>
                <a:gd name="T29" fmla="*/ 58 h 70"/>
                <a:gd name="T30" fmla="*/ 39 w 178"/>
                <a:gd name="T31" fmla="*/ 58 h 70"/>
                <a:gd name="T32" fmla="*/ 43 w 178"/>
                <a:gd name="T33" fmla="*/ 59 h 70"/>
                <a:gd name="T34" fmla="*/ 47 w 178"/>
                <a:gd name="T35" fmla="*/ 60 h 70"/>
                <a:gd name="T36" fmla="*/ 51 w 178"/>
                <a:gd name="T37" fmla="*/ 60 h 70"/>
                <a:gd name="T38" fmla="*/ 53 w 178"/>
                <a:gd name="T39" fmla="*/ 61 h 70"/>
                <a:gd name="T40" fmla="*/ 54 w 178"/>
                <a:gd name="T41" fmla="*/ 61 h 70"/>
                <a:gd name="T42" fmla="*/ 75 w 178"/>
                <a:gd name="T43" fmla="*/ 64 h 70"/>
                <a:gd name="T44" fmla="*/ 119 w 178"/>
                <a:gd name="T45" fmla="*/ 59 h 70"/>
                <a:gd name="T46" fmla="*/ 120 w 178"/>
                <a:gd name="T47" fmla="*/ 59 h 70"/>
                <a:gd name="T48" fmla="*/ 122 w 178"/>
                <a:gd name="T49" fmla="*/ 58 h 70"/>
                <a:gd name="T50" fmla="*/ 126 w 178"/>
                <a:gd name="T51" fmla="*/ 57 h 70"/>
                <a:gd name="T52" fmla="*/ 130 w 178"/>
                <a:gd name="T53" fmla="*/ 56 h 70"/>
                <a:gd name="T54" fmla="*/ 134 w 178"/>
                <a:gd name="T55" fmla="*/ 54 h 70"/>
                <a:gd name="T56" fmla="*/ 138 w 178"/>
                <a:gd name="T57" fmla="*/ 53 h 70"/>
                <a:gd name="T58" fmla="*/ 141 w 178"/>
                <a:gd name="T59" fmla="*/ 52 h 70"/>
                <a:gd name="T60" fmla="*/ 143 w 178"/>
                <a:gd name="T61" fmla="*/ 51 h 70"/>
                <a:gd name="T62" fmla="*/ 145 w 178"/>
                <a:gd name="T63" fmla="*/ 51 h 70"/>
                <a:gd name="T64" fmla="*/ 148 w 178"/>
                <a:gd name="T65" fmla="*/ 49 h 70"/>
                <a:gd name="T66" fmla="*/ 153 w 178"/>
                <a:gd name="T67" fmla="*/ 47 h 70"/>
                <a:gd name="T68" fmla="*/ 159 w 178"/>
                <a:gd name="T69" fmla="*/ 45 h 70"/>
                <a:gd name="T70" fmla="*/ 164 w 178"/>
                <a:gd name="T71" fmla="*/ 43 h 70"/>
                <a:gd name="T72" fmla="*/ 169 w 178"/>
                <a:gd name="T73" fmla="*/ 41 h 70"/>
                <a:gd name="T74" fmla="*/ 172 w 178"/>
                <a:gd name="T75" fmla="*/ 40 h 70"/>
                <a:gd name="T76" fmla="*/ 173 w 178"/>
                <a:gd name="T77" fmla="*/ 39 h 70"/>
                <a:gd name="T78" fmla="*/ 170 w 178"/>
                <a:gd name="T79" fmla="*/ 20 h 70"/>
                <a:gd name="T80" fmla="*/ 66 w 178"/>
                <a:gd name="T81" fmla="*/ 0 h 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8" h="70">
                  <a:moveTo>
                    <a:pt x="34" y="6"/>
                  </a:moveTo>
                  <a:lnTo>
                    <a:pt x="4" y="22"/>
                  </a:lnTo>
                  <a:lnTo>
                    <a:pt x="4" y="23"/>
                  </a:lnTo>
                  <a:lnTo>
                    <a:pt x="4" y="25"/>
                  </a:lnTo>
                  <a:lnTo>
                    <a:pt x="4" y="28"/>
                  </a:lnTo>
                  <a:lnTo>
                    <a:pt x="3" y="29"/>
                  </a:lnTo>
                  <a:lnTo>
                    <a:pt x="2" y="31"/>
                  </a:lnTo>
                  <a:lnTo>
                    <a:pt x="1" y="33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1" y="37"/>
                  </a:lnTo>
                  <a:lnTo>
                    <a:pt x="3" y="38"/>
                  </a:lnTo>
                  <a:lnTo>
                    <a:pt x="5" y="40"/>
                  </a:lnTo>
                  <a:lnTo>
                    <a:pt x="7" y="41"/>
                  </a:lnTo>
                  <a:lnTo>
                    <a:pt x="10" y="43"/>
                  </a:lnTo>
                  <a:lnTo>
                    <a:pt x="12" y="45"/>
                  </a:lnTo>
                  <a:lnTo>
                    <a:pt x="15" y="47"/>
                  </a:lnTo>
                  <a:lnTo>
                    <a:pt x="18" y="49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4"/>
                  </a:lnTo>
                  <a:lnTo>
                    <a:pt x="28" y="55"/>
                  </a:lnTo>
                  <a:lnTo>
                    <a:pt x="29" y="56"/>
                  </a:lnTo>
                  <a:lnTo>
                    <a:pt x="30" y="57"/>
                  </a:lnTo>
                  <a:lnTo>
                    <a:pt x="31" y="57"/>
                  </a:lnTo>
                  <a:lnTo>
                    <a:pt x="32" y="57"/>
                  </a:lnTo>
                  <a:lnTo>
                    <a:pt x="34" y="58"/>
                  </a:lnTo>
                  <a:lnTo>
                    <a:pt x="35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1" y="59"/>
                  </a:lnTo>
                  <a:lnTo>
                    <a:pt x="43" y="59"/>
                  </a:lnTo>
                  <a:lnTo>
                    <a:pt x="45" y="59"/>
                  </a:lnTo>
                  <a:lnTo>
                    <a:pt x="47" y="60"/>
                  </a:lnTo>
                  <a:lnTo>
                    <a:pt x="49" y="60"/>
                  </a:lnTo>
                  <a:lnTo>
                    <a:pt x="51" y="60"/>
                  </a:lnTo>
                  <a:lnTo>
                    <a:pt x="52" y="61"/>
                  </a:lnTo>
                  <a:lnTo>
                    <a:pt x="53" y="61"/>
                  </a:lnTo>
                  <a:lnTo>
                    <a:pt x="54" y="61"/>
                  </a:lnTo>
                  <a:lnTo>
                    <a:pt x="65" y="70"/>
                  </a:lnTo>
                  <a:lnTo>
                    <a:pt x="75" y="64"/>
                  </a:lnTo>
                  <a:lnTo>
                    <a:pt x="74" y="61"/>
                  </a:lnTo>
                  <a:lnTo>
                    <a:pt x="119" y="59"/>
                  </a:lnTo>
                  <a:lnTo>
                    <a:pt x="120" y="59"/>
                  </a:lnTo>
                  <a:lnTo>
                    <a:pt x="121" y="58"/>
                  </a:lnTo>
                  <a:lnTo>
                    <a:pt x="122" y="58"/>
                  </a:lnTo>
                  <a:lnTo>
                    <a:pt x="124" y="57"/>
                  </a:lnTo>
                  <a:lnTo>
                    <a:pt x="126" y="57"/>
                  </a:lnTo>
                  <a:lnTo>
                    <a:pt x="128" y="56"/>
                  </a:lnTo>
                  <a:lnTo>
                    <a:pt x="130" y="56"/>
                  </a:lnTo>
                  <a:lnTo>
                    <a:pt x="132" y="55"/>
                  </a:lnTo>
                  <a:lnTo>
                    <a:pt x="134" y="54"/>
                  </a:lnTo>
                  <a:lnTo>
                    <a:pt x="136" y="54"/>
                  </a:lnTo>
                  <a:lnTo>
                    <a:pt x="138" y="53"/>
                  </a:lnTo>
                  <a:lnTo>
                    <a:pt x="140" y="52"/>
                  </a:lnTo>
                  <a:lnTo>
                    <a:pt x="141" y="52"/>
                  </a:lnTo>
                  <a:lnTo>
                    <a:pt x="142" y="52"/>
                  </a:lnTo>
                  <a:lnTo>
                    <a:pt x="143" y="51"/>
                  </a:lnTo>
                  <a:lnTo>
                    <a:pt x="145" y="51"/>
                  </a:lnTo>
                  <a:lnTo>
                    <a:pt x="146" y="50"/>
                  </a:lnTo>
                  <a:lnTo>
                    <a:pt x="148" y="49"/>
                  </a:lnTo>
                  <a:lnTo>
                    <a:pt x="151" y="48"/>
                  </a:lnTo>
                  <a:lnTo>
                    <a:pt x="153" y="47"/>
                  </a:lnTo>
                  <a:lnTo>
                    <a:pt x="156" y="46"/>
                  </a:lnTo>
                  <a:lnTo>
                    <a:pt x="159" y="45"/>
                  </a:lnTo>
                  <a:lnTo>
                    <a:pt x="161" y="44"/>
                  </a:lnTo>
                  <a:lnTo>
                    <a:pt x="164" y="43"/>
                  </a:lnTo>
                  <a:lnTo>
                    <a:pt x="167" y="42"/>
                  </a:lnTo>
                  <a:lnTo>
                    <a:pt x="169" y="41"/>
                  </a:lnTo>
                  <a:lnTo>
                    <a:pt x="171" y="40"/>
                  </a:lnTo>
                  <a:lnTo>
                    <a:pt x="172" y="40"/>
                  </a:lnTo>
                  <a:lnTo>
                    <a:pt x="173" y="40"/>
                  </a:lnTo>
                  <a:lnTo>
                    <a:pt x="173" y="39"/>
                  </a:lnTo>
                  <a:lnTo>
                    <a:pt x="178" y="38"/>
                  </a:lnTo>
                  <a:lnTo>
                    <a:pt x="170" y="20"/>
                  </a:lnTo>
                  <a:lnTo>
                    <a:pt x="104" y="5"/>
                  </a:lnTo>
                  <a:lnTo>
                    <a:pt x="66" y="0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BFF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9" name="Freeform 475"/>
            <p:cNvSpPr>
              <a:spLocks/>
            </p:cNvSpPr>
            <p:nvPr/>
          </p:nvSpPr>
          <p:spPr bwMode="auto">
            <a:xfrm>
              <a:off x="3180" y="1538"/>
              <a:ext cx="119" cy="18"/>
            </a:xfrm>
            <a:custGeom>
              <a:avLst/>
              <a:gdLst>
                <a:gd name="T0" fmla="*/ 0 w 119"/>
                <a:gd name="T1" fmla="*/ 15 h 18"/>
                <a:gd name="T2" fmla="*/ 1 w 119"/>
                <a:gd name="T3" fmla="*/ 15 h 18"/>
                <a:gd name="T4" fmla="*/ 4 w 119"/>
                <a:gd name="T5" fmla="*/ 15 h 18"/>
                <a:gd name="T6" fmla="*/ 8 w 119"/>
                <a:gd name="T7" fmla="*/ 16 h 18"/>
                <a:gd name="T8" fmla="*/ 13 w 119"/>
                <a:gd name="T9" fmla="*/ 17 h 18"/>
                <a:gd name="T10" fmla="*/ 20 w 119"/>
                <a:gd name="T11" fmla="*/ 17 h 18"/>
                <a:gd name="T12" fmla="*/ 27 w 119"/>
                <a:gd name="T13" fmla="*/ 18 h 18"/>
                <a:gd name="T14" fmla="*/ 35 w 119"/>
                <a:gd name="T15" fmla="*/ 18 h 18"/>
                <a:gd name="T16" fmla="*/ 43 w 119"/>
                <a:gd name="T17" fmla="*/ 18 h 18"/>
                <a:gd name="T18" fmla="*/ 53 w 119"/>
                <a:gd name="T19" fmla="*/ 17 h 18"/>
                <a:gd name="T20" fmla="*/ 62 w 119"/>
                <a:gd name="T21" fmla="*/ 17 h 18"/>
                <a:gd name="T22" fmla="*/ 73 w 119"/>
                <a:gd name="T23" fmla="*/ 15 h 18"/>
                <a:gd name="T24" fmla="*/ 83 w 119"/>
                <a:gd name="T25" fmla="*/ 13 h 18"/>
                <a:gd name="T26" fmla="*/ 93 w 119"/>
                <a:gd name="T27" fmla="*/ 11 h 18"/>
                <a:gd name="T28" fmla="*/ 104 w 119"/>
                <a:gd name="T29" fmla="*/ 7 h 18"/>
                <a:gd name="T30" fmla="*/ 114 w 119"/>
                <a:gd name="T31" fmla="*/ 3 h 18"/>
                <a:gd name="T32" fmla="*/ 119 w 119"/>
                <a:gd name="T33" fmla="*/ 0 h 18"/>
                <a:gd name="T34" fmla="*/ 118 w 119"/>
                <a:gd name="T35" fmla="*/ 1 h 18"/>
                <a:gd name="T36" fmla="*/ 115 w 119"/>
                <a:gd name="T37" fmla="*/ 1 h 18"/>
                <a:gd name="T38" fmla="*/ 111 w 119"/>
                <a:gd name="T39" fmla="*/ 2 h 18"/>
                <a:gd name="T40" fmla="*/ 106 w 119"/>
                <a:gd name="T41" fmla="*/ 3 h 18"/>
                <a:gd name="T42" fmla="*/ 100 w 119"/>
                <a:gd name="T43" fmla="*/ 4 h 18"/>
                <a:gd name="T44" fmla="*/ 93 w 119"/>
                <a:gd name="T45" fmla="*/ 5 h 18"/>
                <a:gd name="T46" fmla="*/ 85 w 119"/>
                <a:gd name="T47" fmla="*/ 6 h 18"/>
                <a:gd name="T48" fmla="*/ 77 w 119"/>
                <a:gd name="T49" fmla="*/ 7 h 18"/>
                <a:gd name="T50" fmla="*/ 69 w 119"/>
                <a:gd name="T51" fmla="*/ 8 h 18"/>
                <a:gd name="T52" fmla="*/ 61 w 119"/>
                <a:gd name="T53" fmla="*/ 8 h 18"/>
                <a:gd name="T54" fmla="*/ 52 w 119"/>
                <a:gd name="T55" fmla="*/ 8 h 18"/>
                <a:gd name="T56" fmla="*/ 43 w 119"/>
                <a:gd name="T57" fmla="*/ 8 h 18"/>
                <a:gd name="T58" fmla="*/ 35 w 119"/>
                <a:gd name="T59" fmla="*/ 7 h 18"/>
                <a:gd name="T60" fmla="*/ 27 w 119"/>
                <a:gd name="T61" fmla="*/ 6 h 18"/>
                <a:gd name="T62" fmla="*/ 19 w 119"/>
                <a:gd name="T63" fmla="*/ 4 h 18"/>
                <a:gd name="T64" fmla="*/ 15 w 119"/>
                <a:gd name="T65" fmla="*/ 3 h 18"/>
                <a:gd name="T66" fmla="*/ 15 w 119"/>
                <a:gd name="T67" fmla="*/ 5 h 18"/>
                <a:gd name="T68" fmla="*/ 13 w 119"/>
                <a:gd name="T69" fmla="*/ 9 h 18"/>
                <a:gd name="T70" fmla="*/ 6 w 119"/>
                <a:gd name="T71" fmla="*/ 13 h 1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19" h="18">
                  <a:moveTo>
                    <a:pt x="0" y="15"/>
                  </a:moveTo>
                  <a:lnTo>
                    <a:pt x="0" y="15"/>
                  </a:lnTo>
                  <a:lnTo>
                    <a:pt x="1" y="15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1" y="16"/>
                  </a:lnTo>
                  <a:lnTo>
                    <a:pt x="13" y="17"/>
                  </a:lnTo>
                  <a:lnTo>
                    <a:pt x="16" y="17"/>
                  </a:lnTo>
                  <a:lnTo>
                    <a:pt x="20" y="17"/>
                  </a:lnTo>
                  <a:lnTo>
                    <a:pt x="23" y="17"/>
                  </a:lnTo>
                  <a:lnTo>
                    <a:pt x="27" y="18"/>
                  </a:lnTo>
                  <a:lnTo>
                    <a:pt x="31" y="18"/>
                  </a:lnTo>
                  <a:lnTo>
                    <a:pt x="35" y="18"/>
                  </a:lnTo>
                  <a:lnTo>
                    <a:pt x="39" y="18"/>
                  </a:lnTo>
                  <a:lnTo>
                    <a:pt x="43" y="18"/>
                  </a:lnTo>
                  <a:lnTo>
                    <a:pt x="48" y="18"/>
                  </a:lnTo>
                  <a:lnTo>
                    <a:pt x="53" y="17"/>
                  </a:lnTo>
                  <a:lnTo>
                    <a:pt x="57" y="17"/>
                  </a:lnTo>
                  <a:lnTo>
                    <a:pt x="62" y="17"/>
                  </a:lnTo>
                  <a:lnTo>
                    <a:pt x="67" y="16"/>
                  </a:lnTo>
                  <a:lnTo>
                    <a:pt x="73" y="15"/>
                  </a:lnTo>
                  <a:lnTo>
                    <a:pt x="78" y="14"/>
                  </a:lnTo>
                  <a:lnTo>
                    <a:pt x="83" y="13"/>
                  </a:lnTo>
                  <a:lnTo>
                    <a:pt x="88" y="12"/>
                  </a:lnTo>
                  <a:lnTo>
                    <a:pt x="93" y="11"/>
                  </a:lnTo>
                  <a:lnTo>
                    <a:pt x="99" y="9"/>
                  </a:lnTo>
                  <a:lnTo>
                    <a:pt x="104" y="7"/>
                  </a:lnTo>
                  <a:lnTo>
                    <a:pt x="109" y="5"/>
                  </a:lnTo>
                  <a:lnTo>
                    <a:pt x="114" y="3"/>
                  </a:lnTo>
                  <a:lnTo>
                    <a:pt x="119" y="0"/>
                  </a:lnTo>
                  <a:lnTo>
                    <a:pt x="119" y="1"/>
                  </a:lnTo>
                  <a:lnTo>
                    <a:pt x="118" y="1"/>
                  </a:lnTo>
                  <a:lnTo>
                    <a:pt x="117" y="1"/>
                  </a:lnTo>
                  <a:lnTo>
                    <a:pt x="115" y="1"/>
                  </a:lnTo>
                  <a:lnTo>
                    <a:pt x="113" y="2"/>
                  </a:lnTo>
                  <a:lnTo>
                    <a:pt x="111" y="2"/>
                  </a:lnTo>
                  <a:lnTo>
                    <a:pt x="108" y="3"/>
                  </a:lnTo>
                  <a:lnTo>
                    <a:pt x="106" y="3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96" y="5"/>
                  </a:lnTo>
                  <a:lnTo>
                    <a:pt x="93" y="5"/>
                  </a:lnTo>
                  <a:lnTo>
                    <a:pt x="89" y="6"/>
                  </a:lnTo>
                  <a:lnTo>
                    <a:pt x="85" y="6"/>
                  </a:lnTo>
                  <a:lnTo>
                    <a:pt x="82" y="7"/>
                  </a:lnTo>
                  <a:lnTo>
                    <a:pt x="77" y="7"/>
                  </a:lnTo>
                  <a:lnTo>
                    <a:pt x="73" y="7"/>
                  </a:lnTo>
                  <a:lnTo>
                    <a:pt x="69" y="8"/>
                  </a:lnTo>
                  <a:lnTo>
                    <a:pt x="65" y="8"/>
                  </a:lnTo>
                  <a:lnTo>
                    <a:pt x="61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7" y="8"/>
                  </a:lnTo>
                  <a:lnTo>
                    <a:pt x="43" y="8"/>
                  </a:lnTo>
                  <a:lnTo>
                    <a:pt x="39" y="8"/>
                  </a:lnTo>
                  <a:lnTo>
                    <a:pt x="35" y="7"/>
                  </a:lnTo>
                  <a:lnTo>
                    <a:pt x="31" y="7"/>
                  </a:lnTo>
                  <a:lnTo>
                    <a:pt x="27" y="6"/>
                  </a:lnTo>
                  <a:lnTo>
                    <a:pt x="23" y="5"/>
                  </a:lnTo>
                  <a:lnTo>
                    <a:pt x="19" y="4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7"/>
                  </a:lnTo>
                  <a:lnTo>
                    <a:pt x="13" y="9"/>
                  </a:lnTo>
                  <a:lnTo>
                    <a:pt x="10" y="11"/>
                  </a:lnTo>
                  <a:lnTo>
                    <a:pt x="6" y="13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0" name="Freeform 476"/>
            <p:cNvSpPr>
              <a:spLocks/>
            </p:cNvSpPr>
            <p:nvPr/>
          </p:nvSpPr>
          <p:spPr bwMode="auto">
            <a:xfrm>
              <a:off x="3184" y="1552"/>
              <a:ext cx="29" cy="21"/>
            </a:xfrm>
            <a:custGeom>
              <a:avLst/>
              <a:gdLst>
                <a:gd name="T0" fmla="*/ 0 w 29"/>
                <a:gd name="T1" fmla="*/ 1 h 21"/>
                <a:gd name="T2" fmla="*/ 19 w 29"/>
                <a:gd name="T3" fmla="*/ 20 h 21"/>
                <a:gd name="T4" fmla="*/ 22 w 29"/>
                <a:gd name="T5" fmla="*/ 21 h 21"/>
                <a:gd name="T6" fmla="*/ 29 w 29"/>
                <a:gd name="T7" fmla="*/ 15 h 21"/>
                <a:gd name="T8" fmla="*/ 29 w 29"/>
                <a:gd name="T9" fmla="*/ 15 h 21"/>
                <a:gd name="T10" fmla="*/ 29 w 29"/>
                <a:gd name="T11" fmla="*/ 15 h 21"/>
                <a:gd name="T12" fmla="*/ 28 w 29"/>
                <a:gd name="T13" fmla="*/ 14 h 21"/>
                <a:gd name="T14" fmla="*/ 27 w 29"/>
                <a:gd name="T15" fmla="*/ 13 h 21"/>
                <a:gd name="T16" fmla="*/ 26 w 29"/>
                <a:gd name="T17" fmla="*/ 12 h 21"/>
                <a:gd name="T18" fmla="*/ 25 w 29"/>
                <a:gd name="T19" fmla="*/ 10 h 21"/>
                <a:gd name="T20" fmla="*/ 24 w 29"/>
                <a:gd name="T21" fmla="*/ 9 h 21"/>
                <a:gd name="T22" fmla="*/ 22 w 29"/>
                <a:gd name="T23" fmla="*/ 7 h 21"/>
                <a:gd name="T24" fmla="*/ 20 w 29"/>
                <a:gd name="T25" fmla="*/ 6 h 21"/>
                <a:gd name="T26" fmla="*/ 18 w 29"/>
                <a:gd name="T27" fmla="*/ 4 h 21"/>
                <a:gd name="T28" fmla="*/ 16 w 29"/>
                <a:gd name="T29" fmla="*/ 3 h 21"/>
                <a:gd name="T30" fmla="*/ 14 w 29"/>
                <a:gd name="T31" fmla="*/ 2 h 21"/>
                <a:gd name="T32" fmla="*/ 11 w 29"/>
                <a:gd name="T33" fmla="*/ 1 h 21"/>
                <a:gd name="T34" fmla="*/ 9 w 29"/>
                <a:gd name="T35" fmla="*/ 0 h 21"/>
                <a:gd name="T36" fmla="*/ 6 w 29"/>
                <a:gd name="T37" fmla="*/ 0 h 21"/>
                <a:gd name="T38" fmla="*/ 4 w 29"/>
                <a:gd name="T39" fmla="*/ 0 h 21"/>
                <a:gd name="T40" fmla="*/ 0 w 29"/>
                <a:gd name="T41" fmla="*/ 1 h 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9" h="21">
                  <a:moveTo>
                    <a:pt x="0" y="1"/>
                  </a:moveTo>
                  <a:lnTo>
                    <a:pt x="19" y="20"/>
                  </a:lnTo>
                  <a:lnTo>
                    <a:pt x="22" y="21"/>
                  </a:lnTo>
                  <a:lnTo>
                    <a:pt x="29" y="15"/>
                  </a:lnTo>
                  <a:lnTo>
                    <a:pt x="28" y="14"/>
                  </a:lnTo>
                  <a:lnTo>
                    <a:pt x="27" y="13"/>
                  </a:lnTo>
                  <a:lnTo>
                    <a:pt x="26" y="12"/>
                  </a:lnTo>
                  <a:lnTo>
                    <a:pt x="25" y="10"/>
                  </a:lnTo>
                  <a:lnTo>
                    <a:pt x="24" y="9"/>
                  </a:lnTo>
                  <a:lnTo>
                    <a:pt x="22" y="7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1" name="Freeform 477"/>
            <p:cNvSpPr>
              <a:spLocks/>
            </p:cNvSpPr>
            <p:nvPr/>
          </p:nvSpPr>
          <p:spPr bwMode="auto">
            <a:xfrm>
              <a:off x="3157" y="1525"/>
              <a:ext cx="28" cy="16"/>
            </a:xfrm>
            <a:custGeom>
              <a:avLst/>
              <a:gdLst>
                <a:gd name="T0" fmla="*/ 0 w 28"/>
                <a:gd name="T1" fmla="*/ 5 h 16"/>
                <a:gd name="T2" fmla="*/ 0 w 28"/>
                <a:gd name="T3" fmla="*/ 6 h 16"/>
                <a:gd name="T4" fmla="*/ 1 w 28"/>
                <a:gd name="T5" fmla="*/ 6 h 16"/>
                <a:gd name="T6" fmla="*/ 2 w 28"/>
                <a:gd name="T7" fmla="*/ 7 h 16"/>
                <a:gd name="T8" fmla="*/ 4 w 28"/>
                <a:gd name="T9" fmla="*/ 7 h 16"/>
                <a:gd name="T10" fmla="*/ 5 w 28"/>
                <a:gd name="T11" fmla="*/ 8 h 16"/>
                <a:gd name="T12" fmla="*/ 7 w 28"/>
                <a:gd name="T13" fmla="*/ 9 h 16"/>
                <a:gd name="T14" fmla="*/ 9 w 28"/>
                <a:gd name="T15" fmla="*/ 9 h 16"/>
                <a:gd name="T16" fmla="*/ 12 w 28"/>
                <a:gd name="T17" fmla="*/ 10 h 16"/>
                <a:gd name="T18" fmla="*/ 14 w 28"/>
                <a:gd name="T19" fmla="*/ 10 h 16"/>
                <a:gd name="T20" fmla="*/ 16 w 28"/>
                <a:gd name="T21" fmla="*/ 10 h 16"/>
                <a:gd name="T22" fmla="*/ 18 w 28"/>
                <a:gd name="T23" fmla="*/ 10 h 16"/>
                <a:gd name="T24" fmla="*/ 20 w 28"/>
                <a:gd name="T25" fmla="*/ 9 h 16"/>
                <a:gd name="T26" fmla="*/ 21 w 28"/>
                <a:gd name="T27" fmla="*/ 7 h 16"/>
                <a:gd name="T28" fmla="*/ 22 w 28"/>
                <a:gd name="T29" fmla="*/ 6 h 16"/>
                <a:gd name="T30" fmla="*/ 23 w 28"/>
                <a:gd name="T31" fmla="*/ 3 h 16"/>
                <a:gd name="T32" fmla="*/ 23 w 28"/>
                <a:gd name="T33" fmla="*/ 0 h 16"/>
                <a:gd name="T34" fmla="*/ 24 w 28"/>
                <a:gd name="T35" fmla="*/ 0 h 16"/>
                <a:gd name="T36" fmla="*/ 25 w 28"/>
                <a:gd name="T37" fmla="*/ 1 h 16"/>
                <a:gd name="T38" fmla="*/ 26 w 28"/>
                <a:gd name="T39" fmla="*/ 2 h 16"/>
                <a:gd name="T40" fmla="*/ 27 w 28"/>
                <a:gd name="T41" fmla="*/ 4 h 16"/>
                <a:gd name="T42" fmla="*/ 28 w 28"/>
                <a:gd name="T43" fmla="*/ 6 h 16"/>
                <a:gd name="T44" fmla="*/ 28 w 28"/>
                <a:gd name="T45" fmla="*/ 9 h 16"/>
                <a:gd name="T46" fmla="*/ 27 w 28"/>
                <a:gd name="T47" fmla="*/ 12 h 16"/>
                <a:gd name="T48" fmla="*/ 25 w 28"/>
                <a:gd name="T49" fmla="*/ 15 h 16"/>
                <a:gd name="T50" fmla="*/ 25 w 28"/>
                <a:gd name="T51" fmla="*/ 15 h 16"/>
                <a:gd name="T52" fmla="*/ 24 w 28"/>
                <a:gd name="T53" fmla="*/ 15 h 16"/>
                <a:gd name="T54" fmla="*/ 23 w 28"/>
                <a:gd name="T55" fmla="*/ 15 h 16"/>
                <a:gd name="T56" fmla="*/ 22 w 28"/>
                <a:gd name="T57" fmla="*/ 15 h 16"/>
                <a:gd name="T58" fmla="*/ 21 w 28"/>
                <a:gd name="T59" fmla="*/ 16 h 16"/>
                <a:gd name="T60" fmla="*/ 19 w 28"/>
                <a:gd name="T61" fmla="*/ 16 h 16"/>
                <a:gd name="T62" fmla="*/ 17 w 28"/>
                <a:gd name="T63" fmla="*/ 16 h 16"/>
                <a:gd name="T64" fmla="*/ 15 w 28"/>
                <a:gd name="T65" fmla="*/ 16 h 16"/>
                <a:gd name="T66" fmla="*/ 13 w 28"/>
                <a:gd name="T67" fmla="*/ 16 h 16"/>
                <a:gd name="T68" fmla="*/ 11 w 28"/>
                <a:gd name="T69" fmla="*/ 15 h 16"/>
                <a:gd name="T70" fmla="*/ 9 w 28"/>
                <a:gd name="T71" fmla="*/ 14 h 16"/>
                <a:gd name="T72" fmla="*/ 7 w 28"/>
                <a:gd name="T73" fmla="*/ 14 h 16"/>
                <a:gd name="T74" fmla="*/ 5 w 28"/>
                <a:gd name="T75" fmla="*/ 12 h 16"/>
                <a:gd name="T76" fmla="*/ 3 w 28"/>
                <a:gd name="T77" fmla="*/ 10 h 16"/>
                <a:gd name="T78" fmla="*/ 1 w 28"/>
                <a:gd name="T79" fmla="*/ 8 h 16"/>
                <a:gd name="T80" fmla="*/ 0 w 28"/>
                <a:gd name="T81" fmla="*/ 5 h 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8" h="16">
                  <a:moveTo>
                    <a:pt x="0" y="5"/>
                  </a:moveTo>
                  <a:lnTo>
                    <a:pt x="0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7"/>
                  </a:lnTo>
                  <a:lnTo>
                    <a:pt x="5" y="8"/>
                  </a:lnTo>
                  <a:lnTo>
                    <a:pt x="7" y="9"/>
                  </a:lnTo>
                  <a:lnTo>
                    <a:pt x="9" y="9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0" y="9"/>
                  </a:lnTo>
                  <a:lnTo>
                    <a:pt x="21" y="7"/>
                  </a:lnTo>
                  <a:lnTo>
                    <a:pt x="22" y="6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8" y="6"/>
                  </a:lnTo>
                  <a:lnTo>
                    <a:pt x="28" y="9"/>
                  </a:lnTo>
                  <a:lnTo>
                    <a:pt x="27" y="12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2" y="15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17" y="16"/>
                  </a:lnTo>
                  <a:lnTo>
                    <a:pt x="15" y="16"/>
                  </a:lnTo>
                  <a:lnTo>
                    <a:pt x="13" y="16"/>
                  </a:lnTo>
                  <a:lnTo>
                    <a:pt x="11" y="15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2" name="Freeform 478"/>
            <p:cNvSpPr>
              <a:spLocks/>
            </p:cNvSpPr>
            <p:nvPr/>
          </p:nvSpPr>
          <p:spPr bwMode="auto">
            <a:xfrm>
              <a:off x="3142" y="1502"/>
              <a:ext cx="168" cy="36"/>
            </a:xfrm>
            <a:custGeom>
              <a:avLst/>
              <a:gdLst>
                <a:gd name="T0" fmla="*/ 0 w 168"/>
                <a:gd name="T1" fmla="*/ 21 h 36"/>
                <a:gd name="T2" fmla="*/ 2 w 168"/>
                <a:gd name="T3" fmla="*/ 19 h 36"/>
                <a:gd name="T4" fmla="*/ 5 w 168"/>
                <a:gd name="T5" fmla="*/ 17 h 36"/>
                <a:gd name="T6" fmla="*/ 9 w 168"/>
                <a:gd name="T7" fmla="*/ 14 h 36"/>
                <a:gd name="T8" fmla="*/ 15 w 168"/>
                <a:gd name="T9" fmla="*/ 11 h 36"/>
                <a:gd name="T10" fmla="*/ 22 w 168"/>
                <a:gd name="T11" fmla="*/ 7 h 36"/>
                <a:gd name="T12" fmla="*/ 31 w 168"/>
                <a:gd name="T13" fmla="*/ 4 h 36"/>
                <a:gd name="T14" fmla="*/ 41 w 168"/>
                <a:gd name="T15" fmla="*/ 2 h 36"/>
                <a:gd name="T16" fmla="*/ 52 w 168"/>
                <a:gd name="T17" fmla="*/ 0 h 36"/>
                <a:gd name="T18" fmla="*/ 65 w 168"/>
                <a:gd name="T19" fmla="*/ 0 h 36"/>
                <a:gd name="T20" fmla="*/ 79 w 168"/>
                <a:gd name="T21" fmla="*/ 1 h 36"/>
                <a:gd name="T22" fmla="*/ 80 w 168"/>
                <a:gd name="T23" fmla="*/ 1 h 36"/>
                <a:gd name="T24" fmla="*/ 85 w 168"/>
                <a:gd name="T25" fmla="*/ 2 h 36"/>
                <a:gd name="T26" fmla="*/ 92 w 168"/>
                <a:gd name="T27" fmla="*/ 3 h 36"/>
                <a:gd name="T28" fmla="*/ 100 w 168"/>
                <a:gd name="T29" fmla="*/ 4 h 36"/>
                <a:gd name="T30" fmla="*/ 110 w 168"/>
                <a:gd name="T31" fmla="*/ 6 h 36"/>
                <a:gd name="T32" fmla="*/ 120 w 168"/>
                <a:gd name="T33" fmla="*/ 8 h 36"/>
                <a:gd name="T34" fmla="*/ 131 w 168"/>
                <a:gd name="T35" fmla="*/ 10 h 36"/>
                <a:gd name="T36" fmla="*/ 142 w 168"/>
                <a:gd name="T37" fmla="*/ 12 h 36"/>
                <a:gd name="T38" fmla="*/ 152 w 168"/>
                <a:gd name="T39" fmla="*/ 15 h 36"/>
                <a:gd name="T40" fmla="*/ 161 w 168"/>
                <a:gd name="T41" fmla="*/ 17 h 36"/>
                <a:gd name="T42" fmla="*/ 168 w 168"/>
                <a:gd name="T43" fmla="*/ 33 h 36"/>
                <a:gd name="T44" fmla="*/ 166 w 168"/>
                <a:gd name="T45" fmla="*/ 33 h 36"/>
                <a:gd name="T46" fmla="*/ 160 w 168"/>
                <a:gd name="T47" fmla="*/ 32 h 36"/>
                <a:gd name="T48" fmla="*/ 153 w 168"/>
                <a:gd name="T49" fmla="*/ 31 h 36"/>
                <a:gd name="T50" fmla="*/ 143 w 168"/>
                <a:gd name="T51" fmla="*/ 31 h 36"/>
                <a:gd name="T52" fmla="*/ 132 w 168"/>
                <a:gd name="T53" fmla="*/ 31 h 36"/>
                <a:gd name="T54" fmla="*/ 128 w 168"/>
                <a:gd name="T55" fmla="*/ 32 h 36"/>
                <a:gd name="T56" fmla="*/ 123 w 168"/>
                <a:gd name="T57" fmla="*/ 34 h 36"/>
                <a:gd name="T58" fmla="*/ 115 w 168"/>
                <a:gd name="T59" fmla="*/ 35 h 36"/>
                <a:gd name="T60" fmla="*/ 104 w 168"/>
                <a:gd name="T61" fmla="*/ 36 h 36"/>
                <a:gd name="T62" fmla="*/ 91 w 168"/>
                <a:gd name="T63" fmla="*/ 35 h 36"/>
                <a:gd name="T64" fmla="*/ 81 w 168"/>
                <a:gd name="T65" fmla="*/ 33 h 36"/>
                <a:gd name="T66" fmla="*/ 79 w 168"/>
                <a:gd name="T67" fmla="*/ 32 h 36"/>
                <a:gd name="T68" fmla="*/ 74 w 168"/>
                <a:gd name="T69" fmla="*/ 31 h 36"/>
                <a:gd name="T70" fmla="*/ 68 w 168"/>
                <a:gd name="T71" fmla="*/ 30 h 36"/>
                <a:gd name="T72" fmla="*/ 61 w 168"/>
                <a:gd name="T73" fmla="*/ 30 h 36"/>
                <a:gd name="T74" fmla="*/ 55 w 168"/>
                <a:gd name="T75" fmla="*/ 31 h 36"/>
                <a:gd name="T76" fmla="*/ 56 w 168"/>
                <a:gd name="T77" fmla="*/ 28 h 36"/>
                <a:gd name="T78" fmla="*/ 55 w 168"/>
                <a:gd name="T79" fmla="*/ 22 h 36"/>
                <a:gd name="T80" fmla="*/ 51 w 168"/>
                <a:gd name="T81" fmla="*/ 16 h 36"/>
                <a:gd name="T82" fmla="*/ 48 w 168"/>
                <a:gd name="T83" fmla="*/ 14 h 36"/>
                <a:gd name="T84" fmla="*/ 41 w 168"/>
                <a:gd name="T85" fmla="*/ 11 h 36"/>
                <a:gd name="T86" fmla="*/ 31 w 168"/>
                <a:gd name="T87" fmla="*/ 10 h 36"/>
                <a:gd name="T88" fmla="*/ 17 w 168"/>
                <a:gd name="T89" fmla="*/ 13 h 36"/>
                <a:gd name="T90" fmla="*/ 0 w 168"/>
                <a:gd name="T91" fmla="*/ 21 h 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8" h="36">
                  <a:moveTo>
                    <a:pt x="0" y="21"/>
                  </a:moveTo>
                  <a:lnTo>
                    <a:pt x="0" y="21"/>
                  </a:lnTo>
                  <a:lnTo>
                    <a:pt x="1" y="20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4" y="18"/>
                  </a:lnTo>
                  <a:lnTo>
                    <a:pt x="5" y="17"/>
                  </a:lnTo>
                  <a:lnTo>
                    <a:pt x="6" y="16"/>
                  </a:lnTo>
                  <a:lnTo>
                    <a:pt x="7" y="15"/>
                  </a:lnTo>
                  <a:lnTo>
                    <a:pt x="9" y="14"/>
                  </a:lnTo>
                  <a:lnTo>
                    <a:pt x="11" y="13"/>
                  </a:lnTo>
                  <a:lnTo>
                    <a:pt x="13" y="12"/>
                  </a:lnTo>
                  <a:lnTo>
                    <a:pt x="15" y="11"/>
                  </a:lnTo>
                  <a:lnTo>
                    <a:pt x="17" y="10"/>
                  </a:lnTo>
                  <a:lnTo>
                    <a:pt x="19" y="8"/>
                  </a:lnTo>
                  <a:lnTo>
                    <a:pt x="22" y="7"/>
                  </a:lnTo>
                  <a:lnTo>
                    <a:pt x="25" y="6"/>
                  </a:lnTo>
                  <a:lnTo>
                    <a:pt x="28" y="5"/>
                  </a:lnTo>
                  <a:lnTo>
                    <a:pt x="31" y="4"/>
                  </a:lnTo>
                  <a:lnTo>
                    <a:pt x="34" y="3"/>
                  </a:lnTo>
                  <a:lnTo>
                    <a:pt x="37" y="2"/>
                  </a:lnTo>
                  <a:lnTo>
                    <a:pt x="41" y="2"/>
                  </a:lnTo>
                  <a:lnTo>
                    <a:pt x="44" y="1"/>
                  </a:lnTo>
                  <a:lnTo>
                    <a:pt x="48" y="1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2" y="1"/>
                  </a:lnTo>
                  <a:lnTo>
                    <a:pt x="83" y="2"/>
                  </a:lnTo>
                  <a:lnTo>
                    <a:pt x="85" y="2"/>
                  </a:lnTo>
                  <a:lnTo>
                    <a:pt x="87" y="2"/>
                  </a:lnTo>
                  <a:lnTo>
                    <a:pt x="89" y="3"/>
                  </a:lnTo>
                  <a:lnTo>
                    <a:pt x="92" y="3"/>
                  </a:lnTo>
                  <a:lnTo>
                    <a:pt x="94" y="3"/>
                  </a:lnTo>
                  <a:lnTo>
                    <a:pt x="97" y="4"/>
                  </a:lnTo>
                  <a:lnTo>
                    <a:pt x="100" y="4"/>
                  </a:lnTo>
                  <a:lnTo>
                    <a:pt x="103" y="5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3" y="7"/>
                  </a:lnTo>
                  <a:lnTo>
                    <a:pt x="117" y="7"/>
                  </a:lnTo>
                  <a:lnTo>
                    <a:pt x="120" y="8"/>
                  </a:lnTo>
                  <a:lnTo>
                    <a:pt x="124" y="9"/>
                  </a:lnTo>
                  <a:lnTo>
                    <a:pt x="128" y="10"/>
                  </a:lnTo>
                  <a:lnTo>
                    <a:pt x="131" y="10"/>
                  </a:lnTo>
                  <a:lnTo>
                    <a:pt x="135" y="11"/>
                  </a:lnTo>
                  <a:lnTo>
                    <a:pt x="138" y="12"/>
                  </a:lnTo>
                  <a:lnTo>
                    <a:pt x="142" y="12"/>
                  </a:lnTo>
                  <a:lnTo>
                    <a:pt x="145" y="13"/>
                  </a:lnTo>
                  <a:lnTo>
                    <a:pt x="149" y="14"/>
                  </a:lnTo>
                  <a:lnTo>
                    <a:pt x="152" y="15"/>
                  </a:lnTo>
                  <a:lnTo>
                    <a:pt x="155" y="16"/>
                  </a:lnTo>
                  <a:lnTo>
                    <a:pt x="158" y="16"/>
                  </a:lnTo>
                  <a:lnTo>
                    <a:pt x="161" y="17"/>
                  </a:lnTo>
                  <a:lnTo>
                    <a:pt x="163" y="18"/>
                  </a:lnTo>
                  <a:lnTo>
                    <a:pt x="166" y="19"/>
                  </a:lnTo>
                  <a:lnTo>
                    <a:pt x="168" y="33"/>
                  </a:lnTo>
                  <a:lnTo>
                    <a:pt x="167" y="33"/>
                  </a:lnTo>
                  <a:lnTo>
                    <a:pt x="166" y="33"/>
                  </a:lnTo>
                  <a:lnTo>
                    <a:pt x="164" y="32"/>
                  </a:lnTo>
                  <a:lnTo>
                    <a:pt x="162" y="32"/>
                  </a:lnTo>
                  <a:lnTo>
                    <a:pt x="160" y="32"/>
                  </a:lnTo>
                  <a:lnTo>
                    <a:pt x="158" y="31"/>
                  </a:lnTo>
                  <a:lnTo>
                    <a:pt x="155" y="31"/>
                  </a:lnTo>
                  <a:lnTo>
                    <a:pt x="153" y="31"/>
                  </a:lnTo>
                  <a:lnTo>
                    <a:pt x="149" y="31"/>
                  </a:lnTo>
                  <a:lnTo>
                    <a:pt x="146" y="31"/>
                  </a:lnTo>
                  <a:lnTo>
                    <a:pt x="143" y="31"/>
                  </a:lnTo>
                  <a:lnTo>
                    <a:pt x="139" y="31"/>
                  </a:lnTo>
                  <a:lnTo>
                    <a:pt x="136" y="31"/>
                  </a:lnTo>
                  <a:lnTo>
                    <a:pt x="132" y="31"/>
                  </a:lnTo>
                  <a:lnTo>
                    <a:pt x="129" y="32"/>
                  </a:lnTo>
                  <a:lnTo>
                    <a:pt x="128" y="32"/>
                  </a:lnTo>
                  <a:lnTo>
                    <a:pt x="127" y="33"/>
                  </a:lnTo>
                  <a:lnTo>
                    <a:pt x="125" y="33"/>
                  </a:lnTo>
                  <a:lnTo>
                    <a:pt x="123" y="34"/>
                  </a:lnTo>
                  <a:lnTo>
                    <a:pt x="121" y="34"/>
                  </a:lnTo>
                  <a:lnTo>
                    <a:pt x="118" y="35"/>
                  </a:lnTo>
                  <a:lnTo>
                    <a:pt x="115" y="35"/>
                  </a:lnTo>
                  <a:lnTo>
                    <a:pt x="111" y="36"/>
                  </a:lnTo>
                  <a:lnTo>
                    <a:pt x="107" y="36"/>
                  </a:lnTo>
                  <a:lnTo>
                    <a:pt x="104" y="36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91" y="35"/>
                  </a:lnTo>
                  <a:lnTo>
                    <a:pt x="86" y="34"/>
                  </a:lnTo>
                  <a:lnTo>
                    <a:pt x="81" y="33"/>
                  </a:lnTo>
                  <a:lnTo>
                    <a:pt x="81" y="32"/>
                  </a:lnTo>
                  <a:lnTo>
                    <a:pt x="80" y="32"/>
                  </a:lnTo>
                  <a:lnTo>
                    <a:pt x="79" y="32"/>
                  </a:lnTo>
                  <a:lnTo>
                    <a:pt x="77" y="32"/>
                  </a:lnTo>
                  <a:lnTo>
                    <a:pt x="76" y="31"/>
                  </a:lnTo>
                  <a:lnTo>
                    <a:pt x="74" y="31"/>
                  </a:lnTo>
                  <a:lnTo>
                    <a:pt x="72" y="30"/>
                  </a:lnTo>
                  <a:lnTo>
                    <a:pt x="70" y="30"/>
                  </a:lnTo>
                  <a:lnTo>
                    <a:pt x="68" y="30"/>
                  </a:lnTo>
                  <a:lnTo>
                    <a:pt x="66" y="30"/>
                  </a:lnTo>
                  <a:lnTo>
                    <a:pt x="64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5" y="31"/>
                  </a:lnTo>
                  <a:lnTo>
                    <a:pt x="56" y="30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4"/>
                  </a:lnTo>
                  <a:lnTo>
                    <a:pt x="55" y="22"/>
                  </a:lnTo>
                  <a:lnTo>
                    <a:pt x="53" y="19"/>
                  </a:lnTo>
                  <a:lnTo>
                    <a:pt x="51" y="16"/>
                  </a:lnTo>
                  <a:lnTo>
                    <a:pt x="50" y="15"/>
                  </a:lnTo>
                  <a:lnTo>
                    <a:pt x="49" y="15"/>
                  </a:lnTo>
                  <a:lnTo>
                    <a:pt x="48" y="14"/>
                  </a:lnTo>
                  <a:lnTo>
                    <a:pt x="46" y="13"/>
                  </a:lnTo>
                  <a:lnTo>
                    <a:pt x="44" y="12"/>
                  </a:lnTo>
                  <a:lnTo>
                    <a:pt x="41" y="11"/>
                  </a:lnTo>
                  <a:lnTo>
                    <a:pt x="38" y="11"/>
                  </a:lnTo>
                  <a:lnTo>
                    <a:pt x="34" y="10"/>
                  </a:lnTo>
                  <a:lnTo>
                    <a:pt x="31" y="10"/>
                  </a:lnTo>
                  <a:lnTo>
                    <a:pt x="26" y="11"/>
                  </a:lnTo>
                  <a:lnTo>
                    <a:pt x="22" y="11"/>
                  </a:lnTo>
                  <a:lnTo>
                    <a:pt x="17" y="13"/>
                  </a:lnTo>
                  <a:lnTo>
                    <a:pt x="12" y="15"/>
                  </a:lnTo>
                  <a:lnTo>
                    <a:pt x="6" y="18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3" name="Freeform 479"/>
            <p:cNvSpPr>
              <a:spLocks/>
            </p:cNvSpPr>
            <p:nvPr/>
          </p:nvSpPr>
          <p:spPr bwMode="auto">
            <a:xfrm>
              <a:off x="3136" y="1480"/>
              <a:ext cx="235" cy="98"/>
            </a:xfrm>
            <a:custGeom>
              <a:avLst/>
              <a:gdLst>
                <a:gd name="T0" fmla="*/ 216 w 235"/>
                <a:gd name="T1" fmla="*/ 55 h 98"/>
                <a:gd name="T2" fmla="*/ 230 w 235"/>
                <a:gd name="T3" fmla="*/ 27 h 98"/>
                <a:gd name="T4" fmla="*/ 218 w 235"/>
                <a:gd name="T5" fmla="*/ 23 h 98"/>
                <a:gd name="T6" fmla="*/ 192 w 235"/>
                <a:gd name="T7" fmla="*/ 35 h 98"/>
                <a:gd name="T8" fmla="*/ 162 w 235"/>
                <a:gd name="T9" fmla="*/ 37 h 98"/>
                <a:gd name="T10" fmla="*/ 140 w 235"/>
                <a:gd name="T11" fmla="*/ 26 h 98"/>
                <a:gd name="T12" fmla="*/ 133 w 235"/>
                <a:gd name="T13" fmla="*/ 14 h 98"/>
                <a:gd name="T14" fmla="*/ 122 w 235"/>
                <a:gd name="T15" fmla="*/ 3 h 98"/>
                <a:gd name="T16" fmla="*/ 69 w 235"/>
                <a:gd name="T17" fmla="*/ 19 h 98"/>
                <a:gd name="T18" fmla="*/ 9 w 235"/>
                <a:gd name="T19" fmla="*/ 38 h 98"/>
                <a:gd name="T20" fmla="*/ 1 w 235"/>
                <a:gd name="T21" fmla="*/ 59 h 98"/>
                <a:gd name="T22" fmla="*/ 42 w 235"/>
                <a:gd name="T23" fmla="*/ 83 h 98"/>
                <a:gd name="T24" fmla="*/ 80 w 235"/>
                <a:gd name="T25" fmla="*/ 93 h 98"/>
                <a:gd name="T26" fmla="*/ 99 w 235"/>
                <a:gd name="T27" fmla="*/ 91 h 98"/>
                <a:gd name="T28" fmla="*/ 122 w 235"/>
                <a:gd name="T29" fmla="*/ 89 h 98"/>
                <a:gd name="T30" fmla="*/ 143 w 235"/>
                <a:gd name="T31" fmla="*/ 77 h 98"/>
                <a:gd name="T32" fmla="*/ 129 w 235"/>
                <a:gd name="T33" fmla="*/ 74 h 98"/>
                <a:gd name="T34" fmla="*/ 87 w 235"/>
                <a:gd name="T35" fmla="*/ 79 h 98"/>
                <a:gd name="T36" fmla="*/ 62 w 235"/>
                <a:gd name="T37" fmla="*/ 74 h 98"/>
                <a:gd name="T38" fmla="*/ 67 w 235"/>
                <a:gd name="T39" fmla="*/ 81 h 98"/>
                <a:gd name="T40" fmla="*/ 61 w 235"/>
                <a:gd name="T41" fmla="*/ 80 h 98"/>
                <a:gd name="T42" fmla="*/ 63 w 235"/>
                <a:gd name="T43" fmla="*/ 87 h 98"/>
                <a:gd name="T44" fmla="*/ 59 w 235"/>
                <a:gd name="T45" fmla="*/ 64 h 98"/>
                <a:gd name="T46" fmla="*/ 56 w 235"/>
                <a:gd name="T47" fmla="*/ 33 h 98"/>
                <a:gd name="T48" fmla="*/ 54 w 235"/>
                <a:gd name="T49" fmla="*/ 65 h 98"/>
                <a:gd name="T50" fmla="*/ 52 w 235"/>
                <a:gd name="T51" fmla="*/ 79 h 98"/>
                <a:gd name="T52" fmla="*/ 10 w 235"/>
                <a:gd name="T53" fmla="*/ 62 h 98"/>
                <a:gd name="T54" fmla="*/ 13 w 235"/>
                <a:gd name="T55" fmla="*/ 59 h 98"/>
                <a:gd name="T56" fmla="*/ 8 w 235"/>
                <a:gd name="T57" fmla="*/ 45 h 98"/>
                <a:gd name="T58" fmla="*/ 31 w 235"/>
                <a:gd name="T59" fmla="*/ 34 h 98"/>
                <a:gd name="T60" fmla="*/ 48 w 235"/>
                <a:gd name="T61" fmla="*/ 37 h 98"/>
                <a:gd name="T62" fmla="*/ 55 w 235"/>
                <a:gd name="T63" fmla="*/ 37 h 98"/>
                <a:gd name="T64" fmla="*/ 55 w 235"/>
                <a:gd name="T65" fmla="*/ 30 h 98"/>
                <a:gd name="T66" fmla="*/ 64 w 235"/>
                <a:gd name="T67" fmla="*/ 36 h 98"/>
                <a:gd name="T68" fmla="*/ 77 w 235"/>
                <a:gd name="T69" fmla="*/ 46 h 98"/>
                <a:gd name="T70" fmla="*/ 79 w 235"/>
                <a:gd name="T71" fmla="*/ 46 h 98"/>
                <a:gd name="T72" fmla="*/ 84 w 235"/>
                <a:gd name="T73" fmla="*/ 38 h 98"/>
                <a:gd name="T74" fmla="*/ 88 w 235"/>
                <a:gd name="T75" fmla="*/ 35 h 98"/>
                <a:gd name="T76" fmla="*/ 93 w 235"/>
                <a:gd name="T77" fmla="*/ 45 h 98"/>
                <a:gd name="T78" fmla="*/ 100 w 235"/>
                <a:gd name="T79" fmla="*/ 41 h 98"/>
                <a:gd name="T80" fmla="*/ 103 w 235"/>
                <a:gd name="T81" fmla="*/ 33 h 98"/>
                <a:gd name="T82" fmla="*/ 108 w 235"/>
                <a:gd name="T83" fmla="*/ 41 h 98"/>
                <a:gd name="T84" fmla="*/ 112 w 235"/>
                <a:gd name="T85" fmla="*/ 43 h 98"/>
                <a:gd name="T86" fmla="*/ 120 w 235"/>
                <a:gd name="T87" fmla="*/ 43 h 98"/>
                <a:gd name="T88" fmla="*/ 123 w 235"/>
                <a:gd name="T89" fmla="*/ 44 h 98"/>
                <a:gd name="T90" fmla="*/ 130 w 235"/>
                <a:gd name="T91" fmla="*/ 40 h 98"/>
                <a:gd name="T92" fmla="*/ 135 w 235"/>
                <a:gd name="T93" fmla="*/ 38 h 98"/>
                <a:gd name="T94" fmla="*/ 140 w 235"/>
                <a:gd name="T95" fmla="*/ 40 h 98"/>
                <a:gd name="T96" fmla="*/ 143 w 235"/>
                <a:gd name="T97" fmla="*/ 44 h 98"/>
                <a:gd name="T98" fmla="*/ 148 w 235"/>
                <a:gd name="T99" fmla="*/ 44 h 98"/>
                <a:gd name="T100" fmla="*/ 154 w 235"/>
                <a:gd name="T101" fmla="*/ 44 h 98"/>
                <a:gd name="T102" fmla="*/ 162 w 235"/>
                <a:gd name="T103" fmla="*/ 43 h 98"/>
                <a:gd name="T104" fmla="*/ 159 w 235"/>
                <a:gd name="T105" fmla="*/ 48 h 98"/>
                <a:gd name="T106" fmla="*/ 157 w 235"/>
                <a:gd name="T107" fmla="*/ 52 h 98"/>
                <a:gd name="T108" fmla="*/ 152 w 235"/>
                <a:gd name="T109" fmla="*/ 57 h 98"/>
                <a:gd name="T110" fmla="*/ 171 w 235"/>
                <a:gd name="T111" fmla="*/ 56 h 98"/>
                <a:gd name="T112" fmla="*/ 150 w 235"/>
                <a:gd name="T113" fmla="*/ 62 h 98"/>
                <a:gd name="T114" fmla="*/ 171 w 235"/>
                <a:gd name="T115" fmla="*/ 60 h 98"/>
                <a:gd name="T116" fmla="*/ 156 w 235"/>
                <a:gd name="T117" fmla="*/ 72 h 98"/>
                <a:gd name="T118" fmla="*/ 183 w 235"/>
                <a:gd name="T119" fmla="*/ 62 h 98"/>
                <a:gd name="T120" fmla="*/ 209 w 235"/>
                <a:gd name="T121" fmla="*/ 77 h 98"/>
                <a:gd name="T122" fmla="*/ 233 w 235"/>
                <a:gd name="T123" fmla="*/ 74 h 9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5" h="98">
                  <a:moveTo>
                    <a:pt x="234" y="73"/>
                  </a:moveTo>
                  <a:lnTo>
                    <a:pt x="233" y="73"/>
                  </a:lnTo>
                  <a:lnTo>
                    <a:pt x="232" y="72"/>
                  </a:lnTo>
                  <a:lnTo>
                    <a:pt x="231" y="71"/>
                  </a:lnTo>
                  <a:lnTo>
                    <a:pt x="230" y="71"/>
                  </a:lnTo>
                  <a:lnTo>
                    <a:pt x="230" y="70"/>
                  </a:lnTo>
                  <a:lnTo>
                    <a:pt x="229" y="69"/>
                  </a:lnTo>
                  <a:lnTo>
                    <a:pt x="228" y="69"/>
                  </a:lnTo>
                  <a:lnTo>
                    <a:pt x="227" y="67"/>
                  </a:lnTo>
                  <a:lnTo>
                    <a:pt x="226" y="65"/>
                  </a:lnTo>
                  <a:lnTo>
                    <a:pt x="224" y="63"/>
                  </a:lnTo>
                  <a:lnTo>
                    <a:pt x="223" y="61"/>
                  </a:lnTo>
                  <a:lnTo>
                    <a:pt x="221" y="60"/>
                  </a:lnTo>
                  <a:lnTo>
                    <a:pt x="220" y="58"/>
                  </a:lnTo>
                  <a:lnTo>
                    <a:pt x="218" y="57"/>
                  </a:lnTo>
                  <a:lnTo>
                    <a:pt x="216" y="55"/>
                  </a:lnTo>
                  <a:lnTo>
                    <a:pt x="216" y="54"/>
                  </a:lnTo>
                  <a:lnTo>
                    <a:pt x="216" y="53"/>
                  </a:lnTo>
                  <a:lnTo>
                    <a:pt x="216" y="52"/>
                  </a:lnTo>
                  <a:lnTo>
                    <a:pt x="216" y="51"/>
                  </a:lnTo>
                  <a:lnTo>
                    <a:pt x="218" y="49"/>
                  </a:lnTo>
                  <a:lnTo>
                    <a:pt x="220" y="47"/>
                  </a:lnTo>
                  <a:lnTo>
                    <a:pt x="222" y="44"/>
                  </a:lnTo>
                  <a:lnTo>
                    <a:pt x="223" y="42"/>
                  </a:lnTo>
                  <a:lnTo>
                    <a:pt x="224" y="39"/>
                  </a:lnTo>
                  <a:lnTo>
                    <a:pt x="225" y="36"/>
                  </a:lnTo>
                  <a:lnTo>
                    <a:pt x="226" y="34"/>
                  </a:lnTo>
                  <a:lnTo>
                    <a:pt x="228" y="31"/>
                  </a:lnTo>
                  <a:lnTo>
                    <a:pt x="228" y="30"/>
                  </a:lnTo>
                  <a:lnTo>
                    <a:pt x="228" y="29"/>
                  </a:lnTo>
                  <a:lnTo>
                    <a:pt x="229" y="28"/>
                  </a:lnTo>
                  <a:lnTo>
                    <a:pt x="230" y="27"/>
                  </a:lnTo>
                  <a:lnTo>
                    <a:pt x="230" y="26"/>
                  </a:lnTo>
                  <a:lnTo>
                    <a:pt x="231" y="26"/>
                  </a:lnTo>
                  <a:lnTo>
                    <a:pt x="232" y="25"/>
                  </a:lnTo>
                  <a:lnTo>
                    <a:pt x="232" y="24"/>
                  </a:lnTo>
                  <a:lnTo>
                    <a:pt x="232" y="23"/>
                  </a:lnTo>
                  <a:lnTo>
                    <a:pt x="231" y="23"/>
                  </a:lnTo>
                  <a:lnTo>
                    <a:pt x="230" y="23"/>
                  </a:lnTo>
                  <a:lnTo>
                    <a:pt x="230" y="22"/>
                  </a:lnTo>
                  <a:lnTo>
                    <a:pt x="229" y="22"/>
                  </a:lnTo>
                  <a:lnTo>
                    <a:pt x="228" y="22"/>
                  </a:lnTo>
                  <a:lnTo>
                    <a:pt x="227" y="22"/>
                  </a:lnTo>
                  <a:lnTo>
                    <a:pt x="225" y="22"/>
                  </a:lnTo>
                  <a:lnTo>
                    <a:pt x="224" y="22"/>
                  </a:lnTo>
                  <a:lnTo>
                    <a:pt x="222" y="23"/>
                  </a:lnTo>
                  <a:lnTo>
                    <a:pt x="220" y="23"/>
                  </a:lnTo>
                  <a:lnTo>
                    <a:pt x="218" y="23"/>
                  </a:lnTo>
                  <a:lnTo>
                    <a:pt x="216" y="24"/>
                  </a:lnTo>
                  <a:lnTo>
                    <a:pt x="215" y="24"/>
                  </a:lnTo>
                  <a:lnTo>
                    <a:pt x="213" y="25"/>
                  </a:lnTo>
                  <a:lnTo>
                    <a:pt x="211" y="25"/>
                  </a:lnTo>
                  <a:lnTo>
                    <a:pt x="209" y="26"/>
                  </a:lnTo>
                  <a:lnTo>
                    <a:pt x="208" y="27"/>
                  </a:lnTo>
                  <a:lnTo>
                    <a:pt x="206" y="27"/>
                  </a:lnTo>
                  <a:lnTo>
                    <a:pt x="204" y="28"/>
                  </a:lnTo>
                  <a:lnTo>
                    <a:pt x="203" y="29"/>
                  </a:lnTo>
                  <a:lnTo>
                    <a:pt x="201" y="30"/>
                  </a:lnTo>
                  <a:lnTo>
                    <a:pt x="199" y="30"/>
                  </a:lnTo>
                  <a:lnTo>
                    <a:pt x="198" y="31"/>
                  </a:lnTo>
                  <a:lnTo>
                    <a:pt x="197" y="32"/>
                  </a:lnTo>
                  <a:lnTo>
                    <a:pt x="196" y="33"/>
                  </a:lnTo>
                  <a:lnTo>
                    <a:pt x="195" y="34"/>
                  </a:lnTo>
                  <a:lnTo>
                    <a:pt x="194" y="34"/>
                  </a:lnTo>
                  <a:lnTo>
                    <a:pt x="192" y="35"/>
                  </a:lnTo>
                  <a:lnTo>
                    <a:pt x="191" y="36"/>
                  </a:lnTo>
                  <a:lnTo>
                    <a:pt x="190" y="36"/>
                  </a:lnTo>
                  <a:lnTo>
                    <a:pt x="188" y="36"/>
                  </a:lnTo>
                  <a:lnTo>
                    <a:pt x="187" y="37"/>
                  </a:lnTo>
                  <a:lnTo>
                    <a:pt x="186" y="37"/>
                  </a:lnTo>
                  <a:lnTo>
                    <a:pt x="184" y="37"/>
                  </a:lnTo>
                  <a:lnTo>
                    <a:pt x="183" y="38"/>
                  </a:lnTo>
                  <a:lnTo>
                    <a:pt x="181" y="38"/>
                  </a:lnTo>
                  <a:lnTo>
                    <a:pt x="180" y="38"/>
                  </a:lnTo>
                  <a:lnTo>
                    <a:pt x="179" y="38"/>
                  </a:lnTo>
                  <a:lnTo>
                    <a:pt x="176" y="39"/>
                  </a:lnTo>
                  <a:lnTo>
                    <a:pt x="174" y="39"/>
                  </a:lnTo>
                  <a:lnTo>
                    <a:pt x="171" y="39"/>
                  </a:lnTo>
                  <a:lnTo>
                    <a:pt x="169" y="39"/>
                  </a:lnTo>
                  <a:lnTo>
                    <a:pt x="167" y="38"/>
                  </a:lnTo>
                  <a:lnTo>
                    <a:pt x="164" y="38"/>
                  </a:lnTo>
                  <a:lnTo>
                    <a:pt x="162" y="37"/>
                  </a:lnTo>
                  <a:lnTo>
                    <a:pt x="160" y="37"/>
                  </a:lnTo>
                  <a:lnTo>
                    <a:pt x="158" y="36"/>
                  </a:lnTo>
                  <a:lnTo>
                    <a:pt x="155" y="35"/>
                  </a:lnTo>
                  <a:lnTo>
                    <a:pt x="153" y="34"/>
                  </a:lnTo>
                  <a:lnTo>
                    <a:pt x="151" y="33"/>
                  </a:lnTo>
                  <a:lnTo>
                    <a:pt x="149" y="33"/>
                  </a:lnTo>
                  <a:lnTo>
                    <a:pt x="147" y="32"/>
                  </a:lnTo>
                  <a:lnTo>
                    <a:pt x="145" y="31"/>
                  </a:lnTo>
                  <a:lnTo>
                    <a:pt x="142" y="31"/>
                  </a:lnTo>
                  <a:lnTo>
                    <a:pt x="143" y="29"/>
                  </a:lnTo>
                  <a:lnTo>
                    <a:pt x="142" y="28"/>
                  </a:lnTo>
                  <a:lnTo>
                    <a:pt x="141" y="28"/>
                  </a:lnTo>
                  <a:lnTo>
                    <a:pt x="141" y="27"/>
                  </a:lnTo>
                  <a:lnTo>
                    <a:pt x="140" y="27"/>
                  </a:lnTo>
                  <a:lnTo>
                    <a:pt x="140" y="26"/>
                  </a:lnTo>
                  <a:lnTo>
                    <a:pt x="139" y="26"/>
                  </a:lnTo>
                  <a:lnTo>
                    <a:pt x="139" y="24"/>
                  </a:lnTo>
                  <a:lnTo>
                    <a:pt x="138" y="23"/>
                  </a:lnTo>
                  <a:lnTo>
                    <a:pt x="137" y="22"/>
                  </a:lnTo>
                  <a:lnTo>
                    <a:pt x="136" y="22"/>
                  </a:lnTo>
                  <a:lnTo>
                    <a:pt x="135" y="21"/>
                  </a:lnTo>
                  <a:lnTo>
                    <a:pt x="134" y="21"/>
                  </a:lnTo>
                  <a:lnTo>
                    <a:pt x="134" y="20"/>
                  </a:lnTo>
                  <a:lnTo>
                    <a:pt x="133" y="19"/>
                  </a:lnTo>
                  <a:lnTo>
                    <a:pt x="133" y="18"/>
                  </a:lnTo>
                  <a:lnTo>
                    <a:pt x="134" y="17"/>
                  </a:lnTo>
                  <a:lnTo>
                    <a:pt x="134" y="16"/>
                  </a:lnTo>
                  <a:lnTo>
                    <a:pt x="134" y="15"/>
                  </a:lnTo>
                  <a:lnTo>
                    <a:pt x="133" y="14"/>
                  </a:lnTo>
                  <a:lnTo>
                    <a:pt x="132" y="13"/>
                  </a:lnTo>
                  <a:lnTo>
                    <a:pt x="131" y="13"/>
                  </a:lnTo>
                  <a:lnTo>
                    <a:pt x="130" y="12"/>
                  </a:lnTo>
                  <a:lnTo>
                    <a:pt x="129" y="11"/>
                  </a:lnTo>
                  <a:lnTo>
                    <a:pt x="128" y="9"/>
                  </a:lnTo>
                  <a:lnTo>
                    <a:pt x="128" y="6"/>
                  </a:lnTo>
                  <a:lnTo>
                    <a:pt x="128" y="3"/>
                  </a:lnTo>
                  <a:lnTo>
                    <a:pt x="129" y="1"/>
                  </a:lnTo>
                  <a:lnTo>
                    <a:pt x="129" y="0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6" y="1"/>
                  </a:lnTo>
                  <a:lnTo>
                    <a:pt x="125" y="1"/>
                  </a:lnTo>
                  <a:lnTo>
                    <a:pt x="124" y="1"/>
                  </a:lnTo>
                  <a:lnTo>
                    <a:pt x="122" y="3"/>
                  </a:lnTo>
                  <a:lnTo>
                    <a:pt x="120" y="4"/>
                  </a:lnTo>
                  <a:lnTo>
                    <a:pt x="118" y="5"/>
                  </a:lnTo>
                  <a:lnTo>
                    <a:pt x="116" y="6"/>
                  </a:lnTo>
                  <a:lnTo>
                    <a:pt x="113" y="7"/>
                  </a:lnTo>
                  <a:lnTo>
                    <a:pt x="111" y="8"/>
                  </a:lnTo>
                  <a:lnTo>
                    <a:pt x="109" y="9"/>
                  </a:lnTo>
                  <a:lnTo>
                    <a:pt x="107" y="10"/>
                  </a:lnTo>
                  <a:lnTo>
                    <a:pt x="105" y="12"/>
                  </a:lnTo>
                  <a:lnTo>
                    <a:pt x="102" y="13"/>
                  </a:lnTo>
                  <a:lnTo>
                    <a:pt x="100" y="14"/>
                  </a:lnTo>
                  <a:lnTo>
                    <a:pt x="98" y="15"/>
                  </a:lnTo>
                  <a:lnTo>
                    <a:pt x="96" y="16"/>
                  </a:lnTo>
                  <a:lnTo>
                    <a:pt x="94" y="18"/>
                  </a:lnTo>
                  <a:lnTo>
                    <a:pt x="92" y="19"/>
                  </a:lnTo>
                  <a:lnTo>
                    <a:pt x="90" y="20"/>
                  </a:lnTo>
                  <a:lnTo>
                    <a:pt x="74" y="19"/>
                  </a:lnTo>
                  <a:lnTo>
                    <a:pt x="69" y="19"/>
                  </a:lnTo>
                  <a:lnTo>
                    <a:pt x="65" y="19"/>
                  </a:lnTo>
                  <a:lnTo>
                    <a:pt x="61" y="20"/>
                  </a:lnTo>
                  <a:lnTo>
                    <a:pt x="57" y="20"/>
                  </a:lnTo>
                  <a:lnTo>
                    <a:pt x="53" y="21"/>
                  </a:lnTo>
                  <a:lnTo>
                    <a:pt x="49" y="21"/>
                  </a:lnTo>
                  <a:lnTo>
                    <a:pt x="45" y="22"/>
                  </a:lnTo>
                  <a:lnTo>
                    <a:pt x="41" y="23"/>
                  </a:lnTo>
                  <a:lnTo>
                    <a:pt x="37" y="24"/>
                  </a:lnTo>
                  <a:lnTo>
                    <a:pt x="33" y="25"/>
                  </a:lnTo>
                  <a:lnTo>
                    <a:pt x="29" y="27"/>
                  </a:lnTo>
                  <a:lnTo>
                    <a:pt x="25" y="28"/>
                  </a:lnTo>
                  <a:lnTo>
                    <a:pt x="22" y="30"/>
                  </a:lnTo>
                  <a:lnTo>
                    <a:pt x="18" y="32"/>
                  </a:lnTo>
                  <a:lnTo>
                    <a:pt x="15" y="33"/>
                  </a:lnTo>
                  <a:lnTo>
                    <a:pt x="11" y="36"/>
                  </a:lnTo>
                  <a:lnTo>
                    <a:pt x="10" y="37"/>
                  </a:lnTo>
                  <a:lnTo>
                    <a:pt x="9" y="38"/>
                  </a:lnTo>
                  <a:lnTo>
                    <a:pt x="7" y="39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3" y="43"/>
                  </a:lnTo>
                  <a:lnTo>
                    <a:pt x="2" y="45"/>
                  </a:lnTo>
                  <a:lnTo>
                    <a:pt x="2" y="47"/>
                  </a:lnTo>
                  <a:lnTo>
                    <a:pt x="3" y="48"/>
                  </a:lnTo>
                  <a:lnTo>
                    <a:pt x="3" y="49"/>
                  </a:lnTo>
                  <a:lnTo>
                    <a:pt x="2" y="50"/>
                  </a:lnTo>
                  <a:lnTo>
                    <a:pt x="2" y="51"/>
                  </a:lnTo>
                  <a:lnTo>
                    <a:pt x="1" y="52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1" y="59"/>
                  </a:lnTo>
                  <a:lnTo>
                    <a:pt x="2" y="59"/>
                  </a:lnTo>
                  <a:lnTo>
                    <a:pt x="3" y="60"/>
                  </a:lnTo>
                  <a:lnTo>
                    <a:pt x="4" y="61"/>
                  </a:lnTo>
                  <a:lnTo>
                    <a:pt x="5" y="62"/>
                  </a:lnTo>
                  <a:lnTo>
                    <a:pt x="5" y="63"/>
                  </a:lnTo>
                  <a:lnTo>
                    <a:pt x="8" y="65"/>
                  </a:lnTo>
                  <a:lnTo>
                    <a:pt x="11" y="67"/>
                  </a:lnTo>
                  <a:lnTo>
                    <a:pt x="14" y="69"/>
                  </a:lnTo>
                  <a:lnTo>
                    <a:pt x="17" y="72"/>
                  </a:lnTo>
                  <a:lnTo>
                    <a:pt x="20" y="73"/>
                  </a:lnTo>
                  <a:lnTo>
                    <a:pt x="23" y="75"/>
                  </a:lnTo>
                  <a:lnTo>
                    <a:pt x="26" y="77"/>
                  </a:lnTo>
                  <a:lnTo>
                    <a:pt x="29" y="79"/>
                  </a:lnTo>
                  <a:lnTo>
                    <a:pt x="32" y="80"/>
                  </a:lnTo>
                  <a:lnTo>
                    <a:pt x="35" y="81"/>
                  </a:lnTo>
                  <a:lnTo>
                    <a:pt x="38" y="82"/>
                  </a:lnTo>
                  <a:lnTo>
                    <a:pt x="42" y="83"/>
                  </a:lnTo>
                  <a:lnTo>
                    <a:pt x="45" y="84"/>
                  </a:lnTo>
                  <a:lnTo>
                    <a:pt x="48" y="84"/>
                  </a:lnTo>
                  <a:lnTo>
                    <a:pt x="52" y="85"/>
                  </a:lnTo>
                  <a:lnTo>
                    <a:pt x="55" y="84"/>
                  </a:lnTo>
                  <a:lnTo>
                    <a:pt x="57" y="87"/>
                  </a:lnTo>
                  <a:lnTo>
                    <a:pt x="59" y="89"/>
                  </a:lnTo>
                  <a:lnTo>
                    <a:pt x="61" y="91"/>
                  </a:lnTo>
                  <a:lnTo>
                    <a:pt x="64" y="93"/>
                  </a:lnTo>
                  <a:lnTo>
                    <a:pt x="66" y="95"/>
                  </a:lnTo>
                  <a:lnTo>
                    <a:pt x="69" y="96"/>
                  </a:lnTo>
                  <a:lnTo>
                    <a:pt x="71" y="98"/>
                  </a:lnTo>
                  <a:lnTo>
                    <a:pt x="74" y="98"/>
                  </a:lnTo>
                  <a:lnTo>
                    <a:pt x="75" y="97"/>
                  </a:lnTo>
                  <a:lnTo>
                    <a:pt x="76" y="96"/>
                  </a:lnTo>
                  <a:lnTo>
                    <a:pt x="77" y="95"/>
                  </a:lnTo>
                  <a:lnTo>
                    <a:pt x="78" y="94"/>
                  </a:lnTo>
                  <a:lnTo>
                    <a:pt x="80" y="93"/>
                  </a:lnTo>
                  <a:lnTo>
                    <a:pt x="81" y="91"/>
                  </a:lnTo>
                  <a:lnTo>
                    <a:pt x="82" y="90"/>
                  </a:lnTo>
                  <a:lnTo>
                    <a:pt x="82" y="89"/>
                  </a:lnTo>
                  <a:lnTo>
                    <a:pt x="82" y="88"/>
                  </a:lnTo>
                  <a:lnTo>
                    <a:pt x="81" y="87"/>
                  </a:lnTo>
                  <a:lnTo>
                    <a:pt x="80" y="86"/>
                  </a:lnTo>
                  <a:lnTo>
                    <a:pt x="80" y="85"/>
                  </a:lnTo>
                  <a:lnTo>
                    <a:pt x="81" y="85"/>
                  </a:lnTo>
                  <a:lnTo>
                    <a:pt x="83" y="84"/>
                  </a:lnTo>
                  <a:lnTo>
                    <a:pt x="85" y="84"/>
                  </a:lnTo>
                  <a:lnTo>
                    <a:pt x="87" y="84"/>
                  </a:lnTo>
                  <a:lnTo>
                    <a:pt x="89" y="84"/>
                  </a:lnTo>
                  <a:lnTo>
                    <a:pt x="90" y="84"/>
                  </a:lnTo>
                  <a:lnTo>
                    <a:pt x="92" y="84"/>
                  </a:lnTo>
                  <a:lnTo>
                    <a:pt x="94" y="83"/>
                  </a:lnTo>
                  <a:lnTo>
                    <a:pt x="98" y="90"/>
                  </a:lnTo>
                  <a:lnTo>
                    <a:pt x="99" y="91"/>
                  </a:lnTo>
                  <a:lnTo>
                    <a:pt x="101" y="92"/>
                  </a:lnTo>
                  <a:lnTo>
                    <a:pt x="102" y="94"/>
                  </a:lnTo>
                  <a:lnTo>
                    <a:pt x="104" y="95"/>
                  </a:lnTo>
                  <a:lnTo>
                    <a:pt x="105" y="96"/>
                  </a:lnTo>
                  <a:lnTo>
                    <a:pt x="107" y="96"/>
                  </a:lnTo>
                  <a:lnTo>
                    <a:pt x="109" y="97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5"/>
                  </a:lnTo>
                  <a:lnTo>
                    <a:pt x="115" y="94"/>
                  </a:lnTo>
                  <a:lnTo>
                    <a:pt x="116" y="94"/>
                  </a:lnTo>
                  <a:lnTo>
                    <a:pt x="117" y="93"/>
                  </a:lnTo>
                  <a:lnTo>
                    <a:pt x="118" y="92"/>
                  </a:lnTo>
                  <a:lnTo>
                    <a:pt x="120" y="91"/>
                  </a:lnTo>
                  <a:lnTo>
                    <a:pt x="121" y="90"/>
                  </a:lnTo>
                  <a:lnTo>
                    <a:pt x="122" y="89"/>
                  </a:lnTo>
                  <a:lnTo>
                    <a:pt x="123" y="88"/>
                  </a:lnTo>
                  <a:lnTo>
                    <a:pt x="123" y="87"/>
                  </a:lnTo>
                  <a:lnTo>
                    <a:pt x="124" y="86"/>
                  </a:lnTo>
                  <a:lnTo>
                    <a:pt x="125" y="84"/>
                  </a:lnTo>
                  <a:lnTo>
                    <a:pt x="126" y="83"/>
                  </a:lnTo>
                  <a:lnTo>
                    <a:pt x="126" y="82"/>
                  </a:lnTo>
                  <a:lnTo>
                    <a:pt x="127" y="81"/>
                  </a:lnTo>
                  <a:lnTo>
                    <a:pt x="128" y="81"/>
                  </a:lnTo>
                  <a:lnTo>
                    <a:pt x="130" y="80"/>
                  </a:lnTo>
                  <a:lnTo>
                    <a:pt x="132" y="80"/>
                  </a:lnTo>
                  <a:lnTo>
                    <a:pt x="133" y="80"/>
                  </a:lnTo>
                  <a:lnTo>
                    <a:pt x="135" y="79"/>
                  </a:lnTo>
                  <a:lnTo>
                    <a:pt x="136" y="79"/>
                  </a:lnTo>
                  <a:lnTo>
                    <a:pt x="138" y="78"/>
                  </a:lnTo>
                  <a:lnTo>
                    <a:pt x="140" y="78"/>
                  </a:lnTo>
                  <a:lnTo>
                    <a:pt x="142" y="77"/>
                  </a:lnTo>
                  <a:lnTo>
                    <a:pt x="143" y="77"/>
                  </a:lnTo>
                  <a:lnTo>
                    <a:pt x="145" y="76"/>
                  </a:lnTo>
                  <a:lnTo>
                    <a:pt x="146" y="75"/>
                  </a:lnTo>
                  <a:lnTo>
                    <a:pt x="148" y="75"/>
                  </a:lnTo>
                  <a:lnTo>
                    <a:pt x="150" y="74"/>
                  </a:lnTo>
                  <a:lnTo>
                    <a:pt x="151" y="74"/>
                  </a:lnTo>
                  <a:lnTo>
                    <a:pt x="153" y="73"/>
                  </a:lnTo>
                  <a:lnTo>
                    <a:pt x="153" y="67"/>
                  </a:lnTo>
                  <a:lnTo>
                    <a:pt x="150" y="67"/>
                  </a:lnTo>
                  <a:lnTo>
                    <a:pt x="148" y="68"/>
                  </a:lnTo>
                  <a:lnTo>
                    <a:pt x="146" y="69"/>
                  </a:lnTo>
                  <a:lnTo>
                    <a:pt x="144" y="70"/>
                  </a:lnTo>
                  <a:lnTo>
                    <a:pt x="141" y="71"/>
                  </a:lnTo>
                  <a:lnTo>
                    <a:pt x="139" y="71"/>
                  </a:lnTo>
                  <a:lnTo>
                    <a:pt x="136" y="72"/>
                  </a:lnTo>
                  <a:lnTo>
                    <a:pt x="134" y="73"/>
                  </a:lnTo>
                  <a:lnTo>
                    <a:pt x="131" y="74"/>
                  </a:lnTo>
                  <a:lnTo>
                    <a:pt x="129" y="74"/>
                  </a:lnTo>
                  <a:lnTo>
                    <a:pt x="126" y="75"/>
                  </a:lnTo>
                  <a:lnTo>
                    <a:pt x="124" y="75"/>
                  </a:lnTo>
                  <a:lnTo>
                    <a:pt x="121" y="76"/>
                  </a:lnTo>
                  <a:lnTo>
                    <a:pt x="119" y="76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112" y="77"/>
                  </a:lnTo>
                  <a:lnTo>
                    <a:pt x="109" y="77"/>
                  </a:lnTo>
                  <a:lnTo>
                    <a:pt x="107" y="77"/>
                  </a:lnTo>
                  <a:lnTo>
                    <a:pt x="104" y="78"/>
                  </a:lnTo>
                  <a:lnTo>
                    <a:pt x="102" y="78"/>
                  </a:lnTo>
                  <a:lnTo>
                    <a:pt x="99" y="78"/>
                  </a:lnTo>
                  <a:lnTo>
                    <a:pt x="97" y="78"/>
                  </a:lnTo>
                  <a:lnTo>
                    <a:pt x="94" y="78"/>
                  </a:lnTo>
                  <a:lnTo>
                    <a:pt x="92" y="78"/>
                  </a:lnTo>
                  <a:lnTo>
                    <a:pt x="89" y="79"/>
                  </a:lnTo>
                  <a:lnTo>
                    <a:pt x="87" y="79"/>
                  </a:lnTo>
                  <a:lnTo>
                    <a:pt x="84" y="79"/>
                  </a:lnTo>
                  <a:lnTo>
                    <a:pt x="82" y="79"/>
                  </a:lnTo>
                  <a:lnTo>
                    <a:pt x="79" y="80"/>
                  </a:lnTo>
                  <a:lnTo>
                    <a:pt x="77" y="80"/>
                  </a:lnTo>
                  <a:lnTo>
                    <a:pt x="75" y="80"/>
                  </a:lnTo>
                  <a:lnTo>
                    <a:pt x="74" y="80"/>
                  </a:lnTo>
                  <a:lnTo>
                    <a:pt x="73" y="80"/>
                  </a:lnTo>
                  <a:lnTo>
                    <a:pt x="72" y="79"/>
                  </a:lnTo>
                  <a:lnTo>
                    <a:pt x="71" y="78"/>
                  </a:lnTo>
                  <a:lnTo>
                    <a:pt x="70" y="78"/>
                  </a:lnTo>
                  <a:lnTo>
                    <a:pt x="69" y="77"/>
                  </a:lnTo>
                  <a:lnTo>
                    <a:pt x="67" y="76"/>
                  </a:lnTo>
                  <a:lnTo>
                    <a:pt x="66" y="76"/>
                  </a:lnTo>
                  <a:lnTo>
                    <a:pt x="64" y="75"/>
                  </a:lnTo>
                  <a:lnTo>
                    <a:pt x="62" y="74"/>
                  </a:lnTo>
                  <a:lnTo>
                    <a:pt x="61" y="74"/>
                  </a:lnTo>
                  <a:lnTo>
                    <a:pt x="59" y="73"/>
                  </a:lnTo>
                  <a:lnTo>
                    <a:pt x="57" y="73"/>
                  </a:lnTo>
                  <a:lnTo>
                    <a:pt x="56" y="73"/>
                  </a:lnTo>
                  <a:lnTo>
                    <a:pt x="58" y="74"/>
                  </a:lnTo>
                  <a:lnTo>
                    <a:pt x="61" y="75"/>
                  </a:lnTo>
                  <a:lnTo>
                    <a:pt x="64" y="77"/>
                  </a:lnTo>
                  <a:lnTo>
                    <a:pt x="67" y="78"/>
                  </a:lnTo>
                  <a:lnTo>
                    <a:pt x="69" y="80"/>
                  </a:lnTo>
                  <a:lnTo>
                    <a:pt x="71" y="81"/>
                  </a:lnTo>
                  <a:lnTo>
                    <a:pt x="73" y="84"/>
                  </a:lnTo>
                  <a:lnTo>
                    <a:pt x="74" y="87"/>
                  </a:lnTo>
                  <a:lnTo>
                    <a:pt x="73" y="85"/>
                  </a:lnTo>
                  <a:lnTo>
                    <a:pt x="71" y="84"/>
                  </a:lnTo>
                  <a:lnTo>
                    <a:pt x="70" y="83"/>
                  </a:lnTo>
                  <a:lnTo>
                    <a:pt x="68" y="82"/>
                  </a:lnTo>
                  <a:lnTo>
                    <a:pt x="67" y="81"/>
                  </a:lnTo>
                  <a:lnTo>
                    <a:pt x="65" y="80"/>
                  </a:lnTo>
                  <a:lnTo>
                    <a:pt x="64" y="79"/>
                  </a:lnTo>
                  <a:lnTo>
                    <a:pt x="62" y="78"/>
                  </a:lnTo>
                  <a:lnTo>
                    <a:pt x="63" y="79"/>
                  </a:lnTo>
                  <a:lnTo>
                    <a:pt x="64" y="80"/>
                  </a:lnTo>
                  <a:lnTo>
                    <a:pt x="65" y="81"/>
                  </a:lnTo>
                  <a:lnTo>
                    <a:pt x="66" y="82"/>
                  </a:lnTo>
                  <a:lnTo>
                    <a:pt x="67" y="83"/>
                  </a:lnTo>
                  <a:lnTo>
                    <a:pt x="68" y="84"/>
                  </a:lnTo>
                  <a:lnTo>
                    <a:pt x="69" y="86"/>
                  </a:lnTo>
                  <a:lnTo>
                    <a:pt x="70" y="87"/>
                  </a:lnTo>
                  <a:lnTo>
                    <a:pt x="68" y="85"/>
                  </a:lnTo>
                  <a:lnTo>
                    <a:pt x="66" y="84"/>
                  </a:lnTo>
                  <a:lnTo>
                    <a:pt x="65" y="82"/>
                  </a:lnTo>
                  <a:lnTo>
                    <a:pt x="63" y="81"/>
                  </a:lnTo>
                  <a:lnTo>
                    <a:pt x="61" y="80"/>
                  </a:lnTo>
                  <a:lnTo>
                    <a:pt x="59" y="78"/>
                  </a:lnTo>
                  <a:lnTo>
                    <a:pt x="57" y="77"/>
                  </a:lnTo>
                  <a:lnTo>
                    <a:pt x="55" y="76"/>
                  </a:lnTo>
                  <a:lnTo>
                    <a:pt x="57" y="78"/>
                  </a:lnTo>
                  <a:lnTo>
                    <a:pt x="59" y="80"/>
                  </a:lnTo>
                  <a:lnTo>
                    <a:pt x="61" y="82"/>
                  </a:lnTo>
                  <a:lnTo>
                    <a:pt x="63" y="84"/>
                  </a:lnTo>
                  <a:lnTo>
                    <a:pt x="65" y="86"/>
                  </a:lnTo>
                  <a:lnTo>
                    <a:pt x="67" y="88"/>
                  </a:lnTo>
                  <a:lnTo>
                    <a:pt x="69" y="90"/>
                  </a:lnTo>
                  <a:lnTo>
                    <a:pt x="71" y="92"/>
                  </a:lnTo>
                  <a:lnTo>
                    <a:pt x="69" y="91"/>
                  </a:lnTo>
                  <a:lnTo>
                    <a:pt x="68" y="90"/>
                  </a:lnTo>
                  <a:lnTo>
                    <a:pt x="66" y="89"/>
                  </a:lnTo>
                  <a:lnTo>
                    <a:pt x="65" y="88"/>
                  </a:lnTo>
                  <a:lnTo>
                    <a:pt x="63" y="87"/>
                  </a:lnTo>
                  <a:lnTo>
                    <a:pt x="62" y="86"/>
                  </a:lnTo>
                  <a:lnTo>
                    <a:pt x="61" y="84"/>
                  </a:lnTo>
                  <a:lnTo>
                    <a:pt x="60" y="83"/>
                  </a:lnTo>
                  <a:lnTo>
                    <a:pt x="58" y="82"/>
                  </a:lnTo>
                  <a:lnTo>
                    <a:pt x="57" y="80"/>
                  </a:lnTo>
                  <a:lnTo>
                    <a:pt x="56" y="79"/>
                  </a:lnTo>
                  <a:lnTo>
                    <a:pt x="54" y="78"/>
                  </a:lnTo>
                  <a:lnTo>
                    <a:pt x="53" y="77"/>
                  </a:lnTo>
                  <a:lnTo>
                    <a:pt x="52" y="76"/>
                  </a:lnTo>
                  <a:lnTo>
                    <a:pt x="50" y="75"/>
                  </a:lnTo>
                  <a:lnTo>
                    <a:pt x="49" y="74"/>
                  </a:lnTo>
                  <a:lnTo>
                    <a:pt x="52" y="73"/>
                  </a:lnTo>
                  <a:lnTo>
                    <a:pt x="53" y="72"/>
                  </a:lnTo>
                  <a:lnTo>
                    <a:pt x="55" y="70"/>
                  </a:lnTo>
                  <a:lnTo>
                    <a:pt x="56" y="68"/>
                  </a:lnTo>
                  <a:lnTo>
                    <a:pt x="58" y="66"/>
                  </a:lnTo>
                  <a:lnTo>
                    <a:pt x="59" y="64"/>
                  </a:lnTo>
                  <a:lnTo>
                    <a:pt x="61" y="62"/>
                  </a:lnTo>
                  <a:lnTo>
                    <a:pt x="63" y="61"/>
                  </a:lnTo>
                  <a:lnTo>
                    <a:pt x="64" y="59"/>
                  </a:lnTo>
                  <a:lnTo>
                    <a:pt x="65" y="57"/>
                  </a:lnTo>
                  <a:lnTo>
                    <a:pt x="65" y="55"/>
                  </a:lnTo>
                  <a:lnTo>
                    <a:pt x="66" y="54"/>
                  </a:lnTo>
                  <a:lnTo>
                    <a:pt x="66" y="52"/>
                  </a:lnTo>
                  <a:lnTo>
                    <a:pt x="66" y="50"/>
                  </a:lnTo>
                  <a:lnTo>
                    <a:pt x="65" y="48"/>
                  </a:lnTo>
                  <a:lnTo>
                    <a:pt x="64" y="46"/>
                  </a:lnTo>
                  <a:lnTo>
                    <a:pt x="63" y="44"/>
                  </a:lnTo>
                  <a:lnTo>
                    <a:pt x="62" y="42"/>
                  </a:lnTo>
                  <a:lnTo>
                    <a:pt x="61" y="40"/>
                  </a:lnTo>
                  <a:lnTo>
                    <a:pt x="60" y="38"/>
                  </a:lnTo>
                  <a:lnTo>
                    <a:pt x="59" y="37"/>
                  </a:lnTo>
                  <a:lnTo>
                    <a:pt x="57" y="35"/>
                  </a:lnTo>
                  <a:lnTo>
                    <a:pt x="56" y="33"/>
                  </a:lnTo>
                  <a:lnTo>
                    <a:pt x="55" y="31"/>
                  </a:lnTo>
                  <a:lnTo>
                    <a:pt x="56" y="34"/>
                  </a:lnTo>
                  <a:lnTo>
                    <a:pt x="57" y="37"/>
                  </a:lnTo>
                  <a:lnTo>
                    <a:pt x="58" y="39"/>
                  </a:lnTo>
                  <a:lnTo>
                    <a:pt x="59" y="42"/>
                  </a:lnTo>
                  <a:lnTo>
                    <a:pt x="60" y="44"/>
                  </a:lnTo>
                  <a:lnTo>
                    <a:pt x="60" y="47"/>
                  </a:lnTo>
                  <a:lnTo>
                    <a:pt x="60" y="50"/>
                  </a:lnTo>
                  <a:lnTo>
                    <a:pt x="59" y="53"/>
                  </a:lnTo>
                  <a:lnTo>
                    <a:pt x="59" y="54"/>
                  </a:lnTo>
                  <a:lnTo>
                    <a:pt x="59" y="56"/>
                  </a:lnTo>
                  <a:lnTo>
                    <a:pt x="58" y="57"/>
                  </a:lnTo>
                  <a:lnTo>
                    <a:pt x="58" y="58"/>
                  </a:lnTo>
                  <a:lnTo>
                    <a:pt x="57" y="60"/>
                  </a:lnTo>
                  <a:lnTo>
                    <a:pt x="56" y="61"/>
                  </a:lnTo>
                  <a:lnTo>
                    <a:pt x="55" y="63"/>
                  </a:lnTo>
                  <a:lnTo>
                    <a:pt x="54" y="65"/>
                  </a:lnTo>
                  <a:lnTo>
                    <a:pt x="53" y="67"/>
                  </a:lnTo>
                  <a:lnTo>
                    <a:pt x="52" y="68"/>
                  </a:lnTo>
                  <a:lnTo>
                    <a:pt x="50" y="70"/>
                  </a:lnTo>
                  <a:lnTo>
                    <a:pt x="49" y="71"/>
                  </a:lnTo>
                  <a:lnTo>
                    <a:pt x="47" y="72"/>
                  </a:lnTo>
                  <a:lnTo>
                    <a:pt x="45" y="73"/>
                  </a:lnTo>
                  <a:lnTo>
                    <a:pt x="43" y="73"/>
                  </a:lnTo>
                  <a:lnTo>
                    <a:pt x="41" y="74"/>
                  </a:lnTo>
                  <a:lnTo>
                    <a:pt x="42" y="74"/>
                  </a:lnTo>
                  <a:lnTo>
                    <a:pt x="43" y="74"/>
                  </a:lnTo>
                  <a:lnTo>
                    <a:pt x="44" y="74"/>
                  </a:lnTo>
                  <a:lnTo>
                    <a:pt x="45" y="74"/>
                  </a:lnTo>
                  <a:lnTo>
                    <a:pt x="46" y="74"/>
                  </a:lnTo>
                  <a:lnTo>
                    <a:pt x="47" y="74"/>
                  </a:lnTo>
                  <a:lnTo>
                    <a:pt x="48" y="74"/>
                  </a:lnTo>
                  <a:lnTo>
                    <a:pt x="52" y="79"/>
                  </a:lnTo>
                  <a:lnTo>
                    <a:pt x="50" y="78"/>
                  </a:lnTo>
                  <a:lnTo>
                    <a:pt x="47" y="78"/>
                  </a:lnTo>
                  <a:lnTo>
                    <a:pt x="44" y="77"/>
                  </a:lnTo>
                  <a:lnTo>
                    <a:pt x="41" y="77"/>
                  </a:lnTo>
                  <a:lnTo>
                    <a:pt x="39" y="76"/>
                  </a:lnTo>
                  <a:lnTo>
                    <a:pt x="36" y="75"/>
                  </a:lnTo>
                  <a:lnTo>
                    <a:pt x="33" y="74"/>
                  </a:lnTo>
                  <a:lnTo>
                    <a:pt x="31" y="73"/>
                  </a:lnTo>
                  <a:lnTo>
                    <a:pt x="28" y="72"/>
                  </a:lnTo>
                  <a:lnTo>
                    <a:pt x="25" y="71"/>
                  </a:lnTo>
                  <a:lnTo>
                    <a:pt x="23" y="70"/>
                  </a:lnTo>
                  <a:lnTo>
                    <a:pt x="20" y="68"/>
                  </a:lnTo>
                  <a:lnTo>
                    <a:pt x="18" y="67"/>
                  </a:lnTo>
                  <a:lnTo>
                    <a:pt x="15" y="66"/>
                  </a:lnTo>
                  <a:lnTo>
                    <a:pt x="13" y="64"/>
                  </a:lnTo>
                  <a:lnTo>
                    <a:pt x="10" y="63"/>
                  </a:lnTo>
                  <a:lnTo>
                    <a:pt x="10" y="62"/>
                  </a:lnTo>
                  <a:lnTo>
                    <a:pt x="9" y="62"/>
                  </a:lnTo>
                  <a:lnTo>
                    <a:pt x="9" y="61"/>
                  </a:lnTo>
                  <a:lnTo>
                    <a:pt x="8" y="61"/>
                  </a:lnTo>
                  <a:lnTo>
                    <a:pt x="8" y="60"/>
                  </a:lnTo>
                  <a:lnTo>
                    <a:pt x="7" y="60"/>
                  </a:lnTo>
                  <a:lnTo>
                    <a:pt x="7" y="59"/>
                  </a:lnTo>
                  <a:lnTo>
                    <a:pt x="6" y="58"/>
                  </a:lnTo>
                  <a:lnTo>
                    <a:pt x="7" y="57"/>
                  </a:lnTo>
                  <a:lnTo>
                    <a:pt x="7" y="56"/>
                  </a:lnTo>
                  <a:lnTo>
                    <a:pt x="8" y="56"/>
                  </a:lnTo>
                  <a:lnTo>
                    <a:pt x="9" y="57"/>
                  </a:lnTo>
                  <a:lnTo>
                    <a:pt x="10" y="58"/>
                  </a:lnTo>
                  <a:lnTo>
                    <a:pt x="11" y="58"/>
                  </a:lnTo>
                  <a:lnTo>
                    <a:pt x="12" y="59"/>
                  </a:lnTo>
                  <a:lnTo>
                    <a:pt x="13" y="59"/>
                  </a:lnTo>
                  <a:lnTo>
                    <a:pt x="14" y="59"/>
                  </a:lnTo>
                  <a:lnTo>
                    <a:pt x="15" y="60"/>
                  </a:lnTo>
                  <a:lnTo>
                    <a:pt x="16" y="59"/>
                  </a:lnTo>
                  <a:lnTo>
                    <a:pt x="15" y="59"/>
                  </a:lnTo>
                  <a:lnTo>
                    <a:pt x="14" y="58"/>
                  </a:lnTo>
                  <a:lnTo>
                    <a:pt x="13" y="57"/>
                  </a:lnTo>
                  <a:lnTo>
                    <a:pt x="12" y="56"/>
                  </a:lnTo>
                  <a:lnTo>
                    <a:pt x="11" y="55"/>
                  </a:lnTo>
                  <a:lnTo>
                    <a:pt x="10" y="54"/>
                  </a:lnTo>
                  <a:lnTo>
                    <a:pt x="9" y="53"/>
                  </a:lnTo>
                  <a:lnTo>
                    <a:pt x="8" y="52"/>
                  </a:lnTo>
                  <a:lnTo>
                    <a:pt x="8" y="50"/>
                  </a:lnTo>
                  <a:lnTo>
                    <a:pt x="7" y="49"/>
                  </a:lnTo>
                  <a:lnTo>
                    <a:pt x="7" y="47"/>
                  </a:lnTo>
                  <a:lnTo>
                    <a:pt x="8" y="46"/>
                  </a:lnTo>
                  <a:lnTo>
                    <a:pt x="8" y="45"/>
                  </a:lnTo>
                  <a:lnTo>
                    <a:pt x="9" y="44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2" y="41"/>
                  </a:lnTo>
                  <a:lnTo>
                    <a:pt x="13" y="40"/>
                  </a:lnTo>
                  <a:lnTo>
                    <a:pt x="14" y="39"/>
                  </a:lnTo>
                  <a:lnTo>
                    <a:pt x="16" y="38"/>
                  </a:lnTo>
                  <a:lnTo>
                    <a:pt x="17" y="38"/>
                  </a:lnTo>
                  <a:lnTo>
                    <a:pt x="19" y="37"/>
                  </a:lnTo>
                  <a:lnTo>
                    <a:pt x="20" y="36"/>
                  </a:lnTo>
                  <a:lnTo>
                    <a:pt x="22" y="36"/>
                  </a:lnTo>
                  <a:lnTo>
                    <a:pt x="23" y="35"/>
                  </a:lnTo>
                  <a:lnTo>
                    <a:pt x="25" y="35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30" y="34"/>
                  </a:lnTo>
                  <a:lnTo>
                    <a:pt x="31" y="34"/>
                  </a:lnTo>
                  <a:lnTo>
                    <a:pt x="33" y="34"/>
                  </a:lnTo>
                  <a:lnTo>
                    <a:pt x="35" y="34"/>
                  </a:lnTo>
                  <a:lnTo>
                    <a:pt x="36" y="34"/>
                  </a:lnTo>
                  <a:lnTo>
                    <a:pt x="38" y="35"/>
                  </a:lnTo>
                  <a:lnTo>
                    <a:pt x="39" y="35"/>
                  </a:lnTo>
                  <a:lnTo>
                    <a:pt x="41" y="36"/>
                  </a:lnTo>
                  <a:lnTo>
                    <a:pt x="43" y="37"/>
                  </a:lnTo>
                  <a:lnTo>
                    <a:pt x="45" y="37"/>
                  </a:lnTo>
                  <a:lnTo>
                    <a:pt x="47" y="38"/>
                  </a:lnTo>
                  <a:lnTo>
                    <a:pt x="48" y="40"/>
                  </a:lnTo>
                  <a:lnTo>
                    <a:pt x="50" y="41"/>
                  </a:lnTo>
                  <a:lnTo>
                    <a:pt x="52" y="43"/>
                  </a:lnTo>
                  <a:lnTo>
                    <a:pt x="53" y="44"/>
                  </a:lnTo>
                  <a:lnTo>
                    <a:pt x="54" y="43"/>
                  </a:lnTo>
                  <a:lnTo>
                    <a:pt x="52" y="41"/>
                  </a:lnTo>
                  <a:lnTo>
                    <a:pt x="50" y="39"/>
                  </a:lnTo>
                  <a:lnTo>
                    <a:pt x="48" y="37"/>
                  </a:lnTo>
                  <a:lnTo>
                    <a:pt x="46" y="35"/>
                  </a:lnTo>
                  <a:lnTo>
                    <a:pt x="43" y="34"/>
                  </a:lnTo>
                  <a:lnTo>
                    <a:pt x="41" y="32"/>
                  </a:lnTo>
                  <a:lnTo>
                    <a:pt x="38" y="31"/>
                  </a:lnTo>
                  <a:lnTo>
                    <a:pt x="36" y="30"/>
                  </a:lnTo>
                  <a:lnTo>
                    <a:pt x="38" y="30"/>
                  </a:lnTo>
                  <a:lnTo>
                    <a:pt x="40" y="30"/>
                  </a:lnTo>
                  <a:lnTo>
                    <a:pt x="42" y="31"/>
                  </a:lnTo>
                  <a:lnTo>
                    <a:pt x="44" y="31"/>
                  </a:lnTo>
                  <a:lnTo>
                    <a:pt x="46" y="32"/>
                  </a:lnTo>
                  <a:lnTo>
                    <a:pt x="48" y="33"/>
                  </a:lnTo>
                  <a:lnTo>
                    <a:pt x="50" y="34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3" y="36"/>
                  </a:lnTo>
                  <a:lnTo>
                    <a:pt x="54" y="37"/>
                  </a:lnTo>
                  <a:lnTo>
                    <a:pt x="55" y="37"/>
                  </a:lnTo>
                  <a:lnTo>
                    <a:pt x="54" y="35"/>
                  </a:lnTo>
                  <a:lnTo>
                    <a:pt x="52" y="34"/>
                  </a:lnTo>
                  <a:lnTo>
                    <a:pt x="51" y="32"/>
                  </a:lnTo>
                  <a:lnTo>
                    <a:pt x="50" y="31"/>
                  </a:lnTo>
                  <a:lnTo>
                    <a:pt x="48" y="30"/>
                  </a:lnTo>
                  <a:lnTo>
                    <a:pt x="47" y="29"/>
                  </a:lnTo>
                  <a:lnTo>
                    <a:pt x="45" y="28"/>
                  </a:lnTo>
                  <a:lnTo>
                    <a:pt x="43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51" y="29"/>
                  </a:lnTo>
                  <a:lnTo>
                    <a:pt x="52" y="29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6" y="31"/>
                  </a:lnTo>
                  <a:lnTo>
                    <a:pt x="58" y="32"/>
                  </a:lnTo>
                  <a:lnTo>
                    <a:pt x="59" y="33"/>
                  </a:lnTo>
                  <a:lnTo>
                    <a:pt x="60" y="34"/>
                  </a:lnTo>
                  <a:lnTo>
                    <a:pt x="61" y="35"/>
                  </a:lnTo>
                  <a:lnTo>
                    <a:pt x="62" y="37"/>
                  </a:lnTo>
                  <a:lnTo>
                    <a:pt x="63" y="38"/>
                  </a:lnTo>
                  <a:lnTo>
                    <a:pt x="64" y="39"/>
                  </a:lnTo>
                  <a:lnTo>
                    <a:pt x="65" y="40"/>
                  </a:lnTo>
                  <a:lnTo>
                    <a:pt x="66" y="41"/>
                  </a:lnTo>
                  <a:lnTo>
                    <a:pt x="66" y="40"/>
                  </a:lnTo>
                  <a:lnTo>
                    <a:pt x="65" y="39"/>
                  </a:lnTo>
                  <a:lnTo>
                    <a:pt x="65" y="38"/>
                  </a:lnTo>
                  <a:lnTo>
                    <a:pt x="64" y="37"/>
                  </a:lnTo>
                  <a:lnTo>
                    <a:pt x="64" y="36"/>
                  </a:lnTo>
                  <a:lnTo>
                    <a:pt x="63" y="35"/>
                  </a:lnTo>
                  <a:lnTo>
                    <a:pt x="62" y="34"/>
                  </a:lnTo>
                  <a:lnTo>
                    <a:pt x="62" y="33"/>
                  </a:lnTo>
                  <a:lnTo>
                    <a:pt x="64" y="34"/>
                  </a:lnTo>
                  <a:lnTo>
                    <a:pt x="66" y="35"/>
                  </a:lnTo>
                  <a:lnTo>
                    <a:pt x="68" y="36"/>
                  </a:lnTo>
                  <a:lnTo>
                    <a:pt x="70" y="38"/>
                  </a:lnTo>
                  <a:lnTo>
                    <a:pt x="72" y="40"/>
                  </a:lnTo>
                  <a:lnTo>
                    <a:pt x="74" y="42"/>
                  </a:lnTo>
                  <a:lnTo>
                    <a:pt x="75" y="44"/>
                  </a:lnTo>
                  <a:lnTo>
                    <a:pt x="75" y="46"/>
                  </a:lnTo>
                  <a:lnTo>
                    <a:pt x="75" y="47"/>
                  </a:lnTo>
                  <a:lnTo>
                    <a:pt x="76" y="48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7" y="48"/>
                  </a:lnTo>
                  <a:lnTo>
                    <a:pt x="77" y="46"/>
                  </a:lnTo>
                  <a:lnTo>
                    <a:pt x="77" y="44"/>
                  </a:lnTo>
                  <a:lnTo>
                    <a:pt x="76" y="42"/>
                  </a:lnTo>
                  <a:lnTo>
                    <a:pt x="75" y="40"/>
                  </a:lnTo>
                  <a:lnTo>
                    <a:pt x="74" y="38"/>
                  </a:lnTo>
                  <a:lnTo>
                    <a:pt x="73" y="36"/>
                  </a:lnTo>
                  <a:lnTo>
                    <a:pt x="71" y="34"/>
                  </a:lnTo>
                  <a:lnTo>
                    <a:pt x="72" y="35"/>
                  </a:lnTo>
                  <a:lnTo>
                    <a:pt x="74" y="35"/>
                  </a:lnTo>
                  <a:lnTo>
                    <a:pt x="75" y="35"/>
                  </a:lnTo>
                  <a:lnTo>
                    <a:pt x="76" y="36"/>
                  </a:lnTo>
                  <a:lnTo>
                    <a:pt x="77" y="37"/>
                  </a:lnTo>
                  <a:lnTo>
                    <a:pt x="78" y="38"/>
                  </a:lnTo>
                  <a:lnTo>
                    <a:pt x="79" y="39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6"/>
                  </a:lnTo>
                  <a:lnTo>
                    <a:pt x="79" y="48"/>
                  </a:lnTo>
                  <a:lnTo>
                    <a:pt x="80" y="47"/>
                  </a:lnTo>
                  <a:lnTo>
                    <a:pt x="80" y="46"/>
                  </a:lnTo>
                  <a:lnTo>
                    <a:pt x="81" y="45"/>
                  </a:lnTo>
                  <a:lnTo>
                    <a:pt x="82" y="44"/>
                  </a:lnTo>
                  <a:lnTo>
                    <a:pt x="82" y="42"/>
                  </a:lnTo>
                  <a:lnTo>
                    <a:pt x="82" y="41"/>
                  </a:lnTo>
                  <a:lnTo>
                    <a:pt x="82" y="40"/>
                  </a:lnTo>
                  <a:lnTo>
                    <a:pt x="82" y="39"/>
                  </a:lnTo>
                  <a:lnTo>
                    <a:pt x="82" y="38"/>
                  </a:lnTo>
                  <a:lnTo>
                    <a:pt x="82" y="37"/>
                  </a:lnTo>
                  <a:lnTo>
                    <a:pt x="81" y="36"/>
                  </a:lnTo>
                  <a:lnTo>
                    <a:pt x="81" y="35"/>
                  </a:lnTo>
                  <a:lnTo>
                    <a:pt x="82" y="35"/>
                  </a:lnTo>
                  <a:lnTo>
                    <a:pt x="83" y="36"/>
                  </a:lnTo>
                  <a:lnTo>
                    <a:pt x="83" y="37"/>
                  </a:lnTo>
                  <a:lnTo>
                    <a:pt x="84" y="38"/>
                  </a:lnTo>
                  <a:lnTo>
                    <a:pt x="85" y="39"/>
                  </a:lnTo>
                  <a:lnTo>
                    <a:pt x="85" y="40"/>
                  </a:lnTo>
                  <a:lnTo>
                    <a:pt x="85" y="41"/>
                  </a:lnTo>
                  <a:lnTo>
                    <a:pt x="86" y="42"/>
                  </a:lnTo>
                  <a:lnTo>
                    <a:pt x="86" y="43"/>
                  </a:lnTo>
                  <a:lnTo>
                    <a:pt x="86" y="45"/>
                  </a:lnTo>
                  <a:lnTo>
                    <a:pt x="86" y="46"/>
                  </a:lnTo>
                  <a:lnTo>
                    <a:pt x="86" y="47"/>
                  </a:lnTo>
                  <a:lnTo>
                    <a:pt x="86" y="46"/>
                  </a:lnTo>
                  <a:lnTo>
                    <a:pt x="87" y="44"/>
                  </a:lnTo>
                  <a:lnTo>
                    <a:pt x="88" y="43"/>
                  </a:lnTo>
                  <a:lnTo>
                    <a:pt x="88" y="41"/>
                  </a:lnTo>
                  <a:lnTo>
                    <a:pt x="89" y="40"/>
                  </a:lnTo>
                  <a:lnTo>
                    <a:pt x="89" y="38"/>
                  </a:lnTo>
                  <a:lnTo>
                    <a:pt x="89" y="37"/>
                  </a:lnTo>
                  <a:lnTo>
                    <a:pt x="88" y="35"/>
                  </a:lnTo>
                  <a:lnTo>
                    <a:pt x="88" y="34"/>
                  </a:lnTo>
                  <a:lnTo>
                    <a:pt x="87" y="33"/>
                  </a:lnTo>
                  <a:lnTo>
                    <a:pt x="87" y="32"/>
                  </a:lnTo>
                  <a:lnTo>
                    <a:pt x="88" y="33"/>
                  </a:lnTo>
                  <a:lnTo>
                    <a:pt x="89" y="34"/>
                  </a:lnTo>
                  <a:lnTo>
                    <a:pt x="90" y="35"/>
                  </a:lnTo>
                  <a:lnTo>
                    <a:pt x="91" y="36"/>
                  </a:lnTo>
                  <a:lnTo>
                    <a:pt x="91" y="38"/>
                  </a:lnTo>
                  <a:lnTo>
                    <a:pt x="92" y="39"/>
                  </a:lnTo>
                  <a:lnTo>
                    <a:pt x="92" y="41"/>
                  </a:lnTo>
                  <a:lnTo>
                    <a:pt x="92" y="42"/>
                  </a:lnTo>
                  <a:lnTo>
                    <a:pt x="90" y="47"/>
                  </a:lnTo>
                  <a:lnTo>
                    <a:pt x="91" y="47"/>
                  </a:lnTo>
                  <a:lnTo>
                    <a:pt x="92" y="46"/>
                  </a:lnTo>
                  <a:lnTo>
                    <a:pt x="93" y="45"/>
                  </a:lnTo>
                  <a:lnTo>
                    <a:pt x="94" y="44"/>
                  </a:lnTo>
                  <a:lnTo>
                    <a:pt x="95" y="43"/>
                  </a:lnTo>
                  <a:lnTo>
                    <a:pt x="96" y="41"/>
                  </a:lnTo>
                  <a:lnTo>
                    <a:pt x="96" y="38"/>
                  </a:lnTo>
                  <a:lnTo>
                    <a:pt x="96" y="35"/>
                  </a:lnTo>
                  <a:lnTo>
                    <a:pt x="94" y="32"/>
                  </a:lnTo>
                  <a:lnTo>
                    <a:pt x="95" y="32"/>
                  </a:lnTo>
                  <a:lnTo>
                    <a:pt x="96" y="33"/>
                  </a:lnTo>
                  <a:lnTo>
                    <a:pt x="97" y="33"/>
                  </a:lnTo>
                  <a:lnTo>
                    <a:pt x="98" y="34"/>
                  </a:lnTo>
                  <a:lnTo>
                    <a:pt x="99" y="35"/>
                  </a:lnTo>
                  <a:lnTo>
                    <a:pt x="99" y="36"/>
                  </a:lnTo>
                  <a:lnTo>
                    <a:pt x="100" y="38"/>
                  </a:lnTo>
                  <a:lnTo>
                    <a:pt x="100" y="41"/>
                  </a:lnTo>
                  <a:lnTo>
                    <a:pt x="99" y="44"/>
                  </a:lnTo>
                  <a:lnTo>
                    <a:pt x="98" y="46"/>
                  </a:lnTo>
                  <a:lnTo>
                    <a:pt x="99" y="45"/>
                  </a:lnTo>
                  <a:lnTo>
                    <a:pt x="100" y="44"/>
                  </a:lnTo>
                  <a:lnTo>
                    <a:pt x="101" y="43"/>
                  </a:lnTo>
                  <a:lnTo>
                    <a:pt x="102" y="42"/>
                  </a:lnTo>
                  <a:lnTo>
                    <a:pt x="103" y="41"/>
                  </a:lnTo>
                  <a:lnTo>
                    <a:pt x="103" y="39"/>
                  </a:lnTo>
                  <a:lnTo>
                    <a:pt x="104" y="38"/>
                  </a:lnTo>
                  <a:lnTo>
                    <a:pt x="104" y="36"/>
                  </a:lnTo>
                  <a:lnTo>
                    <a:pt x="103" y="35"/>
                  </a:lnTo>
                  <a:lnTo>
                    <a:pt x="103" y="34"/>
                  </a:lnTo>
                  <a:lnTo>
                    <a:pt x="102" y="33"/>
                  </a:lnTo>
                  <a:lnTo>
                    <a:pt x="101" y="32"/>
                  </a:lnTo>
                  <a:lnTo>
                    <a:pt x="102" y="32"/>
                  </a:lnTo>
                  <a:lnTo>
                    <a:pt x="103" y="33"/>
                  </a:lnTo>
                  <a:lnTo>
                    <a:pt x="104" y="33"/>
                  </a:lnTo>
                  <a:lnTo>
                    <a:pt x="105" y="33"/>
                  </a:lnTo>
                  <a:lnTo>
                    <a:pt x="105" y="34"/>
                  </a:lnTo>
                  <a:lnTo>
                    <a:pt x="106" y="34"/>
                  </a:lnTo>
                  <a:lnTo>
                    <a:pt x="106" y="35"/>
                  </a:lnTo>
                  <a:lnTo>
                    <a:pt x="106" y="36"/>
                  </a:lnTo>
                  <a:lnTo>
                    <a:pt x="107" y="38"/>
                  </a:lnTo>
                  <a:lnTo>
                    <a:pt x="106" y="40"/>
                  </a:lnTo>
                  <a:lnTo>
                    <a:pt x="105" y="42"/>
                  </a:lnTo>
                  <a:lnTo>
                    <a:pt x="104" y="43"/>
                  </a:lnTo>
                  <a:lnTo>
                    <a:pt x="105" y="44"/>
                  </a:lnTo>
                  <a:lnTo>
                    <a:pt x="105" y="43"/>
                  </a:lnTo>
                  <a:lnTo>
                    <a:pt x="106" y="43"/>
                  </a:lnTo>
                  <a:lnTo>
                    <a:pt x="107" y="43"/>
                  </a:lnTo>
                  <a:lnTo>
                    <a:pt x="107" y="42"/>
                  </a:lnTo>
                  <a:lnTo>
                    <a:pt x="108" y="41"/>
                  </a:lnTo>
                  <a:lnTo>
                    <a:pt x="109" y="40"/>
                  </a:lnTo>
                  <a:lnTo>
                    <a:pt x="109" y="39"/>
                  </a:lnTo>
                  <a:lnTo>
                    <a:pt x="110" y="38"/>
                  </a:lnTo>
                  <a:lnTo>
                    <a:pt x="110" y="37"/>
                  </a:lnTo>
                  <a:lnTo>
                    <a:pt x="110" y="35"/>
                  </a:lnTo>
                  <a:lnTo>
                    <a:pt x="110" y="34"/>
                  </a:lnTo>
                  <a:lnTo>
                    <a:pt x="109" y="33"/>
                  </a:lnTo>
                  <a:lnTo>
                    <a:pt x="110" y="33"/>
                  </a:lnTo>
                  <a:lnTo>
                    <a:pt x="111" y="33"/>
                  </a:lnTo>
                  <a:lnTo>
                    <a:pt x="112" y="34"/>
                  </a:lnTo>
                  <a:lnTo>
                    <a:pt x="113" y="35"/>
                  </a:lnTo>
                  <a:lnTo>
                    <a:pt x="113" y="37"/>
                  </a:lnTo>
                  <a:lnTo>
                    <a:pt x="113" y="39"/>
                  </a:lnTo>
                  <a:lnTo>
                    <a:pt x="113" y="41"/>
                  </a:lnTo>
                  <a:lnTo>
                    <a:pt x="112" y="43"/>
                  </a:lnTo>
                  <a:lnTo>
                    <a:pt x="113" y="42"/>
                  </a:lnTo>
                  <a:lnTo>
                    <a:pt x="114" y="41"/>
                  </a:lnTo>
                  <a:lnTo>
                    <a:pt x="115" y="40"/>
                  </a:lnTo>
                  <a:lnTo>
                    <a:pt x="115" y="39"/>
                  </a:lnTo>
                  <a:lnTo>
                    <a:pt x="116" y="38"/>
                  </a:lnTo>
                  <a:lnTo>
                    <a:pt x="116" y="37"/>
                  </a:lnTo>
                  <a:lnTo>
                    <a:pt x="116" y="35"/>
                  </a:lnTo>
                  <a:lnTo>
                    <a:pt x="116" y="34"/>
                  </a:lnTo>
                  <a:lnTo>
                    <a:pt x="117" y="36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18" y="43"/>
                  </a:lnTo>
                  <a:lnTo>
                    <a:pt x="117" y="44"/>
                  </a:lnTo>
                  <a:lnTo>
                    <a:pt x="118" y="44"/>
                  </a:lnTo>
                  <a:lnTo>
                    <a:pt x="119" y="43"/>
                  </a:lnTo>
                  <a:lnTo>
                    <a:pt x="120" y="43"/>
                  </a:lnTo>
                  <a:lnTo>
                    <a:pt x="120" y="42"/>
                  </a:lnTo>
                  <a:lnTo>
                    <a:pt x="121" y="41"/>
                  </a:lnTo>
                  <a:lnTo>
                    <a:pt x="122" y="40"/>
                  </a:lnTo>
                  <a:lnTo>
                    <a:pt x="122" y="39"/>
                  </a:lnTo>
                  <a:lnTo>
                    <a:pt x="122" y="38"/>
                  </a:lnTo>
                  <a:lnTo>
                    <a:pt x="123" y="37"/>
                  </a:lnTo>
                  <a:lnTo>
                    <a:pt x="122" y="35"/>
                  </a:lnTo>
                  <a:lnTo>
                    <a:pt x="124" y="37"/>
                  </a:lnTo>
                  <a:lnTo>
                    <a:pt x="124" y="38"/>
                  </a:lnTo>
                  <a:lnTo>
                    <a:pt x="124" y="40"/>
                  </a:lnTo>
                  <a:lnTo>
                    <a:pt x="124" y="42"/>
                  </a:lnTo>
                  <a:lnTo>
                    <a:pt x="124" y="43"/>
                  </a:lnTo>
                  <a:lnTo>
                    <a:pt x="123" y="44"/>
                  </a:lnTo>
                  <a:lnTo>
                    <a:pt x="122" y="44"/>
                  </a:lnTo>
                  <a:lnTo>
                    <a:pt x="123" y="44"/>
                  </a:lnTo>
                  <a:lnTo>
                    <a:pt x="124" y="44"/>
                  </a:lnTo>
                  <a:lnTo>
                    <a:pt x="125" y="44"/>
                  </a:lnTo>
                  <a:lnTo>
                    <a:pt x="126" y="43"/>
                  </a:lnTo>
                  <a:lnTo>
                    <a:pt x="126" y="42"/>
                  </a:lnTo>
                  <a:lnTo>
                    <a:pt x="127" y="42"/>
                  </a:lnTo>
                  <a:lnTo>
                    <a:pt x="127" y="41"/>
                  </a:lnTo>
                  <a:lnTo>
                    <a:pt x="128" y="40"/>
                  </a:lnTo>
                  <a:lnTo>
                    <a:pt x="128" y="39"/>
                  </a:lnTo>
                  <a:lnTo>
                    <a:pt x="128" y="38"/>
                  </a:lnTo>
                  <a:lnTo>
                    <a:pt x="128" y="37"/>
                  </a:lnTo>
                  <a:lnTo>
                    <a:pt x="128" y="36"/>
                  </a:lnTo>
                  <a:lnTo>
                    <a:pt x="129" y="36"/>
                  </a:lnTo>
                  <a:lnTo>
                    <a:pt x="129" y="37"/>
                  </a:lnTo>
                  <a:lnTo>
                    <a:pt x="130" y="37"/>
                  </a:lnTo>
                  <a:lnTo>
                    <a:pt x="130" y="38"/>
                  </a:lnTo>
                  <a:lnTo>
                    <a:pt x="130" y="39"/>
                  </a:lnTo>
                  <a:lnTo>
                    <a:pt x="130" y="40"/>
                  </a:lnTo>
                  <a:lnTo>
                    <a:pt x="130" y="41"/>
                  </a:lnTo>
                  <a:lnTo>
                    <a:pt x="129" y="42"/>
                  </a:lnTo>
                  <a:lnTo>
                    <a:pt x="129" y="43"/>
                  </a:lnTo>
                  <a:lnTo>
                    <a:pt x="128" y="44"/>
                  </a:lnTo>
                  <a:lnTo>
                    <a:pt x="127" y="45"/>
                  </a:lnTo>
                  <a:lnTo>
                    <a:pt x="128" y="45"/>
                  </a:lnTo>
                  <a:lnTo>
                    <a:pt x="129" y="45"/>
                  </a:lnTo>
                  <a:lnTo>
                    <a:pt x="130" y="45"/>
                  </a:lnTo>
                  <a:lnTo>
                    <a:pt x="131" y="44"/>
                  </a:lnTo>
                  <a:lnTo>
                    <a:pt x="132" y="43"/>
                  </a:lnTo>
                  <a:lnTo>
                    <a:pt x="133" y="43"/>
                  </a:lnTo>
                  <a:lnTo>
                    <a:pt x="134" y="42"/>
                  </a:lnTo>
                  <a:lnTo>
                    <a:pt x="134" y="41"/>
                  </a:lnTo>
                  <a:lnTo>
                    <a:pt x="135" y="40"/>
                  </a:lnTo>
                  <a:lnTo>
                    <a:pt x="135" y="39"/>
                  </a:lnTo>
                  <a:lnTo>
                    <a:pt x="135" y="38"/>
                  </a:lnTo>
                  <a:lnTo>
                    <a:pt x="135" y="37"/>
                  </a:lnTo>
                  <a:lnTo>
                    <a:pt x="136" y="39"/>
                  </a:lnTo>
                  <a:lnTo>
                    <a:pt x="136" y="40"/>
                  </a:lnTo>
                  <a:lnTo>
                    <a:pt x="136" y="42"/>
                  </a:lnTo>
                  <a:lnTo>
                    <a:pt x="136" y="44"/>
                  </a:lnTo>
                  <a:lnTo>
                    <a:pt x="134" y="46"/>
                  </a:lnTo>
                  <a:lnTo>
                    <a:pt x="135" y="46"/>
                  </a:lnTo>
                  <a:lnTo>
                    <a:pt x="136" y="46"/>
                  </a:lnTo>
                  <a:lnTo>
                    <a:pt x="137" y="45"/>
                  </a:lnTo>
                  <a:lnTo>
                    <a:pt x="138" y="44"/>
                  </a:lnTo>
                  <a:lnTo>
                    <a:pt x="138" y="43"/>
                  </a:lnTo>
                  <a:lnTo>
                    <a:pt x="139" y="42"/>
                  </a:lnTo>
                  <a:lnTo>
                    <a:pt x="140" y="41"/>
                  </a:lnTo>
                  <a:lnTo>
                    <a:pt x="140" y="40"/>
                  </a:lnTo>
                  <a:lnTo>
                    <a:pt x="140" y="39"/>
                  </a:lnTo>
                  <a:lnTo>
                    <a:pt x="140" y="38"/>
                  </a:lnTo>
                  <a:lnTo>
                    <a:pt x="141" y="38"/>
                  </a:lnTo>
                  <a:lnTo>
                    <a:pt x="141" y="39"/>
                  </a:lnTo>
                  <a:lnTo>
                    <a:pt x="141" y="41"/>
                  </a:lnTo>
                  <a:lnTo>
                    <a:pt x="141" y="42"/>
                  </a:lnTo>
                  <a:lnTo>
                    <a:pt x="141" y="44"/>
                  </a:lnTo>
                  <a:lnTo>
                    <a:pt x="140" y="46"/>
                  </a:lnTo>
                  <a:lnTo>
                    <a:pt x="141" y="46"/>
                  </a:lnTo>
                  <a:lnTo>
                    <a:pt x="142" y="45"/>
                  </a:lnTo>
                  <a:lnTo>
                    <a:pt x="143" y="44"/>
                  </a:lnTo>
                  <a:lnTo>
                    <a:pt x="143" y="43"/>
                  </a:lnTo>
                  <a:lnTo>
                    <a:pt x="144" y="43"/>
                  </a:lnTo>
                  <a:lnTo>
                    <a:pt x="144" y="42"/>
                  </a:lnTo>
                  <a:lnTo>
                    <a:pt x="145" y="41"/>
                  </a:lnTo>
                  <a:lnTo>
                    <a:pt x="145" y="38"/>
                  </a:lnTo>
                  <a:lnTo>
                    <a:pt x="146" y="38"/>
                  </a:lnTo>
                  <a:lnTo>
                    <a:pt x="146" y="40"/>
                  </a:lnTo>
                  <a:lnTo>
                    <a:pt x="146" y="43"/>
                  </a:lnTo>
                  <a:lnTo>
                    <a:pt x="145" y="45"/>
                  </a:lnTo>
                  <a:lnTo>
                    <a:pt x="144" y="47"/>
                  </a:lnTo>
                  <a:lnTo>
                    <a:pt x="145" y="47"/>
                  </a:lnTo>
                  <a:lnTo>
                    <a:pt x="146" y="46"/>
                  </a:lnTo>
                  <a:lnTo>
                    <a:pt x="147" y="46"/>
                  </a:lnTo>
                  <a:lnTo>
                    <a:pt x="147" y="45"/>
                  </a:lnTo>
                  <a:lnTo>
                    <a:pt x="148" y="44"/>
                  </a:lnTo>
                  <a:lnTo>
                    <a:pt x="149" y="43"/>
                  </a:lnTo>
                  <a:lnTo>
                    <a:pt x="150" y="42"/>
                  </a:lnTo>
                  <a:lnTo>
                    <a:pt x="150" y="41"/>
                  </a:lnTo>
                  <a:lnTo>
                    <a:pt x="151" y="40"/>
                  </a:lnTo>
                  <a:lnTo>
                    <a:pt x="151" y="41"/>
                  </a:lnTo>
                  <a:lnTo>
                    <a:pt x="151" y="42"/>
                  </a:lnTo>
                  <a:lnTo>
                    <a:pt x="151" y="43"/>
                  </a:lnTo>
                  <a:lnTo>
                    <a:pt x="151" y="44"/>
                  </a:lnTo>
                  <a:lnTo>
                    <a:pt x="151" y="45"/>
                  </a:lnTo>
                  <a:lnTo>
                    <a:pt x="150" y="46"/>
                  </a:lnTo>
                  <a:lnTo>
                    <a:pt x="151" y="47"/>
                  </a:lnTo>
                  <a:lnTo>
                    <a:pt x="151" y="46"/>
                  </a:lnTo>
                  <a:lnTo>
                    <a:pt x="152" y="46"/>
                  </a:lnTo>
                  <a:lnTo>
                    <a:pt x="153" y="45"/>
                  </a:lnTo>
                  <a:lnTo>
                    <a:pt x="154" y="44"/>
                  </a:lnTo>
                  <a:lnTo>
                    <a:pt x="154" y="43"/>
                  </a:lnTo>
                  <a:lnTo>
                    <a:pt x="155" y="42"/>
                  </a:lnTo>
                  <a:lnTo>
                    <a:pt x="155" y="41"/>
                  </a:lnTo>
                  <a:lnTo>
                    <a:pt x="155" y="40"/>
                  </a:lnTo>
                  <a:lnTo>
                    <a:pt x="157" y="40"/>
                  </a:lnTo>
                  <a:lnTo>
                    <a:pt x="159" y="41"/>
                  </a:lnTo>
                  <a:lnTo>
                    <a:pt x="161" y="41"/>
                  </a:lnTo>
                  <a:lnTo>
                    <a:pt x="163" y="42"/>
                  </a:lnTo>
                  <a:lnTo>
                    <a:pt x="165" y="42"/>
                  </a:lnTo>
                  <a:lnTo>
                    <a:pt x="167" y="43"/>
                  </a:lnTo>
                  <a:lnTo>
                    <a:pt x="169" y="44"/>
                  </a:lnTo>
                  <a:lnTo>
                    <a:pt x="171" y="44"/>
                  </a:lnTo>
                  <a:lnTo>
                    <a:pt x="169" y="44"/>
                  </a:lnTo>
                  <a:lnTo>
                    <a:pt x="167" y="44"/>
                  </a:lnTo>
                  <a:lnTo>
                    <a:pt x="165" y="44"/>
                  </a:lnTo>
                  <a:lnTo>
                    <a:pt x="164" y="43"/>
                  </a:lnTo>
                  <a:lnTo>
                    <a:pt x="162" y="43"/>
                  </a:lnTo>
                  <a:lnTo>
                    <a:pt x="160" y="43"/>
                  </a:lnTo>
                  <a:lnTo>
                    <a:pt x="158" y="42"/>
                  </a:lnTo>
                  <a:lnTo>
                    <a:pt x="156" y="42"/>
                  </a:lnTo>
                  <a:lnTo>
                    <a:pt x="158" y="43"/>
                  </a:lnTo>
                  <a:lnTo>
                    <a:pt x="160" y="44"/>
                  </a:lnTo>
                  <a:lnTo>
                    <a:pt x="162" y="44"/>
                  </a:lnTo>
                  <a:lnTo>
                    <a:pt x="164" y="45"/>
                  </a:lnTo>
                  <a:lnTo>
                    <a:pt x="166" y="46"/>
                  </a:lnTo>
                  <a:lnTo>
                    <a:pt x="169" y="46"/>
                  </a:lnTo>
                  <a:lnTo>
                    <a:pt x="171" y="47"/>
                  </a:lnTo>
                  <a:lnTo>
                    <a:pt x="173" y="47"/>
                  </a:lnTo>
                  <a:lnTo>
                    <a:pt x="170" y="48"/>
                  </a:lnTo>
                  <a:lnTo>
                    <a:pt x="168" y="48"/>
                  </a:lnTo>
                  <a:lnTo>
                    <a:pt x="166" y="48"/>
                  </a:lnTo>
                  <a:lnTo>
                    <a:pt x="163" y="48"/>
                  </a:lnTo>
                  <a:lnTo>
                    <a:pt x="161" y="48"/>
                  </a:lnTo>
                  <a:lnTo>
                    <a:pt x="159" y="48"/>
                  </a:lnTo>
                  <a:lnTo>
                    <a:pt x="156" y="48"/>
                  </a:lnTo>
                  <a:lnTo>
                    <a:pt x="154" y="48"/>
                  </a:lnTo>
                  <a:lnTo>
                    <a:pt x="156" y="48"/>
                  </a:lnTo>
                  <a:lnTo>
                    <a:pt x="157" y="49"/>
                  </a:lnTo>
                  <a:lnTo>
                    <a:pt x="159" y="49"/>
                  </a:lnTo>
                  <a:lnTo>
                    <a:pt x="161" y="50"/>
                  </a:lnTo>
                  <a:lnTo>
                    <a:pt x="163" y="50"/>
                  </a:lnTo>
                  <a:lnTo>
                    <a:pt x="165" y="50"/>
                  </a:lnTo>
                  <a:lnTo>
                    <a:pt x="167" y="51"/>
                  </a:lnTo>
                  <a:lnTo>
                    <a:pt x="169" y="51"/>
                  </a:lnTo>
                  <a:lnTo>
                    <a:pt x="167" y="51"/>
                  </a:lnTo>
                  <a:lnTo>
                    <a:pt x="166" y="51"/>
                  </a:lnTo>
                  <a:lnTo>
                    <a:pt x="164" y="51"/>
                  </a:lnTo>
                  <a:lnTo>
                    <a:pt x="162" y="51"/>
                  </a:lnTo>
                  <a:lnTo>
                    <a:pt x="160" y="52"/>
                  </a:lnTo>
                  <a:lnTo>
                    <a:pt x="159" y="52"/>
                  </a:lnTo>
                  <a:lnTo>
                    <a:pt x="157" y="52"/>
                  </a:lnTo>
                  <a:lnTo>
                    <a:pt x="155" y="52"/>
                  </a:lnTo>
                  <a:lnTo>
                    <a:pt x="157" y="52"/>
                  </a:lnTo>
                  <a:lnTo>
                    <a:pt x="159" y="53"/>
                  </a:lnTo>
                  <a:lnTo>
                    <a:pt x="161" y="53"/>
                  </a:lnTo>
                  <a:lnTo>
                    <a:pt x="162" y="53"/>
                  </a:lnTo>
                  <a:lnTo>
                    <a:pt x="164" y="53"/>
                  </a:lnTo>
                  <a:lnTo>
                    <a:pt x="166" y="53"/>
                  </a:lnTo>
                  <a:lnTo>
                    <a:pt x="168" y="53"/>
                  </a:lnTo>
                  <a:lnTo>
                    <a:pt x="170" y="53"/>
                  </a:lnTo>
                  <a:lnTo>
                    <a:pt x="167" y="54"/>
                  </a:lnTo>
                  <a:lnTo>
                    <a:pt x="165" y="55"/>
                  </a:lnTo>
                  <a:lnTo>
                    <a:pt x="163" y="55"/>
                  </a:lnTo>
                  <a:lnTo>
                    <a:pt x="161" y="55"/>
                  </a:lnTo>
                  <a:lnTo>
                    <a:pt x="159" y="56"/>
                  </a:lnTo>
                  <a:lnTo>
                    <a:pt x="156" y="56"/>
                  </a:lnTo>
                  <a:lnTo>
                    <a:pt x="154" y="56"/>
                  </a:lnTo>
                  <a:lnTo>
                    <a:pt x="152" y="57"/>
                  </a:lnTo>
                  <a:lnTo>
                    <a:pt x="153" y="57"/>
                  </a:lnTo>
                  <a:lnTo>
                    <a:pt x="154" y="57"/>
                  </a:lnTo>
                  <a:lnTo>
                    <a:pt x="155" y="57"/>
                  </a:lnTo>
                  <a:lnTo>
                    <a:pt x="156" y="57"/>
                  </a:lnTo>
                  <a:lnTo>
                    <a:pt x="157" y="57"/>
                  </a:lnTo>
                  <a:lnTo>
                    <a:pt x="158" y="57"/>
                  </a:lnTo>
                  <a:lnTo>
                    <a:pt x="159" y="56"/>
                  </a:lnTo>
                  <a:lnTo>
                    <a:pt x="160" y="56"/>
                  </a:lnTo>
                  <a:lnTo>
                    <a:pt x="162" y="56"/>
                  </a:lnTo>
                  <a:lnTo>
                    <a:pt x="163" y="56"/>
                  </a:lnTo>
                  <a:lnTo>
                    <a:pt x="165" y="56"/>
                  </a:lnTo>
                  <a:lnTo>
                    <a:pt x="166" y="56"/>
                  </a:lnTo>
                  <a:lnTo>
                    <a:pt x="168" y="56"/>
                  </a:lnTo>
                  <a:lnTo>
                    <a:pt x="169" y="55"/>
                  </a:lnTo>
                  <a:lnTo>
                    <a:pt x="171" y="55"/>
                  </a:lnTo>
                  <a:lnTo>
                    <a:pt x="173" y="55"/>
                  </a:lnTo>
                  <a:lnTo>
                    <a:pt x="171" y="56"/>
                  </a:lnTo>
                  <a:lnTo>
                    <a:pt x="170" y="56"/>
                  </a:lnTo>
                  <a:lnTo>
                    <a:pt x="168" y="57"/>
                  </a:lnTo>
                  <a:lnTo>
                    <a:pt x="166" y="57"/>
                  </a:lnTo>
                  <a:lnTo>
                    <a:pt x="165" y="58"/>
                  </a:lnTo>
                  <a:lnTo>
                    <a:pt x="163" y="58"/>
                  </a:lnTo>
                  <a:lnTo>
                    <a:pt x="162" y="59"/>
                  </a:lnTo>
                  <a:lnTo>
                    <a:pt x="160" y="59"/>
                  </a:lnTo>
                  <a:lnTo>
                    <a:pt x="159" y="59"/>
                  </a:lnTo>
                  <a:lnTo>
                    <a:pt x="157" y="60"/>
                  </a:lnTo>
                  <a:lnTo>
                    <a:pt x="156" y="60"/>
                  </a:lnTo>
                  <a:lnTo>
                    <a:pt x="154" y="60"/>
                  </a:lnTo>
                  <a:lnTo>
                    <a:pt x="152" y="61"/>
                  </a:lnTo>
                  <a:lnTo>
                    <a:pt x="151" y="61"/>
                  </a:lnTo>
                  <a:lnTo>
                    <a:pt x="149" y="62"/>
                  </a:lnTo>
                  <a:lnTo>
                    <a:pt x="148" y="62"/>
                  </a:lnTo>
                  <a:lnTo>
                    <a:pt x="149" y="62"/>
                  </a:lnTo>
                  <a:lnTo>
                    <a:pt x="150" y="62"/>
                  </a:lnTo>
                  <a:lnTo>
                    <a:pt x="151" y="62"/>
                  </a:lnTo>
                  <a:lnTo>
                    <a:pt x="152" y="62"/>
                  </a:lnTo>
                  <a:lnTo>
                    <a:pt x="154" y="61"/>
                  </a:lnTo>
                  <a:lnTo>
                    <a:pt x="155" y="61"/>
                  </a:lnTo>
                  <a:lnTo>
                    <a:pt x="156" y="61"/>
                  </a:lnTo>
                  <a:lnTo>
                    <a:pt x="158" y="61"/>
                  </a:lnTo>
                  <a:lnTo>
                    <a:pt x="159" y="61"/>
                  </a:lnTo>
                  <a:lnTo>
                    <a:pt x="160" y="61"/>
                  </a:lnTo>
                  <a:lnTo>
                    <a:pt x="161" y="61"/>
                  </a:lnTo>
                  <a:lnTo>
                    <a:pt x="163" y="61"/>
                  </a:lnTo>
                  <a:lnTo>
                    <a:pt x="164" y="61"/>
                  </a:lnTo>
                  <a:lnTo>
                    <a:pt x="165" y="61"/>
                  </a:lnTo>
                  <a:lnTo>
                    <a:pt x="166" y="60"/>
                  </a:lnTo>
                  <a:lnTo>
                    <a:pt x="167" y="60"/>
                  </a:lnTo>
                  <a:lnTo>
                    <a:pt x="174" y="59"/>
                  </a:lnTo>
                  <a:lnTo>
                    <a:pt x="173" y="59"/>
                  </a:lnTo>
                  <a:lnTo>
                    <a:pt x="171" y="60"/>
                  </a:lnTo>
                  <a:lnTo>
                    <a:pt x="170" y="60"/>
                  </a:lnTo>
                  <a:lnTo>
                    <a:pt x="169" y="61"/>
                  </a:lnTo>
                  <a:lnTo>
                    <a:pt x="167" y="61"/>
                  </a:lnTo>
                  <a:lnTo>
                    <a:pt x="166" y="62"/>
                  </a:lnTo>
                  <a:lnTo>
                    <a:pt x="165" y="62"/>
                  </a:lnTo>
                  <a:lnTo>
                    <a:pt x="163" y="63"/>
                  </a:lnTo>
                  <a:lnTo>
                    <a:pt x="162" y="63"/>
                  </a:lnTo>
                  <a:lnTo>
                    <a:pt x="161" y="64"/>
                  </a:lnTo>
                  <a:lnTo>
                    <a:pt x="159" y="64"/>
                  </a:lnTo>
                  <a:lnTo>
                    <a:pt x="158" y="65"/>
                  </a:lnTo>
                  <a:lnTo>
                    <a:pt x="157" y="65"/>
                  </a:lnTo>
                  <a:lnTo>
                    <a:pt x="155" y="66"/>
                  </a:lnTo>
                  <a:lnTo>
                    <a:pt x="154" y="66"/>
                  </a:lnTo>
                  <a:lnTo>
                    <a:pt x="153" y="67"/>
                  </a:lnTo>
                  <a:lnTo>
                    <a:pt x="153" y="73"/>
                  </a:lnTo>
                  <a:lnTo>
                    <a:pt x="154" y="73"/>
                  </a:lnTo>
                  <a:lnTo>
                    <a:pt x="156" y="72"/>
                  </a:lnTo>
                  <a:lnTo>
                    <a:pt x="157" y="71"/>
                  </a:lnTo>
                  <a:lnTo>
                    <a:pt x="159" y="71"/>
                  </a:lnTo>
                  <a:lnTo>
                    <a:pt x="160" y="70"/>
                  </a:lnTo>
                  <a:lnTo>
                    <a:pt x="162" y="69"/>
                  </a:lnTo>
                  <a:lnTo>
                    <a:pt x="164" y="69"/>
                  </a:lnTo>
                  <a:lnTo>
                    <a:pt x="165" y="68"/>
                  </a:lnTo>
                  <a:lnTo>
                    <a:pt x="167" y="67"/>
                  </a:lnTo>
                  <a:lnTo>
                    <a:pt x="168" y="66"/>
                  </a:lnTo>
                  <a:lnTo>
                    <a:pt x="170" y="65"/>
                  </a:lnTo>
                  <a:lnTo>
                    <a:pt x="171" y="65"/>
                  </a:lnTo>
                  <a:lnTo>
                    <a:pt x="173" y="64"/>
                  </a:lnTo>
                  <a:lnTo>
                    <a:pt x="175" y="64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0" y="62"/>
                  </a:lnTo>
                  <a:lnTo>
                    <a:pt x="182" y="62"/>
                  </a:lnTo>
                  <a:lnTo>
                    <a:pt x="183" y="62"/>
                  </a:lnTo>
                  <a:lnTo>
                    <a:pt x="185" y="63"/>
                  </a:lnTo>
                  <a:lnTo>
                    <a:pt x="187" y="63"/>
                  </a:lnTo>
                  <a:lnTo>
                    <a:pt x="188" y="64"/>
                  </a:lnTo>
                  <a:lnTo>
                    <a:pt x="190" y="64"/>
                  </a:lnTo>
                  <a:lnTo>
                    <a:pt x="191" y="65"/>
                  </a:lnTo>
                  <a:lnTo>
                    <a:pt x="193" y="66"/>
                  </a:lnTo>
                  <a:lnTo>
                    <a:pt x="194" y="67"/>
                  </a:lnTo>
                  <a:lnTo>
                    <a:pt x="196" y="68"/>
                  </a:lnTo>
                  <a:lnTo>
                    <a:pt x="197" y="70"/>
                  </a:lnTo>
                  <a:lnTo>
                    <a:pt x="198" y="71"/>
                  </a:lnTo>
                  <a:lnTo>
                    <a:pt x="200" y="72"/>
                  </a:lnTo>
                  <a:lnTo>
                    <a:pt x="201" y="73"/>
                  </a:lnTo>
                  <a:lnTo>
                    <a:pt x="203" y="74"/>
                  </a:lnTo>
                  <a:lnTo>
                    <a:pt x="204" y="75"/>
                  </a:lnTo>
                  <a:lnTo>
                    <a:pt x="206" y="75"/>
                  </a:lnTo>
                  <a:lnTo>
                    <a:pt x="207" y="76"/>
                  </a:lnTo>
                  <a:lnTo>
                    <a:pt x="209" y="77"/>
                  </a:lnTo>
                  <a:lnTo>
                    <a:pt x="211" y="77"/>
                  </a:lnTo>
                  <a:lnTo>
                    <a:pt x="212" y="78"/>
                  </a:lnTo>
                  <a:lnTo>
                    <a:pt x="214" y="78"/>
                  </a:lnTo>
                  <a:lnTo>
                    <a:pt x="216" y="78"/>
                  </a:lnTo>
                  <a:lnTo>
                    <a:pt x="218" y="79"/>
                  </a:lnTo>
                  <a:lnTo>
                    <a:pt x="220" y="79"/>
                  </a:lnTo>
                  <a:lnTo>
                    <a:pt x="222" y="79"/>
                  </a:lnTo>
                  <a:lnTo>
                    <a:pt x="223" y="78"/>
                  </a:lnTo>
                  <a:lnTo>
                    <a:pt x="225" y="78"/>
                  </a:lnTo>
                  <a:lnTo>
                    <a:pt x="227" y="78"/>
                  </a:lnTo>
                  <a:lnTo>
                    <a:pt x="228" y="77"/>
                  </a:lnTo>
                  <a:lnTo>
                    <a:pt x="230" y="76"/>
                  </a:lnTo>
                  <a:lnTo>
                    <a:pt x="231" y="76"/>
                  </a:lnTo>
                  <a:lnTo>
                    <a:pt x="231" y="75"/>
                  </a:lnTo>
                  <a:lnTo>
                    <a:pt x="232" y="75"/>
                  </a:lnTo>
                  <a:lnTo>
                    <a:pt x="233" y="75"/>
                  </a:lnTo>
                  <a:lnTo>
                    <a:pt x="233" y="74"/>
                  </a:lnTo>
                  <a:lnTo>
                    <a:pt x="234" y="74"/>
                  </a:lnTo>
                  <a:lnTo>
                    <a:pt x="235" y="73"/>
                  </a:lnTo>
                  <a:lnTo>
                    <a:pt x="235" y="72"/>
                  </a:lnTo>
                  <a:lnTo>
                    <a:pt x="234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4" name="Freeform 480"/>
            <p:cNvSpPr>
              <a:spLocks/>
            </p:cNvSpPr>
            <p:nvPr/>
          </p:nvSpPr>
          <p:spPr bwMode="auto">
            <a:xfrm>
              <a:off x="3338" y="1545"/>
              <a:ext cx="24" cy="6"/>
            </a:xfrm>
            <a:custGeom>
              <a:avLst/>
              <a:gdLst>
                <a:gd name="T0" fmla="*/ 21 w 24"/>
                <a:gd name="T1" fmla="*/ 6 h 6"/>
                <a:gd name="T2" fmla="*/ 19 w 24"/>
                <a:gd name="T3" fmla="*/ 5 h 6"/>
                <a:gd name="T4" fmla="*/ 18 w 24"/>
                <a:gd name="T5" fmla="*/ 5 h 6"/>
                <a:gd name="T6" fmla="*/ 18 w 24"/>
                <a:gd name="T7" fmla="*/ 5 h 6"/>
                <a:gd name="T8" fmla="*/ 17 w 24"/>
                <a:gd name="T9" fmla="*/ 5 h 6"/>
                <a:gd name="T10" fmla="*/ 16 w 24"/>
                <a:gd name="T11" fmla="*/ 5 h 6"/>
                <a:gd name="T12" fmla="*/ 15 w 24"/>
                <a:gd name="T13" fmla="*/ 5 h 6"/>
                <a:gd name="T14" fmla="*/ 13 w 24"/>
                <a:gd name="T15" fmla="*/ 5 h 6"/>
                <a:gd name="T16" fmla="*/ 9 w 24"/>
                <a:gd name="T17" fmla="*/ 4 h 6"/>
                <a:gd name="T18" fmla="*/ 6 w 24"/>
                <a:gd name="T19" fmla="*/ 2 h 6"/>
                <a:gd name="T20" fmla="*/ 2 w 24"/>
                <a:gd name="T21" fmla="*/ 1 h 6"/>
                <a:gd name="T22" fmla="*/ 1 w 24"/>
                <a:gd name="T23" fmla="*/ 1 h 6"/>
                <a:gd name="T24" fmla="*/ 4 w 24"/>
                <a:gd name="T25" fmla="*/ 1 h 6"/>
                <a:gd name="T26" fmla="*/ 7 w 24"/>
                <a:gd name="T27" fmla="*/ 1 h 6"/>
                <a:gd name="T28" fmla="*/ 9 w 24"/>
                <a:gd name="T29" fmla="*/ 2 h 6"/>
                <a:gd name="T30" fmla="*/ 10 w 24"/>
                <a:gd name="T31" fmla="*/ 2 h 6"/>
                <a:gd name="T32" fmla="*/ 10 w 24"/>
                <a:gd name="T33" fmla="*/ 2 h 6"/>
                <a:gd name="T34" fmla="*/ 11 w 24"/>
                <a:gd name="T35" fmla="*/ 2 h 6"/>
                <a:gd name="T36" fmla="*/ 12 w 24"/>
                <a:gd name="T37" fmla="*/ 2 h 6"/>
                <a:gd name="T38" fmla="*/ 13 w 24"/>
                <a:gd name="T39" fmla="*/ 2 h 6"/>
                <a:gd name="T40" fmla="*/ 14 w 24"/>
                <a:gd name="T41" fmla="*/ 3 h 6"/>
                <a:gd name="T42" fmla="*/ 14 w 24"/>
                <a:gd name="T43" fmla="*/ 3 h 6"/>
                <a:gd name="T44" fmla="*/ 16 w 24"/>
                <a:gd name="T45" fmla="*/ 3 h 6"/>
                <a:gd name="T46" fmla="*/ 17 w 24"/>
                <a:gd name="T47" fmla="*/ 3 h 6"/>
                <a:gd name="T48" fmla="*/ 17 w 24"/>
                <a:gd name="T49" fmla="*/ 4 h 6"/>
                <a:gd name="T50" fmla="*/ 17 w 24"/>
                <a:gd name="T51" fmla="*/ 4 h 6"/>
                <a:gd name="T52" fmla="*/ 18 w 24"/>
                <a:gd name="T53" fmla="*/ 4 h 6"/>
                <a:gd name="T54" fmla="*/ 18 w 24"/>
                <a:gd name="T55" fmla="*/ 4 h 6"/>
                <a:gd name="T56" fmla="*/ 18 w 24"/>
                <a:gd name="T57" fmla="*/ 4 h 6"/>
                <a:gd name="T58" fmla="*/ 19 w 24"/>
                <a:gd name="T59" fmla="*/ 4 h 6"/>
                <a:gd name="T60" fmla="*/ 20 w 24"/>
                <a:gd name="T61" fmla="*/ 5 h 6"/>
                <a:gd name="T62" fmla="*/ 21 w 24"/>
                <a:gd name="T63" fmla="*/ 5 h 6"/>
                <a:gd name="T64" fmla="*/ 22 w 24"/>
                <a:gd name="T65" fmla="*/ 5 h 6"/>
                <a:gd name="T66" fmla="*/ 24 w 24"/>
                <a:gd name="T67" fmla="*/ 5 h 6"/>
                <a:gd name="T68" fmla="*/ 24 w 24"/>
                <a:gd name="T69" fmla="*/ 6 h 6"/>
                <a:gd name="T70" fmla="*/ 22 w 24"/>
                <a:gd name="T71" fmla="*/ 6 h 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4" h="6">
                  <a:moveTo>
                    <a:pt x="22" y="6"/>
                  </a:moveTo>
                  <a:lnTo>
                    <a:pt x="21" y="6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9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4" y="6"/>
                  </a:lnTo>
                  <a:lnTo>
                    <a:pt x="23" y="6"/>
                  </a:lnTo>
                  <a:lnTo>
                    <a:pt x="22" y="6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5" name="Freeform 481"/>
            <p:cNvSpPr>
              <a:spLocks/>
            </p:cNvSpPr>
            <p:nvPr/>
          </p:nvSpPr>
          <p:spPr bwMode="auto">
            <a:xfrm>
              <a:off x="3359" y="1506"/>
              <a:ext cx="2" cy="3"/>
            </a:xfrm>
            <a:custGeom>
              <a:avLst/>
              <a:gdLst>
                <a:gd name="T0" fmla="*/ 2 w 2"/>
                <a:gd name="T1" fmla="*/ 2 h 3"/>
                <a:gd name="T2" fmla="*/ 1 w 2"/>
                <a:gd name="T3" fmla="*/ 2 h 3"/>
                <a:gd name="T4" fmla="*/ 1 w 2"/>
                <a:gd name="T5" fmla="*/ 2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0 w 2"/>
                <a:gd name="T13" fmla="*/ 2 h 3"/>
                <a:gd name="T14" fmla="*/ 0 w 2"/>
                <a:gd name="T15" fmla="*/ 2 h 3"/>
                <a:gd name="T16" fmla="*/ 0 w 2"/>
                <a:gd name="T17" fmla="*/ 1 h 3"/>
                <a:gd name="T18" fmla="*/ 0 w 2"/>
                <a:gd name="T19" fmla="*/ 1 h 3"/>
                <a:gd name="T20" fmla="*/ 0 w 2"/>
                <a:gd name="T21" fmla="*/ 1 h 3"/>
                <a:gd name="T22" fmla="*/ 1 w 2"/>
                <a:gd name="T23" fmla="*/ 0 h 3"/>
                <a:gd name="T24" fmla="*/ 1 w 2"/>
                <a:gd name="T25" fmla="*/ 0 h 3"/>
                <a:gd name="T26" fmla="*/ 1 w 2"/>
                <a:gd name="T27" fmla="*/ 0 h 3"/>
                <a:gd name="T28" fmla="*/ 2 w 2"/>
                <a:gd name="T29" fmla="*/ 1 h 3"/>
                <a:gd name="T30" fmla="*/ 2 w 2"/>
                <a:gd name="T31" fmla="*/ 1 h 3"/>
                <a:gd name="T32" fmla="*/ 2 w 2"/>
                <a:gd name="T33" fmla="*/ 2 h 3"/>
                <a:gd name="T34" fmla="*/ 2 w 2"/>
                <a:gd name="T35" fmla="*/ 2 h 3"/>
                <a:gd name="T36" fmla="*/ 2 w 2"/>
                <a:gd name="T37" fmla="*/ 2 h 3"/>
                <a:gd name="T38" fmla="*/ 2 w 2"/>
                <a:gd name="T39" fmla="*/ 2 h 3"/>
                <a:gd name="T40" fmla="*/ 2 w 2"/>
                <a:gd name="T41" fmla="*/ 2 h 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6" name="Freeform 482"/>
            <p:cNvSpPr>
              <a:spLocks/>
            </p:cNvSpPr>
            <p:nvPr/>
          </p:nvSpPr>
          <p:spPr bwMode="auto">
            <a:xfrm>
              <a:off x="3345" y="1550"/>
              <a:ext cx="15" cy="3"/>
            </a:xfrm>
            <a:custGeom>
              <a:avLst/>
              <a:gdLst>
                <a:gd name="T0" fmla="*/ 15 w 15"/>
                <a:gd name="T1" fmla="*/ 3 h 3"/>
                <a:gd name="T2" fmla="*/ 13 w 15"/>
                <a:gd name="T3" fmla="*/ 3 h 3"/>
                <a:gd name="T4" fmla="*/ 12 w 15"/>
                <a:gd name="T5" fmla="*/ 3 h 3"/>
                <a:gd name="T6" fmla="*/ 10 w 15"/>
                <a:gd name="T7" fmla="*/ 3 h 3"/>
                <a:gd name="T8" fmla="*/ 9 w 15"/>
                <a:gd name="T9" fmla="*/ 3 h 3"/>
                <a:gd name="T10" fmla="*/ 8 w 15"/>
                <a:gd name="T11" fmla="*/ 3 h 3"/>
                <a:gd name="T12" fmla="*/ 6 w 15"/>
                <a:gd name="T13" fmla="*/ 3 h 3"/>
                <a:gd name="T14" fmla="*/ 5 w 15"/>
                <a:gd name="T15" fmla="*/ 3 h 3"/>
                <a:gd name="T16" fmla="*/ 3 w 15"/>
                <a:gd name="T17" fmla="*/ 2 h 3"/>
                <a:gd name="T18" fmla="*/ 0 w 15"/>
                <a:gd name="T19" fmla="*/ 0 h 3"/>
                <a:gd name="T20" fmla="*/ 1 w 15"/>
                <a:gd name="T21" fmla="*/ 1 h 3"/>
                <a:gd name="T22" fmla="*/ 2 w 15"/>
                <a:gd name="T23" fmla="*/ 1 h 3"/>
                <a:gd name="T24" fmla="*/ 3 w 15"/>
                <a:gd name="T25" fmla="*/ 1 h 3"/>
                <a:gd name="T26" fmla="*/ 4 w 15"/>
                <a:gd name="T27" fmla="*/ 1 h 3"/>
                <a:gd name="T28" fmla="*/ 5 w 15"/>
                <a:gd name="T29" fmla="*/ 1 h 3"/>
                <a:gd name="T30" fmla="*/ 6 w 15"/>
                <a:gd name="T31" fmla="*/ 1 h 3"/>
                <a:gd name="T32" fmla="*/ 7 w 15"/>
                <a:gd name="T33" fmla="*/ 1 h 3"/>
                <a:gd name="T34" fmla="*/ 7 w 15"/>
                <a:gd name="T35" fmla="*/ 2 h 3"/>
                <a:gd name="T36" fmla="*/ 8 w 15"/>
                <a:gd name="T37" fmla="*/ 2 h 3"/>
                <a:gd name="T38" fmla="*/ 9 w 15"/>
                <a:gd name="T39" fmla="*/ 2 h 3"/>
                <a:gd name="T40" fmla="*/ 10 w 15"/>
                <a:gd name="T41" fmla="*/ 2 h 3"/>
                <a:gd name="T42" fmla="*/ 11 w 15"/>
                <a:gd name="T43" fmla="*/ 2 h 3"/>
                <a:gd name="T44" fmla="*/ 12 w 15"/>
                <a:gd name="T45" fmla="*/ 2 h 3"/>
                <a:gd name="T46" fmla="*/ 13 w 15"/>
                <a:gd name="T47" fmla="*/ 3 h 3"/>
                <a:gd name="T48" fmla="*/ 14 w 15"/>
                <a:gd name="T49" fmla="*/ 3 h 3"/>
                <a:gd name="T50" fmla="*/ 15 w 15"/>
                <a:gd name="T51" fmla="*/ 3 h 3"/>
                <a:gd name="T52" fmla="*/ 15 w 15"/>
                <a:gd name="T53" fmla="*/ 3 h 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3" y="3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9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2"/>
                  </a:lnTo>
                  <a:lnTo>
                    <a:pt x="0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7" name="Freeform 483"/>
            <p:cNvSpPr>
              <a:spLocks/>
            </p:cNvSpPr>
            <p:nvPr/>
          </p:nvSpPr>
          <p:spPr bwMode="auto">
            <a:xfrm>
              <a:off x="3355" y="1517"/>
              <a:ext cx="2" cy="3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3 h 3"/>
                <a:gd name="T4" fmla="*/ 0 w 2"/>
                <a:gd name="T5" fmla="*/ 2 h 3"/>
                <a:gd name="T6" fmla="*/ 1 w 2"/>
                <a:gd name="T7" fmla="*/ 1 h 3"/>
                <a:gd name="T8" fmla="*/ 1 w 2"/>
                <a:gd name="T9" fmla="*/ 1 h 3"/>
                <a:gd name="T10" fmla="*/ 2 w 2"/>
                <a:gd name="T11" fmla="*/ 0 h 3"/>
                <a:gd name="T12" fmla="*/ 2 w 2"/>
                <a:gd name="T13" fmla="*/ 1 h 3"/>
                <a:gd name="T14" fmla="*/ 2 w 2"/>
                <a:gd name="T15" fmla="*/ 2 h 3"/>
                <a:gd name="T16" fmla="*/ 2 w 2"/>
                <a:gd name="T17" fmla="*/ 3 h 3"/>
                <a:gd name="T18" fmla="*/ 1 w 2"/>
                <a:gd name="T19" fmla="*/ 3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8" name="Freeform 484"/>
            <p:cNvSpPr>
              <a:spLocks/>
            </p:cNvSpPr>
            <p:nvPr/>
          </p:nvSpPr>
          <p:spPr bwMode="auto">
            <a:xfrm>
              <a:off x="3355" y="1509"/>
              <a:ext cx="1" cy="1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9" name="Freeform 485"/>
            <p:cNvSpPr>
              <a:spLocks/>
            </p:cNvSpPr>
            <p:nvPr/>
          </p:nvSpPr>
          <p:spPr bwMode="auto">
            <a:xfrm>
              <a:off x="3322" y="1513"/>
              <a:ext cx="34" cy="15"/>
            </a:xfrm>
            <a:custGeom>
              <a:avLst/>
              <a:gdLst>
                <a:gd name="T0" fmla="*/ 0 w 34"/>
                <a:gd name="T1" fmla="*/ 14 h 15"/>
                <a:gd name="T2" fmla="*/ 2 w 34"/>
                <a:gd name="T3" fmla="*/ 14 h 15"/>
                <a:gd name="T4" fmla="*/ 4 w 34"/>
                <a:gd name="T5" fmla="*/ 13 h 15"/>
                <a:gd name="T6" fmla="*/ 6 w 34"/>
                <a:gd name="T7" fmla="*/ 12 h 15"/>
                <a:gd name="T8" fmla="*/ 9 w 34"/>
                <a:gd name="T9" fmla="*/ 11 h 15"/>
                <a:gd name="T10" fmla="*/ 11 w 34"/>
                <a:gd name="T11" fmla="*/ 10 h 15"/>
                <a:gd name="T12" fmla="*/ 13 w 34"/>
                <a:gd name="T13" fmla="*/ 10 h 15"/>
                <a:gd name="T14" fmla="*/ 15 w 34"/>
                <a:gd name="T15" fmla="*/ 9 h 15"/>
                <a:gd name="T16" fmla="*/ 17 w 34"/>
                <a:gd name="T17" fmla="*/ 8 h 15"/>
                <a:gd name="T18" fmla="*/ 19 w 34"/>
                <a:gd name="T19" fmla="*/ 7 h 15"/>
                <a:gd name="T20" fmla="*/ 21 w 34"/>
                <a:gd name="T21" fmla="*/ 6 h 15"/>
                <a:gd name="T22" fmla="*/ 23 w 34"/>
                <a:gd name="T23" fmla="*/ 5 h 15"/>
                <a:gd name="T24" fmla="*/ 26 w 34"/>
                <a:gd name="T25" fmla="*/ 4 h 15"/>
                <a:gd name="T26" fmla="*/ 28 w 34"/>
                <a:gd name="T27" fmla="*/ 3 h 15"/>
                <a:gd name="T28" fmla="*/ 30 w 34"/>
                <a:gd name="T29" fmla="*/ 2 h 15"/>
                <a:gd name="T30" fmla="*/ 32 w 34"/>
                <a:gd name="T31" fmla="*/ 1 h 15"/>
                <a:gd name="T32" fmla="*/ 34 w 34"/>
                <a:gd name="T33" fmla="*/ 0 h 15"/>
                <a:gd name="T34" fmla="*/ 32 w 34"/>
                <a:gd name="T35" fmla="*/ 1 h 15"/>
                <a:gd name="T36" fmla="*/ 30 w 34"/>
                <a:gd name="T37" fmla="*/ 2 h 15"/>
                <a:gd name="T38" fmla="*/ 28 w 34"/>
                <a:gd name="T39" fmla="*/ 3 h 15"/>
                <a:gd name="T40" fmla="*/ 26 w 34"/>
                <a:gd name="T41" fmla="*/ 4 h 15"/>
                <a:gd name="T42" fmla="*/ 24 w 34"/>
                <a:gd name="T43" fmla="*/ 6 h 15"/>
                <a:gd name="T44" fmla="*/ 22 w 34"/>
                <a:gd name="T45" fmla="*/ 7 h 15"/>
                <a:gd name="T46" fmla="*/ 20 w 34"/>
                <a:gd name="T47" fmla="*/ 8 h 15"/>
                <a:gd name="T48" fmla="*/ 18 w 34"/>
                <a:gd name="T49" fmla="*/ 9 h 15"/>
                <a:gd name="T50" fmla="*/ 16 w 34"/>
                <a:gd name="T51" fmla="*/ 11 h 15"/>
                <a:gd name="T52" fmla="*/ 14 w 34"/>
                <a:gd name="T53" fmla="*/ 12 h 15"/>
                <a:gd name="T54" fmla="*/ 11 w 34"/>
                <a:gd name="T55" fmla="*/ 13 h 15"/>
                <a:gd name="T56" fmla="*/ 9 w 34"/>
                <a:gd name="T57" fmla="*/ 13 h 15"/>
                <a:gd name="T58" fmla="*/ 7 w 34"/>
                <a:gd name="T59" fmla="*/ 14 h 15"/>
                <a:gd name="T60" fmla="*/ 5 w 34"/>
                <a:gd name="T61" fmla="*/ 14 h 15"/>
                <a:gd name="T62" fmla="*/ 2 w 34"/>
                <a:gd name="T63" fmla="*/ 15 h 15"/>
                <a:gd name="T64" fmla="*/ 0 w 34"/>
                <a:gd name="T65" fmla="*/ 14 h 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4" h="15">
                  <a:moveTo>
                    <a:pt x="0" y="14"/>
                  </a:moveTo>
                  <a:lnTo>
                    <a:pt x="2" y="14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5" y="9"/>
                  </a:lnTo>
                  <a:lnTo>
                    <a:pt x="17" y="8"/>
                  </a:lnTo>
                  <a:lnTo>
                    <a:pt x="19" y="7"/>
                  </a:lnTo>
                  <a:lnTo>
                    <a:pt x="21" y="6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8" y="3"/>
                  </a:lnTo>
                  <a:lnTo>
                    <a:pt x="30" y="2"/>
                  </a:lnTo>
                  <a:lnTo>
                    <a:pt x="32" y="1"/>
                  </a:lnTo>
                  <a:lnTo>
                    <a:pt x="34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28" y="3"/>
                  </a:lnTo>
                  <a:lnTo>
                    <a:pt x="26" y="4"/>
                  </a:lnTo>
                  <a:lnTo>
                    <a:pt x="24" y="6"/>
                  </a:lnTo>
                  <a:lnTo>
                    <a:pt x="22" y="7"/>
                  </a:lnTo>
                  <a:lnTo>
                    <a:pt x="20" y="8"/>
                  </a:lnTo>
                  <a:lnTo>
                    <a:pt x="18" y="9"/>
                  </a:lnTo>
                  <a:lnTo>
                    <a:pt x="16" y="11"/>
                  </a:lnTo>
                  <a:lnTo>
                    <a:pt x="14" y="12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2" y="1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0" name="Freeform 486"/>
            <p:cNvSpPr>
              <a:spLocks/>
            </p:cNvSpPr>
            <p:nvPr/>
          </p:nvSpPr>
          <p:spPr bwMode="auto">
            <a:xfrm>
              <a:off x="3330" y="1541"/>
              <a:ext cx="25" cy="6"/>
            </a:xfrm>
            <a:custGeom>
              <a:avLst/>
              <a:gdLst>
                <a:gd name="T0" fmla="*/ 24 w 25"/>
                <a:gd name="T1" fmla="*/ 6 h 6"/>
                <a:gd name="T2" fmla="*/ 24 w 25"/>
                <a:gd name="T3" fmla="*/ 5 h 6"/>
                <a:gd name="T4" fmla="*/ 24 w 25"/>
                <a:gd name="T5" fmla="*/ 5 h 6"/>
                <a:gd name="T6" fmla="*/ 23 w 25"/>
                <a:gd name="T7" fmla="*/ 5 h 6"/>
                <a:gd name="T8" fmla="*/ 23 w 25"/>
                <a:gd name="T9" fmla="*/ 5 h 6"/>
                <a:gd name="T10" fmla="*/ 23 w 25"/>
                <a:gd name="T11" fmla="*/ 5 h 6"/>
                <a:gd name="T12" fmla="*/ 22 w 25"/>
                <a:gd name="T13" fmla="*/ 5 h 6"/>
                <a:gd name="T14" fmla="*/ 21 w 25"/>
                <a:gd name="T15" fmla="*/ 5 h 6"/>
                <a:gd name="T16" fmla="*/ 19 w 25"/>
                <a:gd name="T17" fmla="*/ 5 h 6"/>
                <a:gd name="T18" fmla="*/ 18 w 25"/>
                <a:gd name="T19" fmla="*/ 5 h 6"/>
                <a:gd name="T20" fmla="*/ 17 w 25"/>
                <a:gd name="T21" fmla="*/ 4 h 6"/>
                <a:gd name="T22" fmla="*/ 15 w 25"/>
                <a:gd name="T23" fmla="*/ 4 h 6"/>
                <a:gd name="T24" fmla="*/ 14 w 25"/>
                <a:gd name="T25" fmla="*/ 4 h 6"/>
                <a:gd name="T26" fmla="*/ 12 w 25"/>
                <a:gd name="T27" fmla="*/ 4 h 6"/>
                <a:gd name="T28" fmla="*/ 11 w 25"/>
                <a:gd name="T29" fmla="*/ 3 h 6"/>
                <a:gd name="T30" fmla="*/ 10 w 25"/>
                <a:gd name="T31" fmla="*/ 3 h 6"/>
                <a:gd name="T32" fmla="*/ 8 w 25"/>
                <a:gd name="T33" fmla="*/ 3 h 6"/>
                <a:gd name="T34" fmla="*/ 7 w 25"/>
                <a:gd name="T35" fmla="*/ 2 h 6"/>
                <a:gd name="T36" fmla="*/ 6 w 25"/>
                <a:gd name="T37" fmla="*/ 2 h 6"/>
                <a:gd name="T38" fmla="*/ 4 w 25"/>
                <a:gd name="T39" fmla="*/ 1 h 6"/>
                <a:gd name="T40" fmla="*/ 3 w 25"/>
                <a:gd name="T41" fmla="*/ 1 h 6"/>
                <a:gd name="T42" fmla="*/ 2 w 25"/>
                <a:gd name="T43" fmla="*/ 0 h 6"/>
                <a:gd name="T44" fmla="*/ 0 w 25"/>
                <a:gd name="T45" fmla="*/ 0 h 6"/>
                <a:gd name="T46" fmla="*/ 1 w 25"/>
                <a:gd name="T47" fmla="*/ 0 h 6"/>
                <a:gd name="T48" fmla="*/ 3 w 25"/>
                <a:gd name="T49" fmla="*/ 0 h 6"/>
                <a:gd name="T50" fmla="*/ 4 w 25"/>
                <a:gd name="T51" fmla="*/ 0 h 6"/>
                <a:gd name="T52" fmla="*/ 5 w 25"/>
                <a:gd name="T53" fmla="*/ 0 h 6"/>
                <a:gd name="T54" fmla="*/ 6 w 25"/>
                <a:gd name="T55" fmla="*/ 0 h 6"/>
                <a:gd name="T56" fmla="*/ 8 w 25"/>
                <a:gd name="T57" fmla="*/ 1 h 6"/>
                <a:gd name="T58" fmla="*/ 9 w 25"/>
                <a:gd name="T59" fmla="*/ 1 h 6"/>
                <a:gd name="T60" fmla="*/ 10 w 25"/>
                <a:gd name="T61" fmla="*/ 1 h 6"/>
                <a:gd name="T62" fmla="*/ 10 w 25"/>
                <a:gd name="T63" fmla="*/ 1 h 6"/>
                <a:gd name="T64" fmla="*/ 10 w 25"/>
                <a:gd name="T65" fmla="*/ 1 h 6"/>
                <a:gd name="T66" fmla="*/ 10 w 25"/>
                <a:gd name="T67" fmla="*/ 1 h 6"/>
                <a:gd name="T68" fmla="*/ 10 w 25"/>
                <a:gd name="T69" fmla="*/ 1 h 6"/>
                <a:gd name="T70" fmla="*/ 11 w 25"/>
                <a:gd name="T71" fmla="*/ 1 h 6"/>
                <a:gd name="T72" fmla="*/ 13 w 25"/>
                <a:gd name="T73" fmla="*/ 1 h 6"/>
                <a:gd name="T74" fmla="*/ 14 w 25"/>
                <a:gd name="T75" fmla="*/ 2 h 6"/>
                <a:gd name="T76" fmla="*/ 16 w 25"/>
                <a:gd name="T77" fmla="*/ 2 h 6"/>
                <a:gd name="T78" fmla="*/ 18 w 25"/>
                <a:gd name="T79" fmla="*/ 3 h 6"/>
                <a:gd name="T80" fmla="*/ 20 w 25"/>
                <a:gd name="T81" fmla="*/ 3 h 6"/>
                <a:gd name="T82" fmla="*/ 22 w 25"/>
                <a:gd name="T83" fmla="*/ 4 h 6"/>
                <a:gd name="T84" fmla="*/ 23 w 25"/>
                <a:gd name="T85" fmla="*/ 5 h 6"/>
                <a:gd name="T86" fmla="*/ 25 w 25"/>
                <a:gd name="T87" fmla="*/ 5 h 6"/>
                <a:gd name="T88" fmla="*/ 25 w 25"/>
                <a:gd name="T89" fmla="*/ 5 h 6"/>
                <a:gd name="T90" fmla="*/ 25 w 25"/>
                <a:gd name="T91" fmla="*/ 5 h 6"/>
                <a:gd name="T92" fmla="*/ 25 w 25"/>
                <a:gd name="T93" fmla="*/ 6 h 6"/>
                <a:gd name="T94" fmla="*/ 24 w 25"/>
                <a:gd name="T95" fmla="*/ 6 h 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" h="6">
                  <a:moveTo>
                    <a:pt x="24" y="6"/>
                  </a:moveTo>
                  <a:lnTo>
                    <a:pt x="24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2" y="4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1" name="Freeform 487"/>
            <p:cNvSpPr>
              <a:spLocks/>
            </p:cNvSpPr>
            <p:nvPr/>
          </p:nvSpPr>
          <p:spPr bwMode="auto">
            <a:xfrm>
              <a:off x="3317" y="1509"/>
              <a:ext cx="38" cy="16"/>
            </a:xfrm>
            <a:custGeom>
              <a:avLst/>
              <a:gdLst>
                <a:gd name="T0" fmla="*/ 16 w 38"/>
                <a:gd name="T1" fmla="*/ 14 h 16"/>
                <a:gd name="T2" fmla="*/ 14 w 38"/>
                <a:gd name="T3" fmla="*/ 14 h 16"/>
                <a:gd name="T4" fmla="*/ 12 w 38"/>
                <a:gd name="T5" fmla="*/ 15 h 16"/>
                <a:gd name="T6" fmla="*/ 10 w 38"/>
                <a:gd name="T7" fmla="*/ 15 h 16"/>
                <a:gd name="T8" fmla="*/ 8 w 38"/>
                <a:gd name="T9" fmla="*/ 16 h 16"/>
                <a:gd name="T10" fmla="*/ 6 w 38"/>
                <a:gd name="T11" fmla="*/ 16 h 16"/>
                <a:gd name="T12" fmla="*/ 4 w 38"/>
                <a:gd name="T13" fmla="*/ 16 h 16"/>
                <a:gd name="T14" fmla="*/ 2 w 38"/>
                <a:gd name="T15" fmla="*/ 16 h 16"/>
                <a:gd name="T16" fmla="*/ 0 w 38"/>
                <a:gd name="T17" fmla="*/ 16 h 16"/>
                <a:gd name="T18" fmla="*/ 1 w 38"/>
                <a:gd name="T19" fmla="*/ 16 h 16"/>
                <a:gd name="T20" fmla="*/ 3 w 38"/>
                <a:gd name="T21" fmla="*/ 15 h 16"/>
                <a:gd name="T22" fmla="*/ 5 w 38"/>
                <a:gd name="T23" fmla="*/ 15 h 16"/>
                <a:gd name="T24" fmla="*/ 7 w 38"/>
                <a:gd name="T25" fmla="*/ 14 h 16"/>
                <a:gd name="T26" fmla="*/ 9 w 38"/>
                <a:gd name="T27" fmla="*/ 14 h 16"/>
                <a:gd name="T28" fmla="*/ 10 w 38"/>
                <a:gd name="T29" fmla="*/ 13 h 16"/>
                <a:gd name="T30" fmla="*/ 12 w 38"/>
                <a:gd name="T31" fmla="*/ 13 h 16"/>
                <a:gd name="T32" fmla="*/ 14 w 38"/>
                <a:gd name="T33" fmla="*/ 12 h 16"/>
                <a:gd name="T34" fmla="*/ 15 w 38"/>
                <a:gd name="T35" fmla="*/ 11 h 16"/>
                <a:gd name="T36" fmla="*/ 17 w 38"/>
                <a:gd name="T37" fmla="*/ 10 h 16"/>
                <a:gd name="T38" fmla="*/ 18 w 38"/>
                <a:gd name="T39" fmla="*/ 9 h 16"/>
                <a:gd name="T40" fmla="*/ 20 w 38"/>
                <a:gd name="T41" fmla="*/ 9 h 16"/>
                <a:gd name="T42" fmla="*/ 21 w 38"/>
                <a:gd name="T43" fmla="*/ 8 h 16"/>
                <a:gd name="T44" fmla="*/ 23 w 38"/>
                <a:gd name="T45" fmla="*/ 7 h 16"/>
                <a:gd name="T46" fmla="*/ 24 w 38"/>
                <a:gd name="T47" fmla="*/ 6 h 16"/>
                <a:gd name="T48" fmla="*/ 26 w 38"/>
                <a:gd name="T49" fmla="*/ 6 h 16"/>
                <a:gd name="T50" fmla="*/ 27 w 38"/>
                <a:gd name="T51" fmla="*/ 5 h 16"/>
                <a:gd name="T52" fmla="*/ 29 w 38"/>
                <a:gd name="T53" fmla="*/ 4 h 16"/>
                <a:gd name="T54" fmla="*/ 30 w 38"/>
                <a:gd name="T55" fmla="*/ 3 h 16"/>
                <a:gd name="T56" fmla="*/ 32 w 38"/>
                <a:gd name="T57" fmla="*/ 3 h 16"/>
                <a:gd name="T58" fmla="*/ 33 w 38"/>
                <a:gd name="T59" fmla="*/ 2 h 16"/>
                <a:gd name="T60" fmla="*/ 35 w 38"/>
                <a:gd name="T61" fmla="*/ 1 h 16"/>
                <a:gd name="T62" fmla="*/ 36 w 38"/>
                <a:gd name="T63" fmla="*/ 1 h 16"/>
                <a:gd name="T64" fmla="*/ 38 w 38"/>
                <a:gd name="T65" fmla="*/ 0 h 16"/>
                <a:gd name="T66" fmla="*/ 36 w 38"/>
                <a:gd name="T67" fmla="*/ 1 h 16"/>
                <a:gd name="T68" fmla="*/ 35 w 38"/>
                <a:gd name="T69" fmla="*/ 2 h 16"/>
                <a:gd name="T70" fmla="*/ 34 w 38"/>
                <a:gd name="T71" fmla="*/ 2 h 16"/>
                <a:gd name="T72" fmla="*/ 32 w 38"/>
                <a:gd name="T73" fmla="*/ 3 h 16"/>
                <a:gd name="T74" fmla="*/ 31 w 38"/>
                <a:gd name="T75" fmla="*/ 4 h 16"/>
                <a:gd name="T76" fmla="*/ 30 w 38"/>
                <a:gd name="T77" fmla="*/ 5 h 16"/>
                <a:gd name="T78" fmla="*/ 28 w 38"/>
                <a:gd name="T79" fmla="*/ 5 h 16"/>
                <a:gd name="T80" fmla="*/ 27 w 38"/>
                <a:gd name="T81" fmla="*/ 6 h 16"/>
                <a:gd name="T82" fmla="*/ 26 w 38"/>
                <a:gd name="T83" fmla="*/ 7 h 16"/>
                <a:gd name="T84" fmla="*/ 24 w 38"/>
                <a:gd name="T85" fmla="*/ 8 h 16"/>
                <a:gd name="T86" fmla="*/ 23 w 38"/>
                <a:gd name="T87" fmla="*/ 9 h 16"/>
                <a:gd name="T88" fmla="*/ 22 w 38"/>
                <a:gd name="T89" fmla="*/ 10 h 16"/>
                <a:gd name="T90" fmla="*/ 20 w 38"/>
                <a:gd name="T91" fmla="*/ 11 h 16"/>
                <a:gd name="T92" fmla="*/ 19 w 38"/>
                <a:gd name="T93" fmla="*/ 12 h 16"/>
                <a:gd name="T94" fmla="*/ 18 w 38"/>
                <a:gd name="T95" fmla="*/ 13 h 16"/>
                <a:gd name="T96" fmla="*/ 16 w 38"/>
                <a:gd name="T97" fmla="*/ 14 h 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8" h="16">
                  <a:moveTo>
                    <a:pt x="16" y="14"/>
                  </a:moveTo>
                  <a:lnTo>
                    <a:pt x="14" y="14"/>
                  </a:lnTo>
                  <a:lnTo>
                    <a:pt x="12" y="15"/>
                  </a:lnTo>
                  <a:lnTo>
                    <a:pt x="10" y="15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3" y="15"/>
                  </a:lnTo>
                  <a:lnTo>
                    <a:pt x="5" y="15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10" y="13"/>
                  </a:lnTo>
                  <a:lnTo>
                    <a:pt x="12" y="13"/>
                  </a:lnTo>
                  <a:lnTo>
                    <a:pt x="14" y="12"/>
                  </a:lnTo>
                  <a:lnTo>
                    <a:pt x="15" y="11"/>
                  </a:lnTo>
                  <a:lnTo>
                    <a:pt x="17" y="10"/>
                  </a:lnTo>
                  <a:lnTo>
                    <a:pt x="18" y="9"/>
                  </a:lnTo>
                  <a:lnTo>
                    <a:pt x="20" y="9"/>
                  </a:lnTo>
                  <a:lnTo>
                    <a:pt x="21" y="8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9" y="4"/>
                  </a:lnTo>
                  <a:lnTo>
                    <a:pt x="30" y="3"/>
                  </a:lnTo>
                  <a:lnTo>
                    <a:pt x="32" y="3"/>
                  </a:lnTo>
                  <a:lnTo>
                    <a:pt x="33" y="2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2" y="3"/>
                  </a:lnTo>
                  <a:lnTo>
                    <a:pt x="31" y="4"/>
                  </a:lnTo>
                  <a:lnTo>
                    <a:pt x="30" y="5"/>
                  </a:lnTo>
                  <a:lnTo>
                    <a:pt x="28" y="5"/>
                  </a:lnTo>
                  <a:lnTo>
                    <a:pt x="27" y="6"/>
                  </a:lnTo>
                  <a:lnTo>
                    <a:pt x="26" y="7"/>
                  </a:lnTo>
                  <a:lnTo>
                    <a:pt x="24" y="8"/>
                  </a:lnTo>
                  <a:lnTo>
                    <a:pt x="23" y="9"/>
                  </a:lnTo>
                  <a:lnTo>
                    <a:pt x="22" y="10"/>
                  </a:lnTo>
                  <a:lnTo>
                    <a:pt x="20" y="11"/>
                  </a:lnTo>
                  <a:lnTo>
                    <a:pt x="19" y="12"/>
                  </a:lnTo>
                  <a:lnTo>
                    <a:pt x="18" y="13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2" name="Freeform 488"/>
            <p:cNvSpPr>
              <a:spLocks/>
            </p:cNvSpPr>
            <p:nvPr/>
          </p:nvSpPr>
          <p:spPr bwMode="auto">
            <a:xfrm>
              <a:off x="3318" y="1537"/>
              <a:ext cx="36" cy="6"/>
            </a:xfrm>
            <a:custGeom>
              <a:avLst/>
              <a:gdLst>
                <a:gd name="T0" fmla="*/ 9 w 36"/>
                <a:gd name="T1" fmla="*/ 1 h 6"/>
                <a:gd name="T2" fmla="*/ 8 w 36"/>
                <a:gd name="T3" fmla="*/ 1 h 6"/>
                <a:gd name="T4" fmla="*/ 7 w 36"/>
                <a:gd name="T5" fmla="*/ 1 h 6"/>
                <a:gd name="T6" fmla="*/ 6 w 36"/>
                <a:gd name="T7" fmla="*/ 1 h 6"/>
                <a:gd name="T8" fmla="*/ 4 w 36"/>
                <a:gd name="T9" fmla="*/ 1 h 6"/>
                <a:gd name="T10" fmla="*/ 3 w 36"/>
                <a:gd name="T11" fmla="*/ 0 h 6"/>
                <a:gd name="T12" fmla="*/ 2 w 36"/>
                <a:gd name="T13" fmla="*/ 0 h 6"/>
                <a:gd name="T14" fmla="*/ 1 w 36"/>
                <a:gd name="T15" fmla="*/ 0 h 6"/>
                <a:gd name="T16" fmla="*/ 0 w 36"/>
                <a:gd name="T17" fmla="*/ 0 h 6"/>
                <a:gd name="T18" fmla="*/ 1 w 36"/>
                <a:gd name="T19" fmla="*/ 0 h 6"/>
                <a:gd name="T20" fmla="*/ 2 w 36"/>
                <a:gd name="T21" fmla="*/ 0 h 6"/>
                <a:gd name="T22" fmla="*/ 4 w 36"/>
                <a:gd name="T23" fmla="*/ 0 h 6"/>
                <a:gd name="T24" fmla="*/ 5 w 36"/>
                <a:gd name="T25" fmla="*/ 0 h 6"/>
                <a:gd name="T26" fmla="*/ 7 w 36"/>
                <a:gd name="T27" fmla="*/ 0 h 6"/>
                <a:gd name="T28" fmla="*/ 8 w 36"/>
                <a:gd name="T29" fmla="*/ 0 h 6"/>
                <a:gd name="T30" fmla="*/ 10 w 36"/>
                <a:gd name="T31" fmla="*/ 0 h 6"/>
                <a:gd name="T32" fmla="*/ 11 w 36"/>
                <a:gd name="T33" fmla="*/ 0 h 6"/>
                <a:gd name="T34" fmla="*/ 13 w 36"/>
                <a:gd name="T35" fmla="*/ 0 h 6"/>
                <a:gd name="T36" fmla="*/ 15 w 36"/>
                <a:gd name="T37" fmla="*/ 0 h 6"/>
                <a:gd name="T38" fmla="*/ 16 w 36"/>
                <a:gd name="T39" fmla="*/ 0 h 6"/>
                <a:gd name="T40" fmla="*/ 18 w 36"/>
                <a:gd name="T41" fmla="*/ 0 h 6"/>
                <a:gd name="T42" fmla="*/ 19 w 36"/>
                <a:gd name="T43" fmla="*/ 0 h 6"/>
                <a:gd name="T44" fmla="*/ 21 w 36"/>
                <a:gd name="T45" fmla="*/ 1 h 6"/>
                <a:gd name="T46" fmla="*/ 22 w 36"/>
                <a:gd name="T47" fmla="*/ 1 h 6"/>
                <a:gd name="T48" fmla="*/ 24 w 36"/>
                <a:gd name="T49" fmla="*/ 2 h 6"/>
                <a:gd name="T50" fmla="*/ 23 w 36"/>
                <a:gd name="T51" fmla="*/ 2 h 6"/>
                <a:gd name="T52" fmla="*/ 24 w 36"/>
                <a:gd name="T53" fmla="*/ 2 h 6"/>
                <a:gd name="T54" fmla="*/ 24 w 36"/>
                <a:gd name="T55" fmla="*/ 2 h 6"/>
                <a:gd name="T56" fmla="*/ 24 w 36"/>
                <a:gd name="T57" fmla="*/ 2 h 6"/>
                <a:gd name="T58" fmla="*/ 24 w 36"/>
                <a:gd name="T59" fmla="*/ 2 h 6"/>
                <a:gd name="T60" fmla="*/ 24 w 36"/>
                <a:gd name="T61" fmla="*/ 2 h 6"/>
                <a:gd name="T62" fmla="*/ 24 w 36"/>
                <a:gd name="T63" fmla="*/ 2 h 6"/>
                <a:gd name="T64" fmla="*/ 24 w 36"/>
                <a:gd name="T65" fmla="*/ 2 h 6"/>
                <a:gd name="T66" fmla="*/ 24 w 36"/>
                <a:gd name="T67" fmla="*/ 2 h 6"/>
                <a:gd name="T68" fmla="*/ 24 w 36"/>
                <a:gd name="T69" fmla="*/ 2 h 6"/>
                <a:gd name="T70" fmla="*/ 24 w 36"/>
                <a:gd name="T71" fmla="*/ 2 h 6"/>
                <a:gd name="T72" fmla="*/ 24 w 36"/>
                <a:gd name="T73" fmla="*/ 2 h 6"/>
                <a:gd name="T74" fmla="*/ 25 w 36"/>
                <a:gd name="T75" fmla="*/ 2 h 6"/>
                <a:gd name="T76" fmla="*/ 25 w 36"/>
                <a:gd name="T77" fmla="*/ 2 h 6"/>
                <a:gd name="T78" fmla="*/ 26 w 36"/>
                <a:gd name="T79" fmla="*/ 2 h 6"/>
                <a:gd name="T80" fmla="*/ 26 w 36"/>
                <a:gd name="T81" fmla="*/ 2 h 6"/>
                <a:gd name="T82" fmla="*/ 27 w 36"/>
                <a:gd name="T83" fmla="*/ 2 h 6"/>
                <a:gd name="T84" fmla="*/ 27 w 36"/>
                <a:gd name="T85" fmla="*/ 2 h 6"/>
                <a:gd name="T86" fmla="*/ 28 w 36"/>
                <a:gd name="T87" fmla="*/ 3 h 6"/>
                <a:gd name="T88" fmla="*/ 36 w 36"/>
                <a:gd name="T89" fmla="*/ 6 h 6"/>
                <a:gd name="T90" fmla="*/ 35 w 36"/>
                <a:gd name="T91" fmla="*/ 5 h 6"/>
                <a:gd name="T92" fmla="*/ 33 w 36"/>
                <a:gd name="T93" fmla="*/ 5 h 6"/>
                <a:gd name="T94" fmla="*/ 31 w 36"/>
                <a:gd name="T95" fmla="*/ 4 h 6"/>
                <a:gd name="T96" fmla="*/ 30 w 36"/>
                <a:gd name="T97" fmla="*/ 4 h 6"/>
                <a:gd name="T98" fmla="*/ 28 w 36"/>
                <a:gd name="T99" fmla="*/ 4 h 6"/>
                <a:gd name="T100" fmla="*/ 27 w 36"/>
                <a:gd name="T101" fmla="*/ 4 h 6"/>
                <a:gd name="T102" fmla="*/ 25 w 36"/>
                <a:gd name="T103" fmla="*/ 3 h 6"/>
                <a:gd name="T104" fmla="*/ 23 w 36"/>
                <a:gd name="T105" fmla="*/ 3 h 6"/>
                <a:gd name="T106" fmla="*/ 21 w 36"/>
                <a:gd name="T107" fmla="*/ 3 h 6"/>
                <a:gd name="T108" fmla="*/ 19 w 36"/>
                <a:gd name="T109" fmla="*/ 3 h 6"/>
                <a:gd name="T110" fmla="*/ 18 w 36"/>
                <a:gd name="T111" fmla="*/ 3 h 6"/>
                <a:gd name="T112" fmla="*/ 16 w 36"/>
                <a:gd name="T113" fmla="*/ 3 h 6"/>
                <a:gd name="T114" fmla="*/ 14 w 36"/>
                <a:gd name="T115" fmla="*/ 2 h 6"/>
                <a:gd name="T116" fmla="*/ 13 w 36"/>
                <a:gd name="T117" fmla="*/ 2 h 6"/>
                <a:gd name="T118" fmla="*/ 11 w 36"/>
                <a:gd name="T119" fmla="*/ 2 h 6"/>
                <a:gd name="T120" fmla="*/ 9 w 36"/>
                <a:gd name="T121" fmla="*/ 1 h 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6" h="6">
                  <a:moveTo>
                    <a:pt x="9" y="1"/>
                  </a:moveTo>
                  <a:lnTo>
                    <a:pt x="8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6" y="6"/>
                  </a:lnTo>
                  <a:lnTo>
                    <a:pt x="35" y="5"/>
                  </a:lnTo>
                  <a:lnTo>
                    <a:pt x="33" y="5"/>
                  </a:lnTo>
                  <a:lnTo>
                    <a:pt x="31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3" name="Freeform 489"/>
            <p:cNvSpPr>
              <a:spLocks/>
            </p:cNvSpPr>
            <p:nvPr/>
          </p:nvSpPr>
          <p:spPr bwMode="auto">
            <a:xfrm>
              <a:off x="3324" y="1519"/>
              <a:ext cx="28" cy="10"/>
            </a:xfrm>
            <a:custGeom>
              <a:avLst/>
              <a:gdLst>
                <a:gd name="T0" fmla="*/ 0 w 28"/>
                <a:gd name="T1" fmla="*/ 10 h 10"/>
                <a:gd name="T2" fmla="*/ 1 w 28"/>
                <a:gd name="T3" fmla="*/ 10 h 10"/>
                <a:gd name="T4" fmla="*/ 2 w 28"/>
                <a:gd name="T5" fmla="*/ 10 h 10"/>
                <a:gd name="T6" fmla="*/ 4 w 28"/>
                <a:gd name="T7" fmla="*/ 9 h 10"/>
                <a:gd name="T8" fmla="*/ 5 w 28"/>
                <a:gd name="T9" fmla="*/ 9 h 10"/>
                <a:gd name="T10" fmla="*/ 6 w 28"/>
                <a:gd name="T11" fmla="*/ 8 h 10"/>
                <a:gd name="T12" fmla="*/ 8 w 28"/>
                <a:gd name="T13" fmla="*/ 8 h 10"/>
                <a:gd name="T14" fmla="*/ 9 w 28"/>
                <a:gd name="T15" fmla="*/ 7 h 10"/>
                <a:gd name="T16" fmla="*/ 10 w 28"/>
                <a:gd name="T17" fmla="*/ 7 h 10"/>
                <a:gd name="T18" fmla="*/ 11 w 28"/>
                <a:gd name="T19" fmla="*/ 7 h 10"/>
                <a:gd name="T20" fmla="*/ 13 w 28"/>
                <a:gd name="T21" fmla="*/ 6 h 10"/>
                <a:gd name="T22" fmla="*/ 14 w 28"/>
                <a:gd name="T23" fmla="*/ 6 h 10"/>
                <a:gd name="T24" fmla="*/ 15 w 28"/>
                <a:gd name="T25" fmla="*/ 5 h 10"/>
                <a:gd name="T26" fmla="*/ 17 w 28"/>
                <a:gd name="T27" fmla="*/ 5 h 10"/>
                <a:gd name="T28" fmla="*/ 18 w 28"/>
                <a:gd name="T29" fmla="*/ 4 h 10"/>
                <a:gd name="T30" fmla="*/ 19 w 28"/>
                <a:gd name="T31" fmla="*/ 4 h 10"/>
                <a:gd name="T32" fmla="*/ 21 w 28"/>
                <a:gd name="T33" fmla="*/ 3 h 10"/>
                <a:gd name="T34" fmla="*/ 28 w 28"/>
                <a:gd name="T35" fmla="*/ 0 h 10"/>
                <a:gd name="T36" fmla="*/ 26 w 28"/>
                <a:gd name="T37" fmla="*/ 1 h 10"/>
                <a:gd name="T38" fmla="*/ 25 w 28"/>
                <a:gd name="T39" fmla="*/ 2 h 10"/>
                <a:gd name="T40" fmla="*/ 23 w 28"/>
                <a:gd name="T41" fmla="*/ 3 h 10"/>
                <a:gd name="T42" fmla="*/ 21 w 28"/>
                <a:gd name="T43" fmla="*/ 4 h 10"/>
                <a:gd name="T44" fmla="*/ 20 w 28"/>
                <a:gd name="T45" fmla="*/ 5 h 10"/>
                <a:gd name="T46" fmla="*/ 18 w 28"/>
                <a:gd name="T47" fmla="*/ 6 h 10"/>
                <a:gd name="T48" fmla="*/ 16 w 28"/>
                <a:gd name="T49" fmla="*/ 7 h 10"/>
                <a:gd name="T50" fmla="*/ 15 w 28"/>
                <a:gd name="T51" fmla="*/ 7 h 10"/>
                <a:gd name="T52" fmla="*/ 13 w 28"/>
                <a:gd name="T53" fmla="*/ 8 h 10"/>
                <a:gd name="T54" fmla="*/ 11 w 28"/>
                <a:gd name="T55" fmla="*/ 9 h 10"/>
                <a:gd name="T56" fmla="*/ 9 w 28"/>
                <a:gd name="T57" fmla="*/ 9 h 10"/>
                <a:gd name="T58" fmla="*/ 7 w 28"/>
                <a:gd name="T59" fmla="*/ 10 h 10"/>
                <a:gd name="T60" fmla="*/ 6 w 28"/>
                <a:gd name="T61" fmla="*/ 10 h 10"/>
                <a:gd name="T62" fmla="*/ 4 w 28"/>
                <a:gd name="T63" fmla="*/ 10 h 10"/>
                <a:gd name="T64" fmla="*/ 2 w 28"/>
                <a:gd name="T65" fmla="*/ 10 h 10"/>
                <a:gd name="T66" fmla="*/ 0 w 28"/>
                <a:gd name="T67" fmla="*/ 10 h 1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" h="10">
                  <a:moveTo>
                    <a:pt x="0" y="10"/>
                  </a:moveTo>
                  <a:lnTo>
                    <a:pt x="1" y="10"/>
                  </a:lnTo>
                  <a:lnTo>
                    <a:pt x="2" y="10"/>
                  </a:lnTo>
                  <a:lnTo>
                    <a:pt x="4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21" y="3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3" y="3"/>
                  </a:lnTo>
                  <a:lnTo>
                    <a:pt x="21" y="4"/>
                  </a:lnTo>
                  <a:lnTo>
                    <a:pt x="20" y="5"/>
                  </a:lnTo>
                  <a:lnTo>
                    <a:pt x="18" y="6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3" y="8"/>
                  </a:lnTo>
                  <a:lnTo>
                    <a:pt x="11" y="9"/>
                  </a:lnTo>
                  <a:lnTo>
                    <a:pt x="9" y="9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4" name="Freeform 490"/>
            <p:cNvSpPr>
              <a:spLocks/>
            </p:cNvSpPr>
            <p:nvPr/>
          </p:nvSpPr>
          <p:spPr bwMode="auto">
            <a:xfrm>
              <a:off x="3320" y="1523"/>
              <a:ext cx="32" cy="9"/>
            </a:xfrm>
            <a:custGeom>
              <a:avLst/>
              <a:gdLst>
                <a:gd name="T0" fmla="*/ 31 w 32"/>
                <a:gd name="T1" fmla="*/ 1 h 9"/>
                <a:gd name="T2" fmla="*/ 31 w 32"/>
                <a:gd name="T3" fmla="*/ 1 h 9"/>
                <a:gd name="T4" fmla="*/ 31 w 32"/>
                <a:gd name="T5" fmla="*/ 1 h 9"/>
                <a:gd name="T6" fmla="*/ 31 w 32"/>
                <a:gd name="T7" fmla="*/ 1 h 9"/>
                <a:gd name="T8" fmla="*/ 31 w 32"/>
                <a:gd name="T9" fmla="*/ 1 h 9"/>
                <a:gd name="T10" fmla="*/ 31 w 32"/>
                <a:gd name="T11" fmla="*/ 1 h 9"/>
                <a:gd name="T12" fmla="*/ 30 w 32"/>
                <a:gd name="T13" fmla="*/ 2 h 9"/>
                <a:gd name="T14" fmla="*/ 29 w 32"/>
                <a:gd name="T15" fmla="*/ 2 h 9"/>
                <a:gd name="T16" fmla="*/ 27 w 32"/>
                <a:gd name="T17" fmla="*/ 3 h 9"/>
                <a:gd name="T18" fmla="*/ 26 w 32"/>
                <a:gd name="T19" fmla="*/ 3 h 9"/>
                <a:gd name="T20" fmla="*/ 25 w 32"/>
                <a:gd name="T21" fmla="*/ 4 h 9"/>
                <a:gd name="T22" fmla="*/ 23 w 32"/>
                <a:gd name="T23" fmla="*/ 5 h 9"/>
                <a:gd name="T24" fmla="*/ 22 w 32"/>
                <a:gd name="T25" fmla="*/ 5 h 9"/>
                <a:gd name="T26" fmla="*/ 20 w 32"/>
                <a:gd name="T27" fmla="*/ 6 h 9"/>
                <a:gd name="T28" fmla="*/ 20 w 32"/>
                <a:gd name="T29" fmla="*/ 6 h 9"/>
                <a:gd name="T30" fmla="*/ 20 w 32"/>
                <a:gd name="T31" fmla="*/ 6 h 9"/>
                <a:gd name="T32" fmla="*/ 19 w 32"/>
                <a:gd name="T33" fmla="*/ 7 h 9"/>
                <a:gd name="T34" fmla="*/ 19 w 32"/>
                <a:gd name="T35" fmla="*/ 7 h 9"/>
                <a:gd name="T36" fmla="*/ 18 w 32"/>
                <a:gd name="T37" fmla="*/ 7 h 9"/>
                <a:gd name="T38" fmla="*/ 17 w 32"/>
                <a:gd name="T39" fmla="*/ 7 h 9"/>
                <a:gd name="T40" fmla="*/ 16 w 32"/>
                <a:gd name="T41" fmla="*/ 8 h 9"/>
                <a:gd name="T42" fmla="*/ 15 w 32"/>
                <a:gd name="T43" fmla="*/ 8 h 9"/>
                <a:gd name="T44" fmla="*/ 15 w 32"/>
                <a:gd name="T45" fmla="*/ 8 h 9"/>
                <a:gd name="T46" fmla="*/ 14 w 32"/>
                <a:gd name="T47" fmla="*/ 8 h 9"/>
                <a:gd name="T48" fmla="*/ 13 w 32"/>
                <a:gd name="T49" fmla="*/ 8 h 9"/>
                <a:gd name="T50" fmla="*/ 12 w 32"/>
                <a:gd name="T51" fmla="*/ 8 h 9"/>
                <a:gd name="T52" fmla="*/ 11 w 32"/>
                <a:gd name="T53" fmla="*/ 8 h 9"/>
                <a:gd name="T54" fmla="*/ 0 w 32"/>
                <a:gd name="T55" fmla="*/ 9 h 9"/>
                <a:gd name="T56" fmla="*/ 2 w 32"/>
                <a:gd name="T57" fmla="*/ 8 h 9"/>
                <a:gd name="T58" fmla="*/ 4 w 32"/>
                <a:gd name="T59" fmla="*/ 8 h 9"/>
                <a:gd name="T60" fmla="*/ 6 w 32"/>
                <a:gd name="T61" fmla="*/ 8 h 9"/>
                <a:gd name="T62" fmla="*/ 8 w 32"/>
                <a:gd name="T63" fmla="*/ 7 h 9"/>
                <a:gd name="T64" fmla="*/ 10 w 32"/>
                <a:gd name="T65" fmla="*/ 7 h 9"/>
                <a:gd name="T66" fmla="*/ 12 w 32"/>
                <a:gd name="T67" fmla="*/ 7 h 9"/>
                <a:gd name="T68" fmla="*/ 14 w 32"/>
                <a:gd name="T69" fmla="*/ 6 h 9"/>
                <a:gd name="T70" fmla="*/ 16 w 32"/>
                <a:gd name="T71" fmla="*/ 5 h 9"/>
                <a:gd name="T72" fmla="*/ 18 w 32"/>
                <a:gd name="T73" fmla="*/ 5 h 9"/>
                <a:gd name="T74" fmla="*/ 20 w 32"/>
                <a:gd name="T75" fmla="*/ 4 h 9"/>
                <a:gd name="T76" fmla="*/ 22 w 32"/>
                <a:gd name="T77" fmla="*/ 4 h 9"/>
                <a:gd name="T78" fmla="*/ 24 w 32"/>
                <a:gd name="T79" fmla="*/ 3 h 9"/>
                <a:gd name="T80" fmla="*/ 26 w 32"/>
                <a:gd name="T81" fmla="*/ 2 h 9"/>
                <a:gd name="T82" fmla="*/ 28 w 32"/>
                <a:gd name="T83" fmla="*/ 2 h 9"/>
                <a:gd name="T84" fmla="*/ 30 w 32"/>
                <a:gd name="T85" fmla="*/ 1 h 9"/>
                <a:gd name="T86" fmla="*/ 32 w 32"/>
                <a:gd name="T87" fmla="*/ 0 h 9"/>
                <a:gd name="T88" fmla="*/ 32 w 32"/>
                <a:gd name="T89" fmla="*/ 0 h 9"/>
                <a:gd name="T90" fmla="*/ 32 w 32"/>
                <a:gd name="T91" fmla="*/ 0 h 9"/>
                <a:gd name="T92" fmla="*/ 31 w 32"/>
                <a:gd name="T93" fmla="*/ 1 h 9"/>
                <a:gd name="T94" fmla="*/ 31 w 32"/>
                <a:gd name="T95" fmla="*/ 1 h 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2" h="9">
                  <a:moveTo>
                    <a:pt x="31" y="1"/>
                  </a:moveTo>
                  <a:lnTo>
                    <a:pt x="31" y="1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0" y="6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17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0" y="9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4" y="6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3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1"/>
                  </a:lnTo>
                  <a:lnTo>
                    <a:pt x="32" y="0"/>
                  </a:lnTo>
                  <a:lnTo>
                    <a:pt x="31" y="1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5" name="Freeform 491"/>
            <p:cNvSpPr>
              <a:spLocks/>
            </p:cNvSpPr>
            <p:nvPr/>
          </p:nvSpPr>
          <p:spPr bwMode="auto">
            <a:xfrm>
              <a:off x="3318" y="1533"/>
              <a:ext cx="33" cy="5"/>
            </a:xfrm>
            <a:custGeom>
              <a:avLst/>
              <a:gdLst>
                <a:gd name="T0" fmla="*/ 11 w 33"/>
                <a:gd name="T1" fmla="*/ 2 h 5"/>
                <a:gd name="T2" fmla="*/ 10 w 33"/>
                <a:gd name="T3" fmla="*/ 2 h 5"/>
                <a:gd name="T4" fmla="*/ 8 w 33"/>
                <a:gd name="T5" fmla="*/ 2 h 5"/>
                <a:gd name="T6" fmla="*/ 7 w 33"/>
                <a:gd name="T7" fmla="*/ 2 h 5"/>
                <a:gd name="T8" fmla="*/ 5 w 33"/>
                <a:gd name="T9" fmla="*/ 2 h 5"/>
                <a:gd name="T10" fmla="*/ 4 w 33"/>
                <a:gd name="T11" fmla="*/ 1 h 5"/>
                <a:gd name="T12" fmla="*/ 2 w 33"/>
                <a:gd name="T13" fmla="*/ 1 h 5"/>
                <a:gd name="T14" fmla="*/ 1 w 33"/>
                <a:gd name="T15" fmla="*/ 1 h 5"/>
                <a:gd name="T16" fmla="*/ 0 w 33"/>
                <a:gd name="T17" fmla="*/ 1 h 5"/>
                <a:gd name="T18" fmla="*/ 1 w 33"/>
                <a:gd name="T19" fmla="*/ 1 h 5"/>
                <a:gd name="T20" fmla="*/ 3 w 33"/>
                <a:gd name="T21" fmla="*/ 1 h 5"/>
                <a:gd name="T22" fmla="*/ 5 w 33"/>
                <a:gd name="T23" fmla="*/ 0 h 5"/>
                <a:gd name="T24" fmla="*/ 7 w 33"/>
                <a:gd name="T25" fmla="*/ 0 h 5"/>
                <a:gd name="T26" fmla="*/ 10 w 33"/>
                <a:gd name="T27" fmla="*/ 0 h 5"/>
                <a:gd name="T28" fmla="*/ 12 w 33"/>
                <a:gd name="T29" fmla="*/ 0 h 5"/>
                <a:gd name="T30" fmla="*/ 14 w 33"/>
                <a:gd name="T31" fmla="*/ 0 h 5"/>
                <a:gd name="T32" fmla="*/ 16 w 33"/>
                <a:gd name="T33" fmla="*/ 0 h 5"/>
                <a:gd name="T34" fmla="*/ 16 w 33"/>
                <a:gd name="T35" fmla="*/ 0 h 5"/>
                <a:gd name="T36" fmla="*/ 16 w 33"/>
                <a:gd name="T37" fmla="*/ 1 h 5"/>
                <a:gd name="T38" fmla="*/ 16 w 33"/>
                <a:gd name="T39" fmla="*/ 1 h 5"/>
                <a:gd name="T40" fmla="*/ 16 w 33"/>
                <a:gd name="T41" fmla="*/ 1 h 5"/>
                <a:gd name="T42" fmla="*/ 17 w 33"/>
                <a:gd name="T43" fmla="*/ 1 h 5"/>
                <a:gd name="T44" fmla="*/ 18 w 33"/>
                <a:gd name="T45" fmla="*/ 1 h 5"/>
                <a:gd name="T46" fmla="*/ 18 w 33"/>
                <a:gd name="T47" fmla="*/ 1 h 5"/>
                <a:gd name="T48" fmla="*/ 19 w 33"/>
                <a:gd name="T49" fmla="*/ 1 h 5"/>
                <a:gd name="T50" fmla="*/ 21 w 33"/>
                <a:gd name="T51" fmla="*/ 1 h 5"/>
                <a:gd name="T52" fmla="*/ 23 w 33"/>
                <a:gd name="T53" fmla="*/ 2 h 5"/>
                <a:gd name="T54" fmla="*/ 24 w 33"/>
                <a:gd name="T55" fmla="*/ 2 h 5"/>
                <a:gd name="T56" fmla="*/ 26 w 33"/>
                <a:gd name="T57" fmla="*/ 2 h 5"/>
                <a:gd name="T58" fmla="*/ 28 w 33"/>
                <a:gd name="T59" fmla="*/ 3 h 5"/>
                <a:gd name="T60" fmla="*/ 30 w 33"/>
                <a:gd name="T61" fmla="*/ 3 h 5"/>
                <a:gd name="T62" fmla="*/ 31 w 33"/>
                <a:gd name="T63" fmla="*/ 4 h 5"/>
                <a:gd name="T64" fmla="*/ 33 w 33"/>
                <a:gd name="T65" fmla="*/ 5 h 5"/>
                <a:gd name="T66" fmla="*/ 32 w 33"/>
                <a:gd name="T67" fmla="*/ 4 h 5"/>
                <a:gd name="T68" fmla="*/ 30 w 33"/>
                <a:gd name="T69" fmla="*/ 4 h 5"/>
                <a:gd name="T70" fmla="*/ 29 w 33"/>
                <a:gd name="T71" fmla="*/ 4 h 5"/>
                <a:gd name="T72" fmla="*/ 27 w 33"/>
                <a:gd name="T73" fmla="*/ 3 h 5"/>
                <a:gd name="T74" fmla="*/ 26 w 33"/>
                <a:gd name="T75" fmla="*/ 3 h 5"/>
                <a:gd name="T76" fmla="*/ 25 w 33"/>
                <a:gd name="T77" fmla="*/ 3 h 5"/>
                <a:gd name="T78" fmla="*/ 23 w 33"/>
                <a:gd name="T79" fmla="*/ 3 h 5"/>
                <a:gd name="T80" fmla="*/ 22 w 33"/>
                <a:gd name="T81" fmla="*/ 3 h 5"/>
                <a:gd name="T82" fmla="*/ 21 w 33"/>
                <a:gd name="T83" fmla="*/ 3 h 5"/>
                <a:gd name="T84" fmla="*/ 19 w 33"/>
                <a:gd name="T85" fmla="*/ 3 h 5"/>
                <a:gd name="T86" fmla="*/ 18 w 33"/>
                <a:gd name="T87" fmla="*/ 3 h 5"/>
                <a:gd name="T88" fmla="*/ 17 w 33"/>
                <a:gd name="T89" fmla="*/ 3 h 5"/>
                <a:gd name="T90" fmla="*/ 15 w 33"/>
                <a:gd name="T91" fmla="*/ 3 h 5"/>
                <a:gd name="T92" fmla="*/ 14 w 33"/>
                <a:gd name="T93" fmla="*/ 2 h 5"/>
                <a:gd name="T94" fmla="*/ 12 w 33"/>
                <a:gd name="T95" fmla="*/ 2 h 5"/>
                <a:gd name="T96" fmla="*/ 11 w 33"/>
                <a:gd name="T97" fmla="*/ 2 h 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" h="5">
                  <a:moveTo>
                    <a:pt x="11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3" y="5"/>
                  </a:lnTo>
                  <a:lnTo>
                    <a:pt x="32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6" name="Freeform 492"/>
            <p:cNvSpPr>
              <a:spLocks/>
            </p:cNvSpPr>
            <p:nvPr/>
          </p:nvSpPr>
          <p:spPr bwMode="auto">
            <a:xfrm>
              <a:off x="3341" y="1531"/>
              <a:ext cx="5" cy="1"/>
            </a:xfrm>
            <a:custGeom>
              <a:avLst/>
              <a:gdLst>
                <a:gd name="T0" fmla="*/ 3 w 5"/>
                <a:gd name="T1" fmla="*/ 1 h 1"/>
                <a:gd name="T2" fmla="*/ 3 w 5"/>
                <a:gd name="T3" fmla="*/ 1 h 1"/>
                <a:gd name="T4" fmla="*/ 3 w 5"/>
                <a:gd name="T5" fmla="*/ 1 h 1"/>
                <a:gd name="T6" fmla="*/ 2 w 5"/>
                <a:gd name="T7" fmla="*/ 1 h 1"/>
                <a:gd name="T8" fmla="*/ 2 w 5"/>
                <a:gd name="T9" fmla="*/ 1 h 1"/>
                <a:gd name="T10" fmla="*/ 1 w 5"/>
                <a:gd name="T11" fmla="*/ 1 h 1"/>
                <a:gd name="T12" fmla="*/ 1 w 5"/>
                <a:gd name="T13" fmla="*/ 1 h 1"/>
                <a:gd name="T14" fmla="*/ 0 w 5"/>
                <a:gd name="T15" fmla="*/ 1 h 1"/>
                <a:gd name="T16" fmla="*/ 0 w 5"/>
                <a:gd name="T17" fmla="*/ 1 h 1"/>
                <a:gd name="T18" fmla="*/ 0 w 5"/>
                <a:gd name="T19" fmla="*/ 1 h 1"/>
                <a:gd name="T20" fmla="*/ 0 w 5"/>
                <a:gd name="T21" fmla="*/ 0 h 1"/>
                <a:gd name="T22" fmla="*/ 0 w 5"/>
                <a:gd name="T23" fmla="*/ 0 h 1"/>
                <a:gd name="T24" fmla="*/ 1 w 5"/>
                <a:gd name="T25" fmla="*/ 0 h 1"/>
                <a:gd name="T26" fmla="*/ 1 w 5"/>
                <a:gd name="T27" fmla="*/ 0 h 1"/>
                <a:gd name="T28" fmla="*/ 2 w 5"/>
                <a:gd name="T29" fmla="*/ 0 h 1"/>
                <a:gd name="T30" fmla="*/ 2 w 5"/>
                <a:gd name="T31" fmla="*/ 0 h 1"/>
                <a:gd name="T32" fmla="*/ 3 w 5"/>
                <a:gd name="T33" fmla="*/ 0 h 1"/>
                <a:gd name="T34" fmla="*/ 3 w 5"/>
                <a:gd name="T35" fmla="*/ 0 h 1"/>
                <a:gd name="T36" fmla="*/ 4 w 5"/>
                <a:gd name="T37" fmla="*/ 0 h 1"/>
                <a:gd name="T38" fmla="*/ 4 w 5"/>
                <a:gd name="T39" fmla="*/ 0 h 1"/>
                <a:gd name="T40" fmla="*/ 4 w 5"/>
                <a:gd name="T41" fmla="*/ 0 h 1"/>
                <a:gd name="T42" fmla="*/ 5 w 5"/>
                <a:gd name="T43" fmla="*/ 0 h 1"/>
                <a:gd name="T44" fmla="*/ 5 w 5"/>
                <a:gd name="T45" fmla="*/ 0 h 1"/>
                <a:gd name="T46" fmla="*/ 5 w 5"/>
                <a:gd name="T47" fmla="*/ 0 h 1"/>
                <a:gd name="T48" fmla="*/ 4 w 5"/>
                <a:gd name="T49" fmla="*/ 0 h 1"/>
                <a:gd name="T50" fmla="*/ 4 w 5"/>
                <a:gd name="T51" fmla="*/ 0 h 1"/>
                <a:gd name="T52" fmla="*/ 3 w 5"/>
                <a:gd name="T53" fmla="*/ 1 h 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" h="1">
                  <a:moveTo>
                    <a:pt x="3" y="1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7" name="Freeform 493"/>
            <p:cNvSpPr>
              <a:spLocks/>
            </p:cNvSpPr>
            <p:nvPr/>
          </p:nvSpPr>
          <p:spPr bwMode="auto">
            <a:xfrm>
              <a:off x="3342" y="1531"/>
              <a:ext cx="1" cy="1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8" name="Freeform 494"/>
            <p:cNvSpPr>
              <a:spLocks/>
            </p:cNvSpPr>
            <p:nvPr/>
          </p:nvSpPr>
          <p:spPr bwMode="auto">
            <a:xfrm>
              <a:off x="3312" y="1527"/>
              <a:ext cx="4" cy="2"/>
            </a:xfrm>
            <a:custGeom>
              <a:avLst/>
              <a:gdLst>
                <a:gd name="T0" fmla="*/ 0 w 4"/>
                <a:gd name="T1" fmla="*/ 0 h 2"/>
                <a:gd name="T2" fmla="*/ 1 w 4"/>
                <a:gd name="T3" fmla="*/ 0 h 2"/>
                <a:gd name="T4" fmla="*/ 2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3 w 4"/>
                <a:gd name="T11" fmla="*/ 1 h 2"/>
                <a:gd name="T12" fmla="*/ 4 w 4"/>
                <a:gd name="T13" fmla="*/ 2 h 2"/>
                <a:gd name="T14" fmla="*/ 3 w 4"/>
                <a:gd name="T15" fmla="*/ 2 h 2"/>
                <a:gd name="T16" fmla="*/ 3 w 4"/>
                <a:gd name="T17" fmla="*/ 2 h 2"/>
                <a:gd name="T18" fmla="*/ 2 w 4"/>
                <a:gd name="T19" fmla="*/ 2 h 2"/>
                <a:gd name="T20" fmla="*/ 2 w 4"/>
                <a:gd name="T21" fmla="*/ 2 h 2"/>
                <a:gd name="T22" fmla="*/ 1 w 4"/>
                <a:gd name="T23" fmla="*/ 1 h 2"/>
                <a:gd name="T24" fmla="*/ 1 w 4"/>
                <a:gd name="T25" fmla="*/ 1 h 2"/>
                <a:gd name="T26" fmla="*/ 0 w 4"/>
                <a:gd name="T27" fmla="*/ 1 h 2"/>
                <a:gd name="T28" fmla="*/ 0 w 4"/>
                <a:gd name="T29" fmla="*/ 0 h 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4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49" name="Freeform 495"/>
            <p:cNvSpPr>
              <a:spLocks/>
            </p:cNvSpPr>
            <p:nvPr/>
          </p:nvSpPr>
          <p:spPr bwMode="auto">
            <a:xfrm>
              <a:off x="3312" y="1534"/>
              <a:ext cx="3" cy="2"/>
            </a:xfrm>
            <a:custGeom>
              <a:avLst/>
              <a:gdLst>
                <a:gd name="T0" fmla="*/ 2 w 3"/>
                <a:gd name="T1" fmla="*/ 2 h 2"/>
                <a:gd name="T2" fmla="*/ 1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0 w 3"/>
                <a:gd name="T9" fmla="*/ 2 h 2"/>
                <a:gd name="T10" fmla="*/ 1 w 3"/>
                <a:gd name="T11" fmla="*/ 1 h 2"/>
                <a:gd name="T12" fmla="*/ 1 w 3"/>
                <a:gd name="T13" fmla="*/ 1 h 2"/>
                <a:gd name="T14" fmla="*/ 2 w 3"/>
                <a:gd name="T15" fmla="*/ 1 h 2"/>
                <a:gd name="T16" fmla="*/ 2 w 3"/>
                <a:gd name="T17" fmla="*/ 0 h 2"/>
                <a:gd name="T18" fmla="*/ 2 w 3"/>
                <a:gd name="T19" fmla="*/ 1 h 2"/>
                <a:gd name="T20" fmla="*/ 3 w 3"/>
                <a:gd name="T21" fmla="*/ 1 h 2"/>
                <a:gd name="T22" fmla="*/ 3 w 3"/>
                <a:gd name="T23" fmla="*/ 1 h 2"/>
                <a:gd name="T24" fmla="*/ 3 w 3"/>
                <a:gd name="T25" fmla="*/ 1 h 2"/>
                <a:gd name="T26" fmla="*/ 3 w 3"/>
                <a:gd name="T27" fmla="*/ 0 h 2"/>
                <a:gd name="T28" fmla="*/ 3 w 3"/>
                <a:gd name="T29" fmla="*/ 1 h 2"/>
                <a:gd name="T30" fmla="*/ 3 w 3"/>
                <a:gd name="T31" fmla="*/ 1 h 2"/>
                <a:gd name="T32" fmla="*/ 2 w 3"/>
                <a:gd name="T33" fmla="*/ 2 h 2"/>
                <a:gd name="T34" fmla="*/ 2 w 3"/>
                <a:gd name="T35" fmla="*/ 2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1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0" name="Freeform 496"/>
            <p:cNvSpPr>
              <a:spLocks/>
            </p:cNvSpPr>
            <p:nvPr/>
          </p:nvSpPr>
          <p:spPr bwMode="auto">
            <a:xfrm>
              <a:off x="3310" y="1531"/>
              <a:ext cx="2" cy="2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0 w 2"/>
                <a:gd name="T11" fmla="*/ 1 h 2"/>
                <a:gd name="T12" fmla="*/ 1 w 2"/>
                <a:gd name="T13" fmla="*/ 0 h 2"/>
                <a:gd name="T14" fmla="*/ 1 w 2"/>
                <a:gd name="T15" fmla="*/ 0 h 2"/>
                <a:gd name="T16" fmla="*/ 2 w 2"/>
                <a:gd name="T17" fmla="*/ 0 h 2"/>
                <a:gd name="T18" fmla="*/ 2 w 2"/>
                <a:gd name="T19" fmla="*/ 1 h 2"/>
                <a:gd name="T20" fmla="*/ 2 w 2"/>
                <a:gd name="T21" fmla="*/ 1 h 2"/>
                <a:gd name="T22" fmla="*/ 2 w 2"/>
                <a:gd name="T23" fmla="*/ 2 h 2"/>
                <a:gd name="T24" fmla="*/ 1 w 2"/>
                <a:gd name="T25" fmla="*/ 2 h 2"/>
                <a:gd name="T26" fmla="*/ 0 w 2"/>
                <a:gd name="T27" fmla="*/ 2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1" name="Freeform 497"/>
            <p:cNvSpPr>
              <a:spLocks/>
            </p:cNvSpPr>
            <p:nvPr/>
          </p:nvSpPr>
          <p:spPr bwMode="auto">
            <a:xfrm>
              <a:off x="3286" y="1531"/>
              <a:ext cx="3" cy="4"/>
            </a:xfrm>
            <a:custGeom>
              <a:avLst/>
              <a:gdLst>
                <a:gd name="T0" fmla="*/ 2 w 3"/>
                <a:gd name="T1" fmla="*/ 4 h 4"/>
                <a:gd name="T2" fmla="*/ 1 w 3"/>
                <a:gd name="T3" fmla="*/ 3 h 4"/>
                <a:gd name="T4" fmla="*/ 1 w 3"/>
                <a:gd name="T5" fmla="*/ 3 h 4"/>
                <a:gd name="T6" fmla="*/ 0 w 3"/>
                <a:gd name="T7" fmla="*/ 3 h 4"/>
                <a:gd name="T8" fmla="*/ 0 w 3"/>
                <a:gd name="T9" fmla="*/ 3 h 4"/>
                <a:gd name="T10" fmla="*/ 0 w 3"/>
                <a:gd name="T11" fmla="*/ 3 h 4"/>
                <a:gd name="T12" fmla="*/ 0 w 3"/>
                <a:gd name="T13" fmla="*/ 2 h 4"/>
                <a:gd name="T14" fmla="*/ 1 w 3"/>
                <a:gd name="T15" fmla="*/ 1 h 4"/>
                <a:gd name="T16" fmla="*/ 1 w 3"/>
                <a:gd name="T17" fmla="*/ 0 h 4"/>
                <a:gd name="T18" fmla="*/ 2 w 3"/>
                <a:gd name="T19" fmla="*/ 0 h 4"/>
                <a:gd name="T20" fmla="*/ 3 w 3"/>
                <a:gd name="T21" fmla="*/ 0 h 4"/>
                <a:gd name="T22" fmla="*/ 3 w 3"/>
                <a:gd name="T23" fmla="*/ 1 h 4"/>
                <a:gd name="T24" fmla="*/ 3 w 3"/>
                <a:gd name="T25" fmla="*/ 1 h 4"/>
                <a:gd name="T26" fmla="*/ 3 w 3"/>
                <a:gd name="T27" fmla="*/ 2 h 4"/>
                <a:gd name="T28" fmla="*/ 3 w 3"/>
                <a:gd name="T29" fmla="*/ 2 h 4"/>
                <a:gd name="T30" fmla="*/ 3 w 3"/>
                <a:gd name="T31" fmla="*/ 3 h 4"/>
                <a:gd name="T32" fmla="*/ 2 w 3"/>
                <a:gd name="T33" fmla="*/ 3 h 4"/>
                <a:gd name="T34" fmla="*/ 2 w 3"/>
                <a:gd name="T35" fmla="*/ 4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2" name="Freeform 498"/>
            <p:cNvSpPr>
              <a:spLocks/>
            </p:cNvSpPr>
            <p:nvPr/>
          </p:nvSpPr>
          <p:spPr bwMode="auto">
            <a:xfrm>
              <a:off x="3282" y="1527"/>
              <a:ext cx="3" cy="5"/>
            </a:xfrm>
            <a:custGeom>
              <a:avLst/>
              <a:gdLst>
                <a:gd name="T0" fmla="*/ 2 w 3"/>
                <a:gd name="T1" fmla="*/ 5 h 5"/>
                <a:gd name="T2" fmla="*/ 1 w 3"/>
                <a:gd name="T3" fmla="*/ 5 h 5"/>
                <a:gd name="T4" fmla="*/ 1 w 3"/>
                <a:gd name="T5" fmla="*/ 5 h 5"/>
                <a:gd name="T6" fmla="*/ 1 w 3"/>
                <a:gd name="T7" fmla="*/ 5 h 5"/>
                <a:gd name="T8" fmla="*/ 1 w 3"/>
                <a:gd name="T9" fmla="*/ 5 h 5"/>
                <a:gd name="T10" fmla="*/ 0 w 3"/>
                <a:gd name="T11" fmla="*/ 4 h 5"/>
                <a:gd name="T12" fmla="*/ 0 w 3"/>
                <a:gd name="T13" fmla="*/ 4 h 5"/>
                <a:gd name="T14" fmla="*/ 0 w 3"/>
                <a:gd name="T15" fmla="*/ 3 h 5"/>
                <a:gd name="T16" fmla="*/ 0 w 3"/>
                <a:gd name="T17" fmla="*/ 2 h 5"/>
                <a:gd name="T18" fmla="*/ 1 w 3"/>
                <a:gd name="T19" fmla="*/ 0 h 5"/>
                <a:gd name="T20" fmla="*/ 2 w 3"/>
                <a:gd name="T21" fmla="*/ 1 h 5"/>
                <a:gd name="T22" fmla="*/ 3 w 3"/>
                <a:gd name="T23" fmla="*/ 2 h 5"/>
                <a:gd name="T24" fmla="*/ 2 w 3"/>
                <a:gd name="T25" fmla="*/ 4 h 5"/>
                <a:gd name="T26" fmla="*/ 2 w 3"/>
                <a:gd name="T27" fmla="*/ 5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" h="5">
                  <a:moveTo>
                    <a:pt x="2" y="5"/>
                  </a:move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1"/>
                  </a:lnTo>
                  <a:lnTo>
                    <a:pt x="3" y="2"/>
                  </a:lnTo>
                  <a:lnTo>
                    <a:pt x="2" y="4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3" name="Freeform 499"/>
            <p:cNvSpPr>
              <a:spLocks/>
            </p:cNvSpPr>
            <p:nvPr/>
          </p:nvSpPr>
          <p:spPr bwMode="auto">
            <a:xfrm>
              <a:off x="3281" y="1515"/>
              <a:ext cx="3" cy="2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3 w 3"/>
                <a:gd name="T5" fmla="*/ 1 h 2"/>
                <a:gd name="T6" fmla="*/ 3 w 3"/>
                <a:gd name="T7" fmla="*/ 1 h 2"/>
                <a:gd name="T8" fmla="*/ 3 w 3"/>
                <a:gd name="T9" fmla="*/ 1 h 2"/>
                <a:gd name="T10" fmla="*/ 3 w 3"/>
                <a:gd name="T11" fmla="*/ 2 h 2"/>
                <a:gd name="T12" fmla="*/ 2 w 3"/>
                <a:gd name="T13" fmla="*/ 2 h 2"/>
                <a:gd name="T14" fmla="*/ 2 w 3"/>
                <a:gd name="T15" fmla="*/ 2 h 2"/>
                <a:gd name="T16" fmla="*/ 2 w 3"/>
                <a:gd name="T17" fmla="*/ 1 h 2"/>
                <a:gd name="T18" fmla="*/ 1 w 3"/>
                <a:gd name="T19" fmla="*/ 1 h 2"/>
                <a:gd name="T20" fmla="*/ 0 w 3"/>
                <a:gd name="T21" fmla="*/ 0 h 2"/>
                <a:gd name="T22" fmla="*/ 1 w 3"/>
                <a:gd name="T23" fmla="*/ 0 h 2"/>
                <a:gd name="T24" fmla="*/ 2 w 3"/>
                <a:gd name="T25" fmla="*/ 0 h 2"/>
                <a:gd name="T26" fmla="*/ 2 w 3"/>
                <a:gd name="T27" fmla="*/ 0 h 2"/>
                <a:gd name="T28" fmla="*/ 3 w 3"/>
                <a:gd name="T29" fmla="*/ 1 h 2"/>
                <a:gd name="T30" fmla="*/ 3 w 3"/>
                <a:gd name="T31" fmla="*/ 1 h 2"/>
                <a:gd name="T32" fmla="*/ 3 w 3"/>
                <a:gd name="T33" fmla="*/ 1 h 2"/>
                <a:gd name="T34" fmla="*/ 3 w 3"/>
                <a:gd name="T35" fmla="*/ 1 h 2"/>
                <a:gd name="T36" fmla="*/ 3 w 3"/>
                <a:gd name="T37" fmla="*/ 1 h 2"/>
                <a:gd name="T38" fmla="*/ 3 w 3"/>
                <a:gd name="T39" fmla="*/ 1 h 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4" name="Freeform 500"/>
            <p:cNvSpPr>
              <a:spLocks/>
            </p:cNvSpPr>
            <p:nvPr/>
          </p:nvSpPr>
          <p:spPr bwMode="auto">
            <a:xfrm>
              <a:off x="3281" y="1545"/>
              <a:ext cx="3" cy="1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1 h 1"/>
                <a:gd name="T4" fmla="*/ 3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5" name="Freeform 501"/>
            <p:cNvSpPr>
              <a:spLocks/>
            </p:cNvSpPr>
            <p:nvPr/>
          </p:nvSpPr>
          <p:spPr bwMode="auto">
            <a:xfrm>
              <a:off x="3207" y="1543"/>
              <a:ext cx="74" cy="14"/>
            </a:xfrm>
            <a:custGeom>
              <a:avLst/>
              <a:gdLst>
                <a:gd name="T0" fmla="*/ 60 w 74"/>
                <a:gd name="T1" fmla="*/ 7 h 14"/>
                <a:gd name="T2" fmla="*/ 55 w 74"/>
                <a:gd name="T3" fmla="*/ 8 h 14"/>
                <a:gd name="T4" fmla="*/ 50 w 74"/>
                <a:gd name="T5" fmla="*/ 10 h 14"/>
                <a:gd name="T6" fmla="*/ 45 w 74"/>
                <a:gd name="T7" fmla="*/ 10 h 14"/>
                <a:gd name="T8" fmla="*/ 41 w 74"/>
                <a:gd name="T9" fmla="*/ 11 h 14"/>
                <a:gd name="T10" fmla="*/ 36 w 74"/>
                <a:gd name="T11" fmla="*/ 12 h 14"/>
                <a:gd name="T12" fmla="*/ 30 w 74"/>
                <a:gd name="T13" fmla="*/ 13 h 14"/>
                <a:gd name="T14" fmla="*/ 25 w 74"/>
                <a:gd name="T15" fmla="*/ 13 h 14"/>
                <a:gd name="T16" fmla="*/ 20 w 74"/>
                <a:gd name="T17" fmla="*/ 14 h 14"/>
                <a:gd name="T18" fmla="*/ 14 w 74"/>
                <a:gd name="T19" fmla="*/ 14 h 14"/>
                <a:gd name="T20" fmla="*/ 9 w 74"/>
                <a:gd name="T21" fmla="*/ 14 h 14"/>
                <a:gd name="T22" fmla="*/ 5 w 74"/>
                <a:gd name="T23" fmla="*/ 14 h 14"/>
                <a:gd name="T24" fmla="*/ 2 w 74"/>
                <a:gd name="T25" fmla="*/ 13 h 14"/>
                <a:gd name="T26" fmla="*/ 1 w 74"/>
                <a:gd name="T27" fmla="*/ 12 h 14"/>
                <a:gd name="T28" fmla="*/ 6 w 74"/>
                <a:gd name="T29" fmla="*/ 10 h 14"/>
                <a:gd name="T30" fmla="*/ 11 w 74"/>
                <a:gd name="T31" fmla="*/ 9 h 14"/>
                <a:gd name="T32" fmla="*/ 16 w 74"/>
                <a:gd name="T33" fmla="*/ 7 h 14"/>
                <a:gd name="T34" fmla="*/ 22 w 74"/>
                <a:gd name="T35" fmla="*/ 5 h 14"/>
                <a:gd name="T36" fmla="*/ 27 w 74"/>
                <a:gd name="T37" fmla="*/ 3 h 14"/>
                <a:gd name="T38" fmla="*/ 23 w 74"/>
                <a:gd name="T39" fmla="*/ 5 h 14"/>
                <a:gd name="T40" fmla="*/ 19 w 74"/>
                <a:gd name="T41" fmla="*/ 7 h 14"/>
                <a:gd name="T42" fmla="*/ 19 w 74"/>
                <a:gd name="T43" fmla="*/ 9 h 14"/>
                <a:gd name="T44" fmla="*/ 25 w 74"/>
                <a:gd name="T45" fmla="*/ 7 h 14"/>
                <a:gd name="T46" fmla="*/ 30 w 74"/>
                <a:gd name="T47" fmla="*/ 5 h 14"/>
                <a:gd name="T48" fmla="*/ 30 w 74"/>
                <a:gd name="T49" fmla="*/ 7 h 14"/>
                <a:gd name="T50" fmla="*/ 37 w 74"/>
                <a:gd name="T51" fmla="*/ 6 h 14"/>
                <a:gd name="T52" fmla="*/ 44 w 74"/>
                <a:gd name="T53" fmla="*/ 2 h 14"/>
                <a:gd name="T54" fmla="*/ 47 w 74"/>
                <a:gd name="T55" fmla="*/ 1 h 14"/>
                <a:gd name="T56" fmla="*/ 45 w 74"/>
                <a:gd name="T57" fmla="*/ 3 h 14"/>
                <a:gd name="T58" fmla="*/ 42 w 74"/>
                <a:gd name="T59" fmla="*/ 5 h 14"/>
                <a:gd name="T60" fmla="*/ 45 w 74"/>
                <a:gd name="T61" fmla="*/ 6 h 14"/>
                <a:gd name="T62" fmla="*/ 49 w 74"/>
                <a:gd name="T63" fmla="*/ 5 h 14"/>
                <a:gd name="T64" fmla="*/ 53 w 74"/>
                <a:gd name="T65" fmla="*/ 3 h 14"/>
                <a:gd name="T66" fmla="*/ 54 w 74"/>
                <a:gd name="T67" fmla="*/ 6 h 14"/>
                <a:gd name="T68" fmla="*/ 59 w 74"/>
                <a:gd name="T69" fmla="*/ 4 h 14"/>
                <a:gd name="T70" fmla="*/ 64 w 74"/>
                <a:gd name="T71" fmla="*/ 1 h 14"/>
                <a:gd name="T72" fmla="*/ 66 w 74"/>
                <a:gd name="T73" fmla="*/ 0 h 14"/>
                <a:gd name="T74" fmla="*/ 64 w 74"/>
                <a:gd name="T75" fmla="*/ 3 h 14"/>
                <a:gd name="T76" fmla="*/ 61 w 74"/>
                <a:gd name="T77" fmla="*/ 5 h 14"/>
                <a:gd name="T78" fmla="*/ 64 w 74"/>
                <a:gd name="T79" fmla="*/ 5 h 14"/>
                <a:gd name="T80" fmla="*/ 69 w 74"/>
                <a:gd name="T81" fmla="*/ 4 h 14"/>
                <a:gd name="T82" fmla="*/ 74 w 74"/>
                <a:gd name="T83" fmla="*/ 3 h 14"/>
                <a:gd name="T84" fmla="*/ 70 w 74"/>
                <a:gd name="T85" fmla="*/ 5 h 14"/>
                <a:gd name="T86" fmla="*/ 66 w 74"/>
                <a:gd name="T87" fmla="*/ 6 h 1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74" h="14">
                  <a:moveTo>
                    <a:pt x="63" y="6"/>
                  </a:moveTo>
                  <a:lnTo>
                    <a:pt x="61" y="7"/>
                  </a:lnTo>
                  <a:lnTo>
                    <a:pt x="60" y="7"/>
                  </a:lnTo>
                  <a:lnTo>
                    <a:pt x="58" y="8"/>
                  </a:lnTo>
                  <a:lnTo>
                    <a:pt x="57" y="8"/>
                  </a:lnTo>
                  <a:lnTo>
                    <a:pt x="55" y="8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0" y="10"/>
                  </a:lnTo>
                  <a:lnTo>
                    <a:pt x="49" y="10"/>
                  </a:lnTo>
                  <a:lnTo>
                    <a:pt x="47" y="10"/>
                  </a:lnTo>
                  <a:lnTo>
                    <a:pt x="45" y="10"/>
                  </a:lnTo>
                  <a:lnTo>
                    <a:pt x="44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39" y="11"/>
                  </a:lnTo>
                  <a:lnTo>
                    <a:pt x="37" y="11"/>
                  </a:lnTo>
                  <a:lnTo>
                    <a:pt x="36" y="12"/>
                  </a:lnTo>
                  <a:lnTo>
                    <a:pt x="34" y="12"/>
                  </a:lnTo>
                  <a:lnTo>
                    <a:pt x="32" y="12"/>
                  </a:lnTo>
                  <a:lnTo>
                    <a:pt x="30" y="13"/>
                  </a:lnTo>
                  <a:lnTo>
                    <a:pt x="28" y="13"/>
                  </a:lnTo>
                  <a:lnTo>
                    <a:pt x="27" y="13"/>
                  </a:lnTo>
                  <a:lnTo>
                    <a:pt x="25" y="13"/>
                  </a:lnTo>
                  <a:lnTo>
                    <a:pt x="23" y="13"/>
                  </a:lnTo>
                  <a:lnTo>
                    <a:pt x="21" y="13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8" y="6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3" y="4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3" y="5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19" y="7"/>
                  </a:lnTo>
                  <a:lnTo>
                    <a:pt x="18" y="8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5" y="7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30" y="5"/>
                  </a:lnTo>
                  <a:lnTo>
                    <a:pt x="32" y="4"/>
                  </a:lnTo>
                  <a:lnTo>
                    <a:pt x="37" y="1"/>
                  </a:lnTo>
                  <a:lnTo>
                    <a:pt x="30" y="7"/>
                  </a:lnTo>
                  <a:lnTo>
                    <a:pt x="33" y="7"/>
                  </a:lnTo>
                  <a:lnTo>
                    <a:pt x="35" y="6"/>
                  </a:lnTo>
                  <a:lnTo>
                    <a:pt x="37" y="6"/>
                  </a:lnTo>
                  <a:lnTo>
                    <a:pt x="39" y="5"/>
                  </a:lnTo>
                  <a:lnTo>
                    <a:pt x="42" y="4"/>
                  </a:lnTo>
                  <a:lnTo>
                    <a:pt x="44" y="2"/>
                  </a:lnTo>
                  <a:lnTo>
                    <a:pt x="46" y="1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5" y="3"/>
                  </a:lnTo>
                  <a:lnTo>
                    <a:pt x="44" y="4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51" y="4"/>
                  </a:lnTo>
                  <a:lnTo>
                    <a:pt x="52" y="4"/>
                  </a:lnTo>
                  <a:lnTo>
                    <a:pt x="53" y="3"/>
                  </a:lnTo>
                  <a:lnTo>
                    <a:pt x="58" y="0"/>
                  </a:lnTo>
                  <a:lnTo>
                    <a:pt x="52" y="6"/>
                  </a:lnTo>
                  <a:lnTo>
                    <a:pt x="54" y="6"/>
                  </a:lnTo>
                  <a:lnTo>
                    <a:pt x="55" y="5"/>
                  </a:lnTo>
                  <a:lnTo>
                    <a:pt x="57" y="4"/>
                  </a:lnTo>
                  <a:lnTo>
                    <a:pt x="59" y="4"/>
                  </a:lnTo>
                  <a:lnTo>
                    <a:pt x="61" y="3"/>
                  </a:lnTo>
                  <a:lnTo>
                    <a:pt x="63" y="2"/>
                  </a:lnTo>
                  <a:lnTo>
                    <a:pt x="64" y="1"/>
                  </a:lnTo>
                  <a:lnTo>
                    <a:pt x="66" y="0"/>
                  </a:lnTo>
                  <a:lnTo>
                    <a:pt x="67" y="0"/>
                  </a:lnTo>
                  <a:lnTo>
                    <a:pt x="66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3"/>
                  </a:lnTo>
                  <a:lnTo>
                    <a:pt x="63" y="3"/>
                  </a:lnTo>
                  <a:lnTo>
                    <a:pt x="62" y="4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6" y="5"/>
                  </a:lnTo>
                  <a:lnTo>
                    <a:pt x="67" y="4"/>
                  </a:lnTo>
                  <a:lnTo>
                    <a:pt x="69" y="4"/>
                  </a:lnTo>
                  <a:lnTo>
                    <a:pt x="71" y="4"/>
                  </a:lnTo>
                  <a:lnTo>
                    <a:pt x="72" y="3"/>
                  </a:lnTo>
                  <a:lnTo>
                    <a:pt x="74" y="3"/>
                  </a:lnTo>
                  <a:lnTo>
                    <a:pt x="73" y="4"/>
                  </a:lnTo>
                  <a:lnTo>
                    <a:pt x="71" y="4"/>
                  </a:lnTo>
                  <a:lnTo>
                    <a:pt x="70" y="5"/>
                  </a:lnTo>
                  <a:lnTo>
                    <a:pt x="69" y="5"/>
                  </a:lnTo>
                  <a:lnTo>
                    <a:pt x="67" y="5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6" name="Freeform 502"/>
            <p:cNvSpPr>
              <a:spLocks/>
            </p:cNvSpPr>
            <p:nvPr/>
          </p:nvSpPr>
          <p:spPr bwMode="auto">
            <a:xfrm>
              <a:off x="3275" y="1532"/>
              <a:ext cx="4" cy="4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4 h 4"/>
                <a:gd name="T4" fmla="*/ 2 w 4"/>
                <a:gd name="T5" fmla="*/ 4 h 4"/>
                <a:gd name="T6" fmla="*/ 1 w 4"/>
                <a:gd name="T7" fmla="*/ 3 h 4"/>
                <a:gd name="T8" fmla="*/ 1 w 4"/>
                <a:gd name="T9" fmla="*/ 3 h 4"/>
                <a:gd name="T10" fmla="*/ 1 w 4"/>
                <a:gd name="T11" fmla="*/ 3 h 4"/>
                <a:gd name="T12" fmla="*/ 1 w 4"/>
                <a:gd name="T13" fmla="*/ 3 h 4"/>
                <a:gd name="T14" fmla="*/ 0 w 4"/>
                <a:gd name="T15" fmla="*/ 2 h 4"/>
                <a:gd name="T16" fmla="*/ 0 w 4"/>
                <a:gd name="T17" fmla="*/ 2 h 4"/>
                <a:gd name="T18" fmla="*/ 3 w 4"/>
                <a:gd name="T19" fmla="*/ 0 h 4"/>
                <a:gd name="T20" fmla="*/ 3 w 4"/>
                <a:gd name="T21" fmla="*/ 1 h 4"/>
                <a:gd name="T22" fmla="*/ 4 w 4"/>
                <a:gd name="T23" fmla="*/ 1 h 4"/>
                <a:gd name="T24" fmla="*/ 4 w 4"/>
                <a:gd name="T25" fmla="*/ 2 h 4"/>
                <a:gd name="T26" fmla="*/ 4 w 4"/>
                <a:gd name="T27" fmla="*/ 3 h 4"/>
                <a:gd name="T28" fmla="*/ 4 w 4"/>
                <a:gd name="T29" fmla="*/ 3 h 4"/>
                <a:gd name="T30" fmla="*/ 4 w 4"/>
                <a:gd name="T31" fmla="*/ 3 h 4"/>
                <a:gd name="T32" fmla="*/ 4 w 4"/>
                <a:gd name="T33" fmla="*/ 3 h 4"/>
                <a:gd name="T34" fmla="*/ 3 w 4"/>
                <a:gd name="T35" fmla="*/ 4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lnTo>
                    <a:pt x="2" y="4"/>
                  </a:lnTo>
                  <a:lnTo>
                    <a:pt x="1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7" name="Freeform 503"/>
            <p:cNvSpPr>
              <a:spLocks/>
            </p:cNvSpPr>
            <p:nvPr/>
          </p:nvSpPr>
          <p:spPr bwMode="auto">
            <a:xfrm>
              <a:off x="3275" y="1542"/>
              <a:ext cx="4" cy="4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3 h 4"/>
                <a:gd name="T4" fmla="*/ 2 w 4"/>
                <a:gd name="T5" fmla="*/ 3 h 4"/>
                <a:gd name="T6" fmla="*/ 1 w 4"/>
                <a:gd name="T7" fmla="*/ 3 h 4"/>
                <a:gd name="T8" fmla="*/ 0 w 4"/>
                <a:gd name="T9" fmla="*/ 4 h 4"/>
                <a:gd name="T10" fmla="*/ 0 w 4"/>
                <a:gd name="T11" fmla="*/ 3 h 4"/>
                <a:gd name="T12" fmla="*/ 0 w 4"/>
                <a:gd name="T13" fmla="*/ 3 h 4"/>
                <a:gd name="T14" fmla="*/ 0 w 4"/>
                <a:gd name="T15" fmla="*/ 3 h 4"/>
                <a:gd name="T16" fmla="*/ 0 w 4"/>
                <a:gd name="T17" fmla="*/ 3 h 4"/>
                <a:gd name="T18" fmla="*/ 0 w 4"/>
                <a:gd name="T19" fmla="*/ 3 h 4"/>
                <a:gd name="T20" fmla="*/ 0 w 4"/>
                <a:gd name="T21" fmla="*/ 3 h 4"/>
                <a:gd name="T22" fmla="*/ 0 w 4"/>
                <a:gd name="T23" fmla="*/ 3 h 4"/>
                <a:gd name="T24" fmla="*/ 0 w 4"/>
                <a:gd name="T25" fmla="*/ 3 h 4"/>
                <a:gd name="T26" fmla="*/ 0 w 4"/>
                <a:gd name="T27" fmla="*/ 3 h 4"/>
                <a:gd name="T28" fmla="*/ 0 w 4"/>
                <a:gd name="T29" fmla="*/ 3 h 4"/>
                <a:gd name="T30" fmla="*/ 1 w 4"/>
                <a:gd name="T31" fmla="*/ 2 h 4"/>
                <a:gd name="T32" fmla="*/ 1 w 4"/>
                <a:gd name="T33" fmla="*/ 2 h 4"/>
                <a:gd name="T34" fmla="*/ 2 w 4"/>
                <a:gd name="T35" fmla="*/ 1 h 4"/>
                <a:gd name="T36" fmla="*/ 2 w 4"/>
                <a:gd name="T37" fmla="*/ 1 h 4"/>
                <a:gd name="T38" fmla="*/ 3 w 4"/>
                <a:gd name="T39" fmla="*/ 1 h 4"/>
                <a:gd name="T40" fmla="*/ 3 w 4"/>
                <a:gd name="T41" fmla="*/ 0 h 4"/>
                <a:gd name="T42" fmla="*/ 4 w 4"/>
                <a:gd name="T43" fmla="*/ 0 h 4"/>
                <a:gd name="T44" fmla="*/ 4 w 4"/>
                <a:gd name="T45" fmla="*/ 1 h 4"/>
                <a:gd name="T46" fmla="*/ 3 w 4"/>
                <a:gd name="T47" fmla="*/ 1 h 4"/>
                <a:gd name="T48" fmla="*/ 3 w 4"/>
                <a:gd name="T49" fmla="*/ 2 h 4"/>
                <a:gd name="T50" fmla="*/ 3 w 4"/>
                <a:gd name="T51" fmla="*/ 2 h 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8" name="Freeform 504"/>
            <p:cNvSpPr>
              <a:spLocks/>
            </p:cNvSpPr>
            <p:nvPr/>
          </p:nvSpPr>
          <p:spPr bwMode="auto">
            <a:xfrm>
              <a:off x="3274" y="1513"/>
              <a:ext cx="2" cy="2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1 h 2"/>
                <a:gd name="T4" fmla="*/ 2 w 2"/>
                <a:gd name="T5" fmla="*/ 0 h 2"/>
                <a:gd name="T6" fmla="*/ 2 w 2"/>
                <a:gd name="T7" fmla="*/ 0 h 2"/>
                <a:gd name="T8" fmla="*/ 2 w 2"/>
                <a:gd name="T9" fmla="*/ 1 h 2"/>
                <a:gd name="T10" fmla="*/ 2 w 2"/>
                <a:gd name="T11" fmla="*/ 2 h 2"/>
                <a:gd name="T12" fmla="*/ 1 w 2"/>
                <a:gd name="T13" fmla="*/ 2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59" name="Freeform 505"/>
            <p:cNvSpPr>
              <a:spLocks/>
            </p:cNvSpPr>
            <p:nvPr/>
          </p:nvSpPr>
          <p:spPr bwMode="auto">
            <a:xfrm>
              <a:off x="3272" y="1527"/>
              <a:ext cx="4" cy="4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3 h 4"/>
                <a:gd name="T4" fmla="*/ 2 w 4"/>
                <a:gd name="T5" fmla="*/ 3 h 4"/>
                <a:gd name="T6" fmla="*/ 1 w 4"/>
                <a:gd name="T7" fmla="*/ 4 h 4"/>
                <a:gd name="T8" fmla="*/ 1 w 4"/>
                <a:gd name="T9" fmla="*/ 4 h 4"/>
                <a:gd name="T10" fmla="*/ 0 w 4"/>
                <a:gd name="T11" fmla="*/ 3 h 4"/>
                <a:gd name="T12" fmla="*/ 0 w 4"/>
                <a:gd name="T13" fmla="*/ 2 h 4"/>
                <a:gd name="T14" fmla="*/ 1 w 4"/>
                <a:gd name="T15" fmla="*/ 1 h 4"/>
                <a:gd name="T16" fmla="*/ 2 w 4"/>
                <a:gd name="T17" fmla="*/ 0 h 4"/>
                <a:gd name="T18" fmla="*/ 3 w 4"/>
                <a:gd name="T19" fmla="*/ 0 h 4"/>
                <a:gd name="T20" fmla="*/ 3 w 4"/>
                <a:gd name="T21" fmla="*/ 1 h 4"/>
                <a:gd name="T22" fmla="*/ 4 w 4"/>
                <a:gd name="T23" fmla="*/ 2 h 4"/>
                <a:gd name="T24" fmla="*/ 4 w 4"/>
                <a:gd name="T25" fmla="*/ 3 h 4"/>
                <a:gd name="T26" fmla="*/ 2 w 4"/>
                <a:gd name="T27" fmla="*/ 3 h 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lnTo>
                    <a:pt x="2" y="3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0" name="Freeform 506"/>
            <p:cNvSpPr>
              <a:spLocks/>
            </p:cNvSpPr>
            <p:nvPr/>
          </p:nvSpPr>
          <p:spPr bwMode="auto">
            <a:xfrm>
              <a:off x="3268" y="1506"/>
              <a:ext cx="4" cy="3"/>
            </a:xfrm>
            <a:custGeom>
              <a:avLst/>
              <a:gdLst>
                <a:gd name="T0" fmla="*/ 0 w 4"/>
                <a:gd name="T1" fmla="*/ 3 h 3"/>
                <a:gd name="T2" fmla="*/ 1 w 4"/>
                <a:gd name="T3" fmla="*/ 2 h 3"/>
                <a:gd name="T4" fmla="*/ 2 w 4"/>
                <a:gd name="T5" fmla="*/ 1 h 3"/>
                <a:gd name="T6" fmla="*/ 3 w 4"/>
                <a:gd name="T7" fmla="*/ 1 h 3"/>
                <a:gd name="T8" fmla="*/ 4 w 4"/>
                <a:gd name="T9" fmla="*/ 0 h 3"/>
                <a:gd name="T10" fmla="*/ 4 w 4"/>
                <a:gd name="T11" fmla="*/ 1 h 3"/>
                <a:gd name="T12" fmla="*/ 4 w 4"/>
                <a:gd name="T13" fmla="*/ 1 h 3"/>
                <a:gd name="T14" fmla="*/ 4 w 4"/>
                <a:gd name="T15" fmla="*/ 2 h 3"/>
                <a:gd name="T16" fmla="*/ 3 w 4"/>
                <a:gd name="T17" fmla="*/ 3 h 3"/>
                <a:gd name="T18" fmla="*/ 3 w 4"/>
                <a:gd name="T19" fmla="*/ 3 h 3"/>
                <a:gd name="T20" fmla="*/ 2 w 4"/>
                <a:gd name="T21" fmla="*/ 3 h 3"/>
                <a:gd name="T22" fmla="*/ 1 w 4"/>
                <a:gd name="T23" fmla="*/ 3 h 3"/>
                <a:gd name="T24" fmla="*/ 0 w 4"/>
                <a:gd name="T25" fmla="*/ 3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1" name="Freeform 507"/>
            <p:cNvSpPr>
              <a:spLocks/>
            </p:cNvSpPr>
            <p:nvPr/>
          </p:nvSpPr>
          <p:spPr bwMode="auto">
            <a:xfrm>
              <a:off x="3266" y="1531"/>
              <a:ext cx="4" cy="3"/>
            </a:xfrm>
            <a:custGeom>
              <a:avLst/>
              <a:gdLst>
                <a:gd name="T0" fmla="*/ 3 w 4"/>
                <a:gd name="T1" fmla="*/ 3 h 3"/>
                <a:gd name="T2" fmla="*/ 2 w 4"/>
                <a:gd name="T3" fmla="*/ 3 h 3"/>
                <a:gd name="T4" fmla="*/ 2 w 4"/>
                <a:gd name="T5" fmla="*/ 3 h 3"/>
                <a:gd name="T6" fmla="*/ 1 w 4"/>
                <a:gd name="T7" fmla="*/ 2 h 3"/>
                <a:gd name="T8" fmla="*/ 0 w 4"/>
                <a:gd name="T9" fmla="*/ 2 h 3"/>
                <a:gd name="T10" fmla="*/ 1 w 4"/>
                <a:gd name="T11" fmla="*/ 1 h 3"/>
                <a:gd name="T12" fmla="*/ 2 w 4"/>
                <a:gd name="T13" fmla="*/ 1 h 3"/>
                <a:gd name="T14" fmla="*/ 3 w 4"/>
                <a:gd name="T15" fmla="*/ 0 h 3"/>
                <a:gd name="T16" fmla="*/ 3 w 4"/>
                <a:gd name="T17" fmla="*/ 0 h 3"/>
                <a:gd name="T18" fmla="*/ 4 w 4"/>
                <a:gd name="T19" fmla="*/ 1 h 3"/>
                <a:gd name="T20" fmla="*/ 4 w 4"/>
                <a:gd name="T21" fmla="*/ 2 h 3"/>
                <a:gd name="T22" fmla="*/ 4 w 4"/>
                <a:gd name="T23" fmla="*/ 3 h 3"/>
                <a:gd name="T24" fmla="*/ 3 w 4"/>
                <a:gd name="T25" fmla="*/ 3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2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2" name="Freeform 508"/>
            <p:cNvSpPr>
              <a:spLocks/>
            </p:cNvSpPr>
            <p:nvPr/>
          </p:nvSpPr>
          <p:spPr bwMode="auto">
            <a:xfrm>
              <a:off x="3264" y="1505"/>
              <a:ext cx="6" cy="4"/>
            </a:xfrm>
            <a:custGeom>
              <a:avLst/>
              <a:gdLst>
                <a:gd name="T0" fmla="*/ 0 w 6"/>
                <a:gd name="T1" fmla="*/ 4 h 4"/>
                <a:gd name="T2" fmla="*/ 1 w 6"/>
                <a:gd name="T3" fmla="*/ 3 h 4"/>
                <a:gd name="T4" fmla="*/ 1 w 6"/>
                <a:gd name="T5" fmla="*/ 2 h 4"/>
                <a:gd name="T6" fmla="*/ 2 w 6"/>
                <a:gd name="T7" fmla="*/ 2 h 4"/>
                <a:gd name="T8" fmla="*/ 3 w 6"/>
                <a:gd name="T9" fmla="*/ 1 h 4"/>
                <a:gd name="T10" fmla="*/ 4 w 6"/>
                <a:gd name="T11" fmla="*/ 1 h 4"/>
                <a:gd name="T12" fmla="*/ 4 w 6"/>
                <a:gd name="T13" fmla="*/ 0 h 4"/>
                <a:gd name="T14" fmla="*/ 5 w 6"/>
                <a:gd name="T15" fmla="*/ 0 h 4"/>
                <a:gd name="T16" fmla="*/ 6 w 6"/>
                <a:gd name="T17" fmla="*/ 0 h 4"/>
                <a:gd name="T18" fmla="*/ 5 w 6"/>
                <a:gd name="T19" fmla="*/ 1 h 4"/>
                <a:gd name="T20" fmla="*/ 5 w 6"/>
                <a:gd name="T21" fmla="*/ 1 h 4"/>
                <a:gd name="T22" fmla="*/ 4 w 6"/>
                <a:gd name="T23" fmla="*/ 2 h 4"/>
                <a:gd name="T24" fmla="*/ 3 w 6"/>
                <a:gd name="T25" fmla="*/ 3 h 4"/>
                <a:gd name="T26" fmla="*/ 3 w 6"/>
                <a:gd name="T27" fmla="*/ 3 h 4"/>
                <a:gd name="T28" fmla="*/ 2 w 6"/>
                <a:gd name="T29" fmla="*/ 4 h 4"/>
                <a:gd name="T30" fmla="*/ 1 w 6"/>
                <a:gd name="T31" fmla="*/ 4 h 4"/>
                <a:gd name="T32" fmla="*/ 0 w 6"/>
                <a:gd name="T33" fmla="*/ 4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1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3" name="Freeform 509"/>
            <p:cNvSpPr>
              <a:spLocks/>
            </p:cNvSpPr>
            <p:nvPr/>
          </p:nvSpPr>
          <p:spPr bwMode="auto">
            <a:xfrm>
              <a:off x="3265" y="1512"/>
              <a:ext cx="4" cy="2"/>
            </a:xfrm>
            <a:custGeom>
              <a:avLst/>
              <a:gdLst>
                <a:gd name="T0" fmla="*/ 1 w 4"/>
                <a:gd name="T1" fmla="*/ 2 h 2"/>
                <a:gd name="T2" fmla="*/ 0 w 4"/>
                <a:gd name="T3" fmla="*/ 0 h 2"/>
                <a:gd name="T4" fmla="*/ 0 w 4"/>
                <a:gd name="T5" fmla="*/ 0 h 2"/>
                <a:gd name="T6" fmla="*/ 1 w 4"/>
                <a:gd name="T7" fmla="*/ 0 h 2"/>
                <a:gd name="T8" fmla="*/ 1 w 4"/>
                <a:gd name="T9" fmla="*/ 0 h 2"/>
                <a:gd name="T10" fmla="*/ 2 w 4"/>
                <a:gd name="T11" fmla="*/ 0 h 2"/>
                <a:gd name="T12" fmla="*/ 2 w 4"/>
                <a:gd name="T13" fmla="*/ 0 h 2"/>
                <a:gd name="T14" fmla="*/ 3 w 4"/>
                <a:gd name="T15" fmla="*/ 0 h 2"/>
                <a:gd name="T16" fmla="*/ 3 w 4"/>
                <a:gd name="T17" fmla="*/ 1 h 2"/>
                <a:gd name="T18" fmla="*/ 4 w 4"/>
                <a:gd name="T19" fmla="*/ 1 h 2"/>
                <a:gd name="T20" fmla="*/ 3 w 4"/>
                <a:gd name="T21" fmla="*/ 2 h 2"/>
                <a:gd name="T22" fmla="*/ 3 w 4"/>
                <a:gd name="T23" fmla="*/ 2 h 2"/>
                <a:gd name="T24" fmla="*/ 2 w 4"/>
                <a:gd name="T25" fmla="*/ 2 h 2"/>
                <a:gd name="T26" fmla="*/ 1 w 4"/>
                <a:gd name="T27" fmla="*/ 2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4" name="Freeform 510"/>
            <p:cNvSpPr>
              <a:spLocks/>
            </p:cNvSpPr>
            <p:nvPr/>
          </p:nvSpPr>
          <p:spPr bwMode="auto">
            <a:xfrm>
              <a:off x="3260" y="1502"/>
              <a:ext cx="7" cy="6"/>
            </a:xfrm>
            <a:custGeom>
              <a:avLst/>
              <a:gdLst>
                <a:gd name="T0" fmla="*/ 0 w 7"/>
                <a:gd name="T1" fmla="*/ 6 h 6"/>
                <a:gd name="T2" fmla="*/ 0 w 7"/>
                <a:gd name="T3" fmla="*/ 5 h 6"/>
                <a:gd name="T4" fmla="*/ 1 w 7"/>
                <a:gd name="T5" fmla="*/ 4 h 6"/>
                <a:gd name="T6" fmla="*/ 2 w 7"/>
                <a:gd name="T7" fmla="*/ 3 h 6"/>
                <a:gd name="T8" fmla="*/ 3 w 7"/>
                <a:gd name="T9" fmla="*/ 3 h 6"/>
                <a:gd name="T10" fmla="*/ 4 w 7"/>
                <a:gd name="T11" fmla="*/ 2 h 6"/>
                <a:gd name="T12" fmla="*/ 5 w 7"/>
                <a:gd name="T13" fmla="*/ 1 h 6"/>
                <a:gd name="T14" fmla="*/ 6 w 7"/>
                <a:gd name="T15" fmla="*/ 1 h 6"/>
                <a:gd name="T16" fmla="*/ 7 w 7"/>
                <a:gd name="T17" fmla="*/ 0 h 6"/>
                <a:gd name="T18" fmla="*/ 6 w 7"/>
                <a:gd name="T19" fmla="*/ 1 h 6"/>
                <a:gd name="T20" fmla="*/ 5 w 7"/>
                <a:gd name="T21" fmla="*/ 2 h 6"/>
                <a:gd name="T22" fmla="*/ 5 w 7"/>
                <a:gd name="T23" fmla="*/ 3 h 6"/>
                <a:gd name="T24" fmla="*/ 4 w 7"/>
                <a:gd name="T25" fmla="*/ 4 h 6"/>
                <a:gd name="T26" fmla="*/ 3 w 7"/>
                <a:gd name="T27" fmla="*/ 5 h 6"/>
                <a:gd name="T28" fmla="*/ 2 w 7"/>
                <a:gd name="T29" fmla="*/ 6 h 6"/>
                <a:gd name="T30" fmla="*/ 1 w 7"/>
                <a:gd name="T31" fmla="*/ 6 h 6"/>
                <a:gd name="T32" fmla="*/ 0 w 7"/>
                <a:gd name="T33" fmla="*/ 6 h 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1"/>
                  </a:lnTo>
                  <a:lnTo>
                    <a:pt x="6" y="1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4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5" name="Freeform 511"/>
            <p:cNvSpPr>
              <a:spLocks/>
            </p:cNvSpPr>
            <p:nvPr/>
          </p:nvSpPr>
          <p:spPr bwMode="auto">
            <a:xfrm>
              <a:off x="3255" y="1498"/>
              <a:ext cx="11" cy="9"/>
            </a:xfrm>
            <a:custGeom>
              <a:avLst/>
              <a:gdLst>
                <a:gd name="T0" fmla="*/ 0 w 11"/>
                <a:gd name="T1" fmla="*/ 9 h 9"/>
                <a:gd name="T2" fmla="*/ 1 w 11"/>
                <a:gd name="T3" fmla="*/ 8 h 9"/>
                <a:gd name="T4" fmla="*/ 1 w 11"/>
                <a:gd name="T5" fmla="*/ 8 h 9"/>
                <a:gd name="T6" fmla="*/ 2 w 11"/>
                <a:gd name="T7" fmla="*/ 7 h 9"/>
                <a:gd name="T8" fmla="*/ 2 w 11"/>
                <a:gd name="T9" fmla="*/ 6 h 9"/>
                <a:gd name="T10" fmla="*/ 3 w 11"/>
                <a:gd name="T11" fmla="*/ 6 h 9"/>
                <a:gd name="T12" fmla="*/ 3 w 11"/>
                <a:gd name="T13" fmla="*/ 5 h 9"/>
                <a:gd name="T14" fmla="*/ 4 w 11"/>
                <a:gd name="T15" fmla="*/ 5 h 9"/>
                <a:gd name="T16" fmla="*/ 5 w 11"/>
                <a:gd name="T17" fmla="*/ 4 h 9"/>
                <a:gd name="T18" fmla="*/ 11 w 11"/>
                <a:gd name="T19" fmla="*/ 0 h 9"/>
                <a:gd name="T20" fmla="*/ 9 w 11"/>
                <a:gd name="T21" fmla="*/ 1 h 9"/>
                <a:gd name="T22" fmla="*/ 8 w 11"/>
                <a:gd name="T23" fmla="*/ 3 h 9"/>
                <a:gd name="T24" fmla="*/ 7 w 11"/>
                <a:gd name="T25" fmla="*/ 4 h 9"/>
                <a:gd name="T26" fmla="*/ 6 w 11"/>
                <a:gd name="T27" fmla="*/ 6 h 9"/>
                <a:gd name="T28" fmla="*/ 5 w 11"/>
                <a:gd name="T29" fmla="*/ 7 h 9"/>
                <a:gd name="T30" fmla="*/ 4 w 11"/>
                <a:gd name="T31" fmla="*/ 8 h 9"/>
                <a:gd name="T32" fmla="*/ 2 w 11"/>
                <a:gd name="T33" fmla="*/ 9 h 9"/>
                <a:gd name="T34" fmla="*/ 0 w 11"/>
                <a:gd name="T35" fmla="*/ 9 h 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" h="9">
                  <a:moveTo>
                    <a:pt x="0" y="9"/>
                  </a:moveTo>
                  <a:lnTo>
                    <a:pt x="1" y="8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4" y="5"/>
                  </a:lnTo>
                  <a:lnTo>
                    <a:pt x="5" y="4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6" name="Freeform 512"/>
            <p:cNvSpPr>
              <a:spLocks/>
            </p:cNvSpPr>
            <p:nvPr/>
          </p:nvSpPr>
          <p:spPr bwMode="auto">
            <a:xfrm>
              <a:off x="3261" y="1528"/>
              <a:ext cx="4" cy="4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1 w 4"/>
                <a:gd name="T5" fmla="*/ 2 h 4"/>
                <a:gd name="T6" fmla="*/ 0 w 4"/>
                <a:gd name="T7" fmla="*/ 2 h 4"/>
                <a:gd name="T8" fmla="*/ 1 w 4"/>
                <a:gd name="T9" fmla="*/ 1 h 4"/>
                <a:gd name="T10" fmla="*/ 1 w 4"/>
                <a:gd name="T11" fmla="*/ 1 h 4"/>
                <a:gd name="T12" fmla="*/ 2 w 4"/>
                <a:gd name="T13" fmla="*/ 0 h 4"/>
                <a:gd name="T14" fmla="*/ 2 w 4"/>
                <a:gd name="T15" fmla="*/ 0 h 4"/>
                <a:gd name="T16" fmla="*/ 2 w 4"/>
                <a:gd name="T17" fmla="*/ 0 h 4"/>
                <a:gd name="T18" fmla="*/ 3 w 4"/>
                <a:gd name="T19" fmla="*/ 0 h 4"/>
                <a:gd name="T20" fmla="*/ 3 w 4"/>
                <a:gd name="T21" fmla="*/ 1 h 4"/>
                <a:gd name="T22" fmla="*/ 4 w 4"/>
                <a:gd name="T23" fmla="*/ 2 h 4"/>
                <a:gd name="T24" fmla="*/ 4 w 4"/>
                <a:gd name="T25" fmla="*/ 2 h 4"/>
                <a:gd name="T26" fmla="*/ 3 w 4"/>
                <a:gd name="T27" fmla="*/ 3 h 4"/>
                <a:gd name="T28" fmla="*/ 3 w 4"/>
                <a:gd name="T29" fmla="*/ 3 h 4"/>
                <a:gd name="T30" fmla="*/ 2 w 4"/>
                <a:gd name="T31" fmla="*/ 3 h 4"/>
                <a:gd name="T32" fmla="*/ 2 w 4"/>
                <a:gd name="T33" fmla="*/ 4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7" name="Freeform 513"/>
            <p:cNvSpPr>
              <a:spLocks/>
            </p:cNvSpPr>
            <p:nvPr/>
          </p:nvSpPr>
          <p:spPr bwMode="auto">
            <a:xfrm>
              <a:off x="3249" y="1495"/>
              <a:ext cx="12" cy="11"/>
            </a:xfrm>
            <a:custGeom>
              <a:avLst/>
              <a:gdLst>
                <a:gd name="T0" fmla="*/ 0 w 12"/>
                <a:gd name="T1" fmla="*/ 11 h 11"/>
                <a:gd name="T2" fmla="*/ 1 w 12"/>
                <a:gd name="T3" fmla="*/ 10 h 11"/>
                <a:gd name="T4" fmla="*/ 3 w 12"/>
                <a:gd name="T5" fmla="*/ 8 h 11"/>
                <a:gd name="T6" fmla="*/ 4 w 12"/>
                <a:gd name="T7" fmla="*/ 7 h 11"/>
                <a:gd name="T8" fmla="*/ 6 w 12"/>
                <a:gd name="T9" fmla="*/ 5 h 11"/>
                <a:gd name="T10" fmla="*/ 7 w 12"/>
                <a:gd name="T11" fmla="*/ 4 h 11"/>
                <a:gd name="T12" fmla="*/ 9 w 12"/>
                <a:gd name="T13" fmla="*/ 3 h 11"/>
                <a:gd name="T14" fmla="*/ 11 w 12"/>
                <a:gd name="T15" fmla="*/ 2 h 11"/>
                <a:gd name="T16" fmla="*/ 12 w 12"/>
                <a:gd name="T17" fmla="*/ 0 h 11"/>
                <a:gd name="T18" fmla="*/ 11 w 12"/>
                <a:gd name="T19" fmla="*/ 2 h 11"/>
                <a:gd name="T20" fmla="*/ 10 w 12"/>
                <a:gd name="T21" fmla="*/ 4 h 11"/>
                <a:gd name="T22" fmla="*/ 8 w 12"/>
                <a:gd name="T23" fmla="*/ 6 h 11"/>
                <a:gd name="T24" fmla="*/ 7 w 12"/>
                <a:gd name="T25" fmla="*/ 7 h 11"/>
                <a:gd name="T26" fmla="*/ 5 w 12"/>
                <a:gd name="T27" fmla="*/ 9 h 11"/>
                <a:gd name="T28" fmla="*/ 4 w 12"/>
                <a:gd name="T29" fmla="*/ 10 h 11"/>
                <a:gd name="T30" fmla="*/ 2 w 12"/>
                <a:gd name="T31" fmla="*/ 11 h 11"/>
                <a:gd name="T32" fmla="*/ 0 w 12"/>
                <a:gd name="T33" fmla="*/ 11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" h="11">
                  <a:moveTo>
                    <a:pt x="0" y="11"/>
                  </a:moveTo>
                  <a:lnTo>
                    <a:pt x="1" y="10"/>
                  </a:lnTo>
                  <a:lnTo>
                    <a:pt x="3" y="8"/>
                  </a:lnTo>
                  <a:lnTo>
                    <a:pt x="4" y="7"/>
                  </a:lnTo>
                  <a:lnTo>
                    <a:pt x="6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7" y="7"/>
                  </a:lnTo>
                  <a:lnTo>
                    <a:pt x="5" y="9"/>
                  </a:lnTo>
                  <a:lnTo>
                    <a:pt x="4" y="10"/>
                  </a:lnTo>
                  <a:lnTo>
                    <a:pt x="2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8" name="Freeform 514"/>
            <p:cNvSpPr>
              <a:spLocks/>
            </p:cNvSpPr>
            <p:nvPr/>
          </p:nvSpPr>
          <p:spPr bwMode="auto">
            <a:xfrm>
              <a:off x="3244" y="1493"/>
              <a:ext cx="15" cy="12"/>
            </a:xfrm>
            <a:custGeom>
              <a:avLst/>
              <a:gdLst>
                <a:gd name="T0" fmla="*/ 5 w 15"/>
                <a:gd name="T1" fmla="*/ 11 h 12"/>
                <a:gd name="T2" fmla="*/ 4 w 15"/>
                <a:gd name="T3" fmla="*/ 11 h 12"/>
                <a:gd name="T4" fmla="*/ 4 w 15"/>
                <a:gd name="T5" fmla="*/ 12 h 12"/>
                <a:gd name="T6" fmla="*/ 3 w 15"/>
                <a:gd name="T7" fmla="*/ 12 h 12"/>
                <a:gd name="T8" fmla="*/ 2 w 15"/>
                <a:gd name="T9" fmla="*/ 12 h 12"/>
                <a:gd name="T10" fmla="*/ 2 w 15"/>
                <a:gd name="T11" fmla="*/ 12 h 12"/>
                <a:gd name="T12" fmla="*/ 1 w 15"/>
                <a:gd name="T13" fmla="*/ 12 h 12"/>
                <a:gd name="T14" fmla="*/ 1 w 15"/>
                <a:gd name="T15" fmla="*/ 12 h 12"/>
                <a:gd name="T16" fmla="*/ 0 w 15"/>
                <a:gd name="T17" fmla="*/ 12 h 12"/>
                <a:gd name="T18" fmla="*/ 1 w 15"/>
                <a:gd name="T19" fmla="*/ 11 h 12"/>
                <a:gd name="T20" fmla="*/ 3 w 15"/>
                <a:gd name="T21" fmla="*/ 9 h 12"/>
                <a:gd name="T22" fmla="*/ 4 w 15"/>
                <a:gd name="T23" fmla="*/ 8 h 12"/>
                <a:gd name="T24" fmla="*/ 6 w 15"/>
                <a:gd name="T25" fmla="*/ 7 h 12"/>
                <a:gd name="T26" fmla="*/ 7 w 15"/>
                <a:gd name="T27" fmla="*/ 6 h 12"/>
                <a:gd name="T28" fmla="*/ 9 w 15"/>
                <a:gd name="T29" fmla="*/ 4 h 12"/>
                <a:gd name="T30" fmla="*/ 10 w 15"/>
                <a:gd name="T31" fmla="*/ 3 h 12"/>
                <a:gd name="T32" fmla="*/ 12 w 15"/>
                <a:gd name="T33" fmla="*/ 2 h 12"/>
                <a:gd name="T34" fmla="*/ 15 w 15"/>
                <a:gd name="T35" fmla="*/ 0 h 12"/>
                <a:gd name="T36" fmla="*/ 14 w 15"/>
                <a:gd name="T37" fmla="*/ 1 h 12"/>
                <a:gd name="T38" fmla="*/ 12 w 15"/>
                <a:gd name="T39" fmla="*/ 2 h 12"/>
                <a:gd name="T40" fmla="*/ 11 w 15"/>
                <a:gd name="T41" fmla="*/ 4 h 12"/>
                <a:gd name="T42" fmla="*/ 10 w 15"/>
                <a:gd name="T43" fmla="*/ 5 h 12"/>
                <a:gd name="T44" fmla="*/ 8 w 15"/>
                <a:gd name="T45" fmla="*/ 6 h 12"/>
                <a:gd name="T46" fmla="*/ 7 w 15"/>
                <a:gd name="T47" fmla="*/ 8 h 12"/>
                <a:gd name="T48" fmla="*/ 6 w 15"/>
                <a:gd name="T49" fmla="*/ 9 h 12"/>
                <a:gd name="T50" fmla="*/ 5 w 15"/>
                <a:gd name="T51" fmla="*/ 11 h 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" h="12">
                  <a:moveTo>
                    <a:pt x="5" y="11"/>
                  </a:moveTo>
                  <a:lnTo>
                    <a:pt x="4" y="11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5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8" y="6"/>
                  </a:lnTo>
                  <a:lnTo>
                    <a:pt x="7" y="8"/>
                  </a:lnTo>
                  <a:lnTo>
                    <a:pt x="6" y="9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69" name="Freeform 515"/>
            <p:cNvSpPr>
              <a:spLocks/>
            </p:cNvSpPr>
            <p:nvPr/>
          </p:nvSpPr>
          <p:spPr bwMode="auto">
            <a:xfrm>
              <a:off x="3238" y="1489"/>
              <a:ext cx="20" cy="15"/>
            </a:xfrm>
            <a:custGeom>
              <a:avLst/>
              <a:gdLst>
                <a:gd name="T0" fmla="*/ 6 w 20"/>
                <a:gd name="T1" fmla="*/ 13 h 15"/>
                <a:gd name="T2" fmla="*/ 5 w 20"/>
                <a:gd name="T3" fmla="*/ 14 h 15"/>
                <a:gd name="T4" fmla="*/ 5 w 20"/>
                <a:gd name="T5" fmla="*/ 14 h 15"/>
                <a:gd name="T6" fmla="*/ 4 w 20"/>
                <a:gd name="T7" fmla="*/ 14 h 15"/>
                <a:gd name="T8" fmla="*/ 3 w 20"/>
                <a:gd name="T9" fmla="*/ 15 h 15"/>
                <a:gd name="T10" fmla="*/ 2 w 20"/>
                <a:gd name="T11" fmla="*/ 15 h 15"/>
                <a:gd name="T12" fmla="*/ 2 w 20"/>
                <a:gd name="T13" fmla="*/ 15 h 15"/>
                <a:gd name="T14" fmla="*/ 1 w 20"/>
                <a:gd name="T15" fmla="*/ 15 h 15"/>
                <a:gd name="T16" fmla="*/ 0 w 20"/>
                <a:gd name="T17" fmla="*/ 15 h 15"/>
                <a:gd name="T18" fmla="*/ 1 w 20"/>
                <a:gd name="T19" fmla="*/ 13 h 15"/>
                <a:gd name="T20" fmla="*/ 3 w 20"/>
                <a:gd name="T21" fmla="*/ 12 h 15"/>
                <a:gd name="T22" fmla="*/ 5 w 20"/>
                <a:gd name="T23" fmla="*/ 11 h 15"/>
                <a:gd name="T24" fmla="*/ 7 w 20"/>
                <a:gd name="T25" fmla="*/ 9 h 15"/>
                <a:gd name="T26" fmla="*/ 9 w 20"/>
                <a:gd name="T27" fmla="*/ 8 h 15"/>
                <a:gd name="T28" fmla="*/ 11 w 20"/>
                <a:gd name="T29" fmla="*/ 7 h 15"/>
                <a:gd name="T30" fmla="*/ 12 w 20"/>
                <a:gd name="T31" fmla="*/ 6 h 15"/>
                <a:gd name="T32" fmla="*/ 14 w 20"/>
                <a:gd name="T33" fmla="*/ 5 h 15"/>
                <a:gd name="T34" fmla="*/ 20 w 20"/>
                <a:gd name="T35" fmla="*/ 0 h 15"/>
                <a:gd name="T36" fmla="*/ 19 w 20"/>
                <a:gd name="T37" fmla="*/ 2 h 15"/>
                <a:gd name="T38" fmla="*/ 17 w 20"/>
                <a:gd name="T39" fmla="*/ 3 h 15"/>
                <a:gd name="T40" fmla="*/ 15 w 20"/>
                <a:gd name="T41" fmla="*/ 5 h 15"/>
                <a:gd name="T42" fmla="*/ 13 w 20"/>
                <a:gd name="T43" fmla="*/ 7 h 15"/>
                <a:gd name="T44" fmla="*/ 11 w 20"/>
                <a:gd name="T45" fmla="*/ 8 h 15"/>
                <a:gd name="T46" fmla="*/ 10 w 20"/>
                <a:gd name="T47" fmla="*/ 10 h 15"/>
                <a:gd name="T48" fmla="*/ 8 w 20"/>
                <a:gd name="T49" fmla="*/ 11 h 15"/>
                <a:gd name="T50" fmla="*/ 6 w 20"/>
                <a:gd name="T51" fmla="*/ 13 h 1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" h="15">
                  <a:moveTo>
                    <a:pt x="6" y="13"/>
                  </a:moveTo>
                  <a:lnTo>
                    <a:pt x="5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3" y="12"/>
                  </a:lnTo>
                  <a:lnTo>
                    <a:pt x="5" y="11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7" y="3"/>
                  </a:lnTo>
                  <a:lnTo>
                    <a:pt x="15" y="5"/>
                  </a:lnTo>
                  <a:lnTo>
                    <a:pt x="13" y="7"/>
                  </a:lnTo>
                  <a:lnTo>
                    <a:pt x="11" y="8"/>
                  </a:lnTo>
                  <a:lnTo>
                    <a:pt x="10" y="10"/>
                  </a:lnTo>
                  <a:lnTo>
                    <a:pt x="8" y="11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0" name="Freeform 516"/>
            <p:cNvSpPr>
              <a:spLocks/>
            </p:cNvSpPr>
            <p:nvPr/>
          </p:nvSpPr>
          <p:spPr bwMode="auto">
            <a:xfrm>
              <a:off x="3256" y="1526"/>
              <a:ext cx="2" cy="3"/>
            </a:xfrm>
            <a:custGeom>
              <a:avLst/>
              <a:gdLst>
                <a:gd name="T0" fmla="*/ 2 w 2"/>
                <a:gd name="T1" fmla="*/ 3 h 3"/>
                <a:gd name="T2" fmla="*/ 1 w 2"/>
                <a:gd name="T3" fmla="*/ 3 h 3"/>
                <a:gd name="T4" fmla="*/ 1 w 2"/>
                <a:gd name="T5" fmla="*/ 2 h 3"/>
                <a:gd name="T6" fmla="*/ 0 w 2"/>
                <a:gd name="T7" fmla="*/ 2 h 3"/>
                <a:gd name="T8" fmla="*/ 0 w 2"/>
                <a:gd name="T9" fmla="*/ 1 h 3"/>
                <a:gd name="T10" fmla="*/ 0 w 2"/>
                <a:gd name="T11" fmla="*/ 1 h 3"/>
                <a:gd name="T12" fmla="*/ 0 w 2"/>
                <a:gd name="T13" fmla="*/ 1 h 3"/>
                <a:gd name="T14" fmla="*/ 0 w 2"/>
                <a:gd name="T15" fmla="*/ 1 h 3"/>
                <a:gd name="T16" fmla="*/ 1 w 2"/>
                <a:gd name="T17" fmla="*/ 0 h 3"/>
                <a:gd name="T18" fmla="*/ 1 w 2"/>
                <a:gd name="T19" fmla="*/ 0 h 3"/>
                <a:gd name="T20" fmla="*/ 2 w 2"/>
                <a:gd name="T21" fmla="*/ 0 h 3"/>
                <a:gd name="T22" fmla="*/ 2 w 2"/>
                <a:gd name="T23" fmla="*/ 1 h 3"/>
                <a:gd name="T24" fmla="*/ 2 w 2"/>
                <a:gd name="T25" fmla="*/ 1 h 3"/>
                <a:gd name="T26" fmla="*/ 2 w 2"/>
                <a:gd name="T27" fmla="*/ 2 h 3"/>
                <a:gd name="T28" fmla="*/ 2 w 2"/>
                <a:gd name="T29" fmla="*/ 2 h 3"/>
                <a:gd name="T30" fmla="*/ 2 w 2"/>
                <a:gd name="T31" fmla="*/ 2 h 3"/>
                <a:gd name="T32" fmla="*/ 2 w 2"/>
                <a:gd name="T33" fmla="*/ 3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1" name="Freeform 517"/>
            <p:cNvSpPr>
              <a:spLocks/>
            </p:cNvSpPr>
            <p:nvPr/>
          </p:nvSpPr>
          <p:spPr bwMode="auto">
            <a:xfrm>
              <a:off x="3254" y="1531"/>
              <a:ext cx="4" cy="4"/>
            </a:xfrm>
            <a:custGeom>
              <a:avLst/>
              <a:gdLst>
                <a:gd name="T0" fmla="*/ 4 w 4"/>
                <a:gd name="T1" fmla="*/ 2 h 4"/>
                <a:gd name="T2" fmla="*/ 3 w 4"/>
                <a:gd name="T3" fmla="*/ 3 h 4"/>
                <a:gd name="T4" fmla="*/ 2 w 4"/>
                <a:gd name="T5" fmla="*/ 3 h 4"/>
                <a:gd name="T6" fmla="*/ 2 w 4"/>
                <a:gd name="T7" fmla="*/ 4 h 4"/>
                <a:gd name="T8" fmla="*/ 1 w 4"/>
                <a:gd name="T9" fmla="*/ 4 h 4"/>
                <a:gd name="T10" fmla="*/ 0 w 4"/>
                <a:gd name="T11" fmla="*/ 3 h 4"/>
                <a:gd name="T12" fmla="*/ 0 w 4"/>
                <a:gd name="T13" fmla="*/ 2 h 4"/>
                <a:gd name="T14" fmla="*/ 0 w 4"/>
                <a:gd name="T15" fmla="*/ 1 h 4"/>
                <a:gd name="T16" fmla="*/ 1 w 4"/>
                <a:gd name="T17" fmla="*/ 1 h 4"/>
                <a:gd name="T18" fmla="*/ 1 w 4"/>
                <a:gd name="T19" fmla="*/ 0 h 4"/>
                <a:gd name="T20" fmla="*/ 2 w 4"/>
                <a:gd name="T21" fmla="*/ 0 h 4"/>
                <a:gd name="T22" fmla="*/ 3 w 4"/>
                <a:gd name="T23" fmla="*/ 1 h 4"/>
                <a:gd name="T24" fmla="*/ 3 w 4"/>
                <a:gd name="T25" fmla="*/ 1 h 4"/>
                <a:gd name="T26" fmla="*/ 4 w 4"/>
                <a:gd name="T27" fmla="*/ 2 h 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3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2" name="Freeform 518"/>
            <p:cNvSpPr>
              <a:spLocks/>
            </p:cNvSpPr>
            <p:nvPr/>
          </p:nvSpPr>
          <p:spPr bwMode="auto">
            <a:xfrm>
              <a:off x="3253" y="1561"/>
              <a:ext cx="4" cy="3"/>
            </a:xfrm>
            <a:custGeom>
              <a:avLst/>
              <a:gdLst>
                <a:gd name="T0" fmla="*/ 0 w 4"/>
                <a:gd name="T1" fmla="*/ 1 h 3"/>
                <a:gd name="T2" fmla="*/ 0 w 4"/>
                <a:gd name="T3" fmla="*/ 0 h 3"/>
                <a:gd name="T4" fmla="*/ 1 w 4"/>
                <a:gd name="T5" fmla="*/ 1 h 3"/>
                <a:gd name="T6" fmla="*/ 1 w 4"/>
                <a:gd name="T7" fmla="*/ 1 h 3"/>
                <a:gd name="T8" fmla="*/ 2 w 4"/>
                <a:gd name="T9" fmla="*/ 1 h 3"/>
                <a:gd name="T10" fmla="*/ 2 w 4"/>
                <a:gd name="T11" fmla="*/ 1 h 3"/>
                <a:gd name="T12" fmla="*/ 3 w 4"/>
                <a:gd name="T13" fmla="*/ 2 h 3"/>
                <a:gd name="T14" fmla="*/ 3 w 4"/>
                <a:gd name="T15" fmla="*/ 2 h 3"/>
                <a:gd name="T16" fmla="*/ 4 w 4"/>
                <a:gd name="T17" fmla="*/ 3 h 3"/>
                <a:gd name="T18" fmla="*/ 4 w 4"/>
                <a:gd name="T19" fmla="*/ 3 h 3"/>
                <a:gd name="T20" fmla="*/ 4 w 4"/>
                <a:gd name="T21" fmla="*/ 3 h 3"/>
                <a:gd name="T22" fmla="*/ 3 w 4"/>
                <a:gd name="T23" fmla="*/ 3 h 3"/>
                <a:gd name="T24" fmla="*/ 2 w 4"/>
                <a:gd name="T25" fmla="*/ 3 h 3"/>
                <a:gd name="T26" fmla="*/ 2 w 4"/>
                <a:gd name="T27" fmla="*/ 3 h 3"/>
                <a:gd name="T28" fmla="*/ 2 w 4"/>
                <a:gd name="T29" fmla="*/ 2 h 3"/>
                <a:gd name="T30" fmla="*/ 1 w 4"/>
                <a:gd name="T31" fmla="*/ 2 h 3"/>
                <a:gd name="T32" fmla="*/ 1 w 4"/>
                <a:gd name="T33" fmla="*/ 2 h 3"/>
                <a:gd name="T34" fmla="*/ 0 w 4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3" name="Freeform 519"/>
            <p:cNvSpPr>
              <a:spLocks/>
            </p:cNvSpPr>
            <p:nvPr/>
          </p:nvSpPr>
          <p:spPr bwMode="auto">
            <a:xfrm>
              <a:off x="3253" y="1510"/>
              <a:ext cx="2" cy="2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2 h 2"/>
                <a:gd name="T4" fmla="*/ 0 w 2"/>
                <a:gd name="T5" fmla="*/ 2 h 2"/>
                <a:gd name="T6" fmla="*/ 0 w 2"/>
                <a:gd name="T7" fmla="*/ 1 h 2"/>
                <a:gd name="T8" fmla="*/ 0 w 2"/>
                <a:gd name="T9" fmla="*/ 1 h 2"/>
                <a:gd name="T10" fmla="*/ 0 w 2"/>
                <a:gd name="T11" fmla="*/ 1 h 2"/>
                <a:gd name="T12" fmla="*/ 0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1 h 2"/>
                <a:gd name="T24" fmla="*/ 1 w 2"/>
                <a:gd name="T25" fmla="*/ 1 h 2"/>
                <a:gd name="T26" fmla="*/ 1 w 2"/>
                <a:gd name="T27" fmla="*/ 2 h 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4" name="Freeform 520"/>
            <p:cNvSpPr>
              <a:spLocks/>
            </p:cNvSpPr>
            <p:nvPr/>
          </p:nvSpPr>
          <p:spPr bwMode="auto">
            <a:xfrm>
              <a:off x="3249" y="1562"/>
              <a:ext cx="6" cy="4"/>
            </a:xfrm>
            <a:custGeom>
              <a:avLst/>
              <a:gdLst>
                <a:gd name="T0" fmla="*/ 0 w 6"/>
                <a:gd name="T1" fmla="*/ 0 h 4"/>
                <a:gd name="T2" fmla="*/ 1 w 6"/>
                <a:gd name="T3" fmla="*/ 0 h 4"/>
                <a:gd name="T4" fmla="*/ 2 w 6"/>
                <a:gd name="T5" fmla="*/ 1 h 4"/>
                <a:gd name="T6" fmla="*/ 2 w 6"/>
                <a:gd name="T7" fmla="*/ 1 h 4"/>
                <a:gd name="T8" fmla="*/ 3 w 6"/>
                <a:gd name="T9" fmla="*/ 2 h 4"/>
                <a:gd name="T10" fmla="*/ 4 w 6"/>
                <a:gd name="T11" fmla="*/ 2 h 4"/>
                <a:gd name="T12" fmla="*/ 5 w 6"/>
                <a:gd name="T13" fmla="*/ 3 h 4"/>
                <a:gd name="T14" fmla="*/ 5 w 6"/>
                <a:gd name="T15" fmla="*/ 4 h 4"/>
                <a:gd name="T16" fmla="*/ 6 w 6"/>
                <a:gd name="T17" fmla="*/ 4 h 4"/>
                <a:gd name="T18" fmla="*/ 5 w 6"/>
                <a:gd name="T19" fmla="*/ 4 h 4"/>
                <a:gd name="T20" fmla="*/ 4 w 6"/>
                <a:gd name="T21" fmla="*/ 4 h 4"/>
                <a:gd name="T22" fmla="*/ 4 w 6"/>
                <a:gd name="T23" fmla="*/ 3 h 4"/>
                <a:gd name="T24" fmla="*/ 3 w 6"/>
                <a:gd name="T25" fmla="*/ 3 h 4"/>
                <a:gd name="T26" fmla="*/ 2 w 6"/>
                <a:gd name="T27" fmla="*/ 2 h 4"/>
                <a:gd name="T28" fmla="*/ 1 w 6"/>
                <a:gd name="T29" fmla="*/ 2 h 4"/>
                <a:gd name="T30" fmla="*/ 0 w 6"/>
                <a:gd name="T31" fmla="*/ 1 h 4"/>
                <a:gd name="T32" fmla="*/ 0 w 6"/>
                <a:gd name="T33" fmla="*/ 0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1" y="0"/>
                  </a:lnTo>
                  <a:lnTo>
                    <a:pt x="2" y="1"/>
                  </a:lnTo>
                  <a:lnTo>
                    <a:pt x="3" y="2"/>
                  </a:lnTo>
                  <a:lnTo>
                    <a:pt x="4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5" name="Freeform 521"/>
            <p:cNvSpPr>
              <a:spLocks/>
            </p:cNvSpPr>
            <p:nvPr/>
          </p:nvSpPr>
          <p:spPr bwMode="auto">
            <a:xfrm>
              <a:off x="3233" y="1488"/>
              <a:ext cx="20" cy="15"/>
            </a:xfrm>
            <a:custGeom>
              <a:avLst/>
              <a:gdLst>
                <a:gd name="T0" fmla="*/ 0 w 20"/>
                <a:gd name="T1" fmla="*/ 15 h 15"/>
                <a:gd name="T2" fmla="*/ 0 w 20"/>
                <a:gd name="T3" fmla="*/ 15 h 15"/>
                <a:gd name="T4" fmla="*/ 1 w 20"/>
                <a:gd name="T5" fmla="*/ 14 h 15"/>
                <a:gd name="T6" fmla="*/ 2 w 20"/>
                <a:gd name="T7" fmla="*/ 12 h 15"/>
                <a:gd name="T8" fmla="*/ 3 w 20"/>
                <a:gd name="T9" fmla="*/ 11 h 15"/>
                <a:gd name="T10" fmla="*/ 4 w 20"/>
                <a:gd name="T11" fmla="*/ 10 h 15"/>
                <a:gd name="T12" fmla="*/ 6 w 20"/>
                <a:gd name="T13" fmla="*/ 9 h 15"/>
                <a:gd name="T14" fmla="*/ 7 w 20"/>
                <a:gd name="T15" fmla="*/ 9 h 15"/>
                <a:gd name="T16" fmla="*/ 9 w 20"/>
                <a:gd name="T17" fmla="*/ 8 h 15"/>
                <a:gd name="T18" fmla="*/ 10 w 20"/>
                <a:gd name="T19" fmla="*/ 7 h 15"/>
                <a:gd name="T20" fmla="*/ 20 w 20"/>
                <a:gd name="T21" fmla="*/ 0 h 15"/>
                <a:gd name="T22" fmla="*/ 19 w 20"/>
                <a:gd name="T23" fmla="*/ 1 h 15"/>
                <a:gd name="T24" fmla="*/ 18 w 20"/>
                <a:gd name="T25" fmla="*/ 2 h 15"/>
                <a:gd name="T26" fmla="*/ 17 w 20"/>
                <a:gd name="T27" fmla="*/ 3 h 15"/>
                <a:gd name="T28" fmla="*/ 15 w 20"/>
                <a:gd name="T29" fmla="*/ 4 h 15"/>
                <a:gd name="T30" fmla="*/ 14 w 20"/>
                <a:gd name="T31" fmla="*/ 6 h 15"/>
                <a:gd name="T32" fmla="*/ 13 w 20"/>
                <a:gd name="T33" fmla="*/ 7 h 15"/>
                <a:gd name="T34" fmla="*/ 12 w 20"/>
                <a:gd name="T35" fmla="*/ 8 h 15"/>
                <a:gd name="T36" fmla="*/ 10 w 20"/>
                <a:gd name="T37" fmla="*/ 9 h 15"/>
                <a:gd name="T38" fmla="*/ 9 w 20"/>
                <a:gd name="T39" fmla="*/ 10 h 15"/>
                <a:gd name="T40" fmla="*/ 8 w 20"/>
                <a:gd name="T41" fmla="*/ 11 h 15"/>
                <a:gd name="T42" fmla="*/ 7 w 20"/>
                <a:gd name="T43" fmla="*/ 12 h 15"/>
                <a:gd name="T44" fmla="*/ 5 w 20"/>
                <a:gd name="T45" fmla="*/ 13 h 15"/>
                <a:gd name="T46" fmla="*/ 4 w 20"/>
                <a:gd name="T47" fmla="*/ 14 h 15"/>
                <a:gd name="T48" fmla="*/ 3 w 20"/>
                <a:gd name="T49" fmla="*/ 14 h 15"/>
                <a:gd name="T50" fmla="*/ 1 w 20"/>
                <a:gd name="T51" fmla="*/ 15 h 15"/>
                <a:gd name="T52" fmla="*/ 0 w 20"/>
                <a:gd name="T53" fmla="*/ 15 h 1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" h="15">
                  <a:moveTo>
                    <a:pt x="0" y="15"/>
                  </a:moveTo>
                  <a:lnTo>
                    <a:pt x="0" y="15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3" y="11"/>
                  </a:lnTo>
                  <a:lnTo>
                    <a:pt x="4" y="10"/>
                  </a:lnTo>
                  <a:lnTo>
                    <a:pt x="6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0" y="7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4" y="6"/>
                  </a:lnTo>
                  <a:lnTo>
                    <a:pt x="13" y="7"/>
                  </a:lnTo>
                  <a:lnTo>
                    <a:pt x="12" y="8"/>
                  </a:lnTo>
                  <a:lnTo>
                    <a:pt x="10" y="9"/>
                  </a:lnTo>
                  <a:lnTo>
                    <a:pt x="9" y="10"/>
                  </a:lnTo>
                  <a:lnTo>
                    <a:pt x="8" y="11"/>
                  </a:lnTo>
                  <a:lnTo>
                    <a:pt x="7" y="12"/>
                  </a:lnTo>
                  <a:lnTo>
                    <a:pt x="5" y="13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6DD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6" name="Freeform 522"/>
            <p:cNvSpPr>
              <a:spLocks/>
            </p:cNvSpPr>
            <p:nvPr/>
          </p:nvSpPr>
          <p:spPr bwMode="auto">
            <a:xfrm>
              <a:off x="3244" y="1563"/>
              <a:ext cx="9" cy="5"/>
            </a:xfrm>
            <a:custGeom>
              <a:avLst/>
              <a:gdLst>
                <a:gd name="T0" fmla="*/ 0 w 9"/>
                <a:gd name="T1" fmla="*/ 0 h 5"/>
                <a:gd name="T2" fmla="*/ 2 w 9"/>
                <a:gd name="T3" fmla="*/ 0 h 5"/>
                <a:gd name="T4" fmla="*/ 3 w 9"/>
                <a:gd name="T5" fmla="*/ 0 h 5"/>
                <a:gd name="T6" fmla="*/ 4 w 9"/>
                <a:gd name="T7" fmla="*/ 1 h 5"/>
                <a:gd name="T8" fmla="*/ 5 w 9"/>
                <a:gd name="T9" fmla="*/ 2 h 5"/>
                <a:gd name="T10" fmla="*/ 6 w 9"/>
                <a:gd name="T11" fmla="*/ 2 h 5"/>
                <a:gd name="T12" fmla="*/ 7 w 9"/>
                <a:gd name="T13" fmla="*/ 3 h 5"/>
                <a:gd name="T14" fmla="*/ 8 w 9"/>
                <a:gd name="T15" fmla="*/ 4 h 5"/>
                <a:gd name="T16" fmla="*/ 9 w 9"/>
                <a:gd name="T17" fmla="*/ 5 h 5"/>
                <a:gd name="T18" fmla="*/ 8 w 9"/>
                <a:gd name="T19" fmla="*/ 5 h 5"/>
                <a:gd name="T20" fmla="*/ 6 w 9"/>
                <a:gd name="T21" fmla="*/ 4 h 5"/>
                <a:gd name="T22" fmla="*/ 5 w 9"/>
                <a:gd name="T23" fmla="*/ 4 h 5"/>
                <a:gd name="T24" fmla="*/ 4 w 9"/>
                <a:gd name="T25" fmla="*/ 3 h 5"/>
                <a:gd name="T26" fmla="*/ 3 w 9"/>
                <a:gd name="T27" fmla="*/ 2 h 5"/>
                <a:gd name="T28" fmla="*/ 2 w 9"/>
                <a:gd name="T29" fmla="*/ 2 h 5"/>
                <a:gd name="T30" fmla="*/ 1 w 9"/>
                <a:gd name="T31" fmla="*/ 1 h 5"/>
                <a:gd name="T32" fmla="*/ 0 w 9"/>
                <a:gd name="T33" fmla="*/ 0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6" y="2"/>
                  </a:lnTo>
                  <a:lnTo>
                    <a:pt x="7" y="3"/>
                  </a:lnTo>
                  <a:lnTo>
                    <a:pt x="8" y="4"/>
                  </a:lnTo>
                  <a:lnTo>
                    <a:pt x="9" y="5"/>
                  </a:lnTo>
                  <a:lnTo>
                    <a:pt x="8" y="5"/>
                  </a:lnTo>
                  <a:lnTo>
                    <a:pt x="6" y="4"/>
                  </a:lnTo>
                  <a:lnTo>
                    <a:pt x="5" y="4"/>
                  </a:lnTo>
                  <a:lnTo>
                    <a:pt x="4" y="3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7" name="Freeform 523"/>
            <p:cNvSpPr>
              <a:spLocks/>
            </p:cNvSpPr>
            <p:nvPr/>
          </p:nvSpPr>
          <p:spPr bwMode="auto">
            <a:xfrm>
              <a:off x="3247" y="1528"/>
              <a:ext cx="5" cy="3"/>
            </a:xfrm>
            <a:custGeom>
              <a:avLst/>
              <a:gdLst>
                <a:gd name="T0" fmla="*/ 5 w 5"/>
                <a:gd name="T1" fmla="*/ 2 h 3"/>
                <a:gd name="T2" fmla="*/ 4 w 5"/>
                <a:gd name="T3" fmla="*/ 3 h 3"/>
                <a:gd name="T4" fmla="*/ 3 w 5"/>
                <a:gd name="T5" fmla="*/ 3 h 3"/>
                <a:gd name="T6" fmla="*/ 3 w 5"/>
                <a:gd name="T7" fmla="*/ 3 h 3"/>
                <a:gd name="T8" fmla="*/ 2 w 5"/>
                <a:gd name="T9" fmla="*/ 3 h 3"/>
                <a:gd name="T10" fmla="*/ 0 w 5"/>
                <a:gd name="T11" fmla="*/ 2 h 3"/>
                <a:gd name="T12" fmla="*/ 1 w 5"/>
                <a:gd name="T13" fmla="*/ 1 h 3"/>
                <a:gd name="T14" fmla="*/ 1 w 5"/>
                <a:gd name="T15" fmla="*/ 1 h 3"/>
                <a:gd name="T16" fmla="*/ 2 w 5"/>
                <a:gd name="T17" fmla="*/ 1 h 3"/>
                <a:gd name="T18" fmla="*/ 2 w 5"/>
                <a:gd name="T19" fmla="*/ 0 h 3"/>
                <a:gd name="T20" fmla="*/ 3 w 5"/>
                <a:gd name="T21" fmla="*/ 0 h 3"/>
                <a:gd name="T22" fmla="*/ 4 w 5"/>
                <a:gd name="T23" fmla="*/ 0 h 3"/>
                <a:gd name="T24" fmla="*/ 4 w 5"/>
                <a:gd name="T25" fmla="*/ 0 h 3"/>
                <a:gd name="T26" fmla="*/ 5 w 5"/>
                <a:gd name="T27" fmla="*/ 0 h 3"/>
                <a:gd name="T28" fmla="*/ 5 w 5"/>
                <a:gd name="T29" fmla="*/ 0 h 3"/>
                <a:gd name="T30" fmla="*/ 5 w 5"/>
                <a:gd name="T31" fmla="*/ 1 h 3"/>
                <a:gd name="T32" fmla="*/ 5 w 5"/>
                <a:gd name="T33" fmla="*/ 2 h 3"/>
                <a:gd name="T34" fmla="*/ 5 w 5"/>
                <a:gd name="T35" fmla="*/ 2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" h="3">
                  <a:moveTo>
                    <a:pt x="5" y="2"/>
                  </a:move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8" name="Freeform 524"/>
            <p:cNvSpPr>
              <a:spLocks/>
            </p:cNvSpPr>
            <p:nvPr/>
          </p:nvSpPr>
          <p:spPr bwMode="auto">
            <a:xfrm>
              <a:off x="3240" y="1563"/>
              <a:ext cx="9" cy="7"/>
            </a:xfrm>
            <a:custGeom>
              <a:avLst/>
              <a:gdLst>
                <a:gd name="T0" fmla="*/ 4 w 9"/>
                <a:gd name="T1" fmla="*/ 5 h 7"/>
                <a:gd name="T2" fmla="*/ 4 w 9"/>
                <a:gd name="T3" fmla="*/ 4 h 7"/>
                <a:gd name="T4" fmla="*/ 3 w 9"/>
                <a:gd name="T5" fmla="*/ 4 h 7"/>
                <a:gd name="T6" fmla="*/ 2 w 9"/>
                <a:gd name="T7" fmla="*/ 3 h 7"/>
                <a:gd name="T8" fmla="*/ 2 w 9"/>
                <a:gd name="T9" fmla="*/ 2 h 7"/>
                <a:gd name="T10" fmla="*/ 1 w 9"/>
                <a:gd name="T11" fmla="*/ 2 h 7"/>
                <a:gd name="T12" fmla="*/ 1 w 9"/>
                <a:gd name="T13" fmla="*/ 1 h 7"/>
                <a:gd name="T14" fmla="*/ 0 w 9"/>
                <a:gd name="T15" fmla="*/ 1 h 7"/>
                <a:gd name="T16" fmla="*/ 0 w 9"/>
                <a:gd name="T17" fmla="*/ 0 h 7"/>
                <a:gd name="T18" fmla="*/ 1 w 9"/>
                <a:gd name="T19" fmla="*/ 0 h 7"/>
                <a:gd name="T20" fmla="*/ 1 w 9"/>
                <a:gd name="T21" fmla="*/ 0 h 7"/>
                <a:gd name="T22" fmla="*/ 2 w 9"/>
                <a:gd name="T23" fmla="*/ 1 h 7"/>
                <a:gd name="T24" fmla="*/ 3 w 9"/>
                <a:gd name="T25" fmla="*/ 1 h 7"/>
                <a:gd name="T26" fmla="*/ 5 w 9"/>
                <a:gd name="T27" fmla="*/ 2 h 7"/>
                <a:gd name="T28" fmla="*/ 5 w 9"/>
                <a:gd name="T29" fmla="*/ 3 h 7"/>
                <a:gd name="T30" fmla="*/ 6 w 9"/>
                <a:gd name="T31" fmla="*/ 4 h 7"/>
                <a:gd name="T32" fmla="*/ 7 w 9"/>
                <a:gd name="T33" fmla="*/ 4 h 7"/>
                <a:gd name="T34" fmla="*/ 9 w 9"/>
                <a:gd name="T35" fmla="*/ 7 h 7"/>
                <a:gd name="T36" fmla="*/ 9 w 9"/>
                <a:gd name="T37" fmla="*/ 7 h 7"/>
                <a:gd name="T38" fmla="*/ 8 w 9"/>
                <a:gd name="T39" fmla="*/ 6 h 7"/>
                <a:gd name="T40" fmla="*/ 7 w 9"/>
                <a:gd name="T41" fmla="*/ 6 h 7"/>
                <a:gd name="T42" fmla="*/ 7 w 9"/>
                <a:gd name="T43" fmla="*/ 6 h 7"/>
                <a:gd name="T44" fmla="*/ 6 w 9"/>
                <a:gd name="T45" fmla="*/ 5 h 7"/>
                <a:gd name="T46" fmla="*/ 6 w 9"/>
                <a:gd name="T47" fmla="*/ 5 h 7"/>
                <a:gd name="T48" fmla="*/ 5 w 9"/>
                <a:gd name="T49" fmla="*/ 5 h 7"/>
                <a:gd name="T50" fmla="*/ 4 w 9"/>
                <a:gd name="T51" fmla="*/ 5 h 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9" h="7">
                  <a:moveTo>
                    <a:pt x="4" y="5"/>
                  </a:moveTo>
                  <a:lnTo>
                    <a:pt x="4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4"/>
                  </a:lnTo>
                  <a:lnTo>
                    <a:pt x="7" y="4"/>
                  </a:lnTo>
                  <a:lnTo>
                    <a:pt x="9" y="7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5"/>
                  </a:lnTo>
                  <a:lnTo>
                    <a:pt x="5" y="5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79" name="Freeform 525"/>
            <p:cNvSpPr>
              <a:spLocks/>
            </p:cNvSpPr>
            <p:nvPr/>
          </p:nvSpPr>
          <p:spPr bwMode="auto">
            <a:xfrm>
              <a:off x="3236" y="1563"/>
              <a:ext cx="11" cy="8"/>
            </a:xfrm>
            <a:custGeom>
              <a:avLst/>
              <a:gdLst>
                <a:gd name="T0" fmla="*/ 0 w 11"/>
                <a:gd name="T1" fmla="*/ 0 h 8"/>
                <a:gd name="T2" fmla="*/ 1 w 11"/>
                <a:gd name="T3" fmla="*/ 1 h 8"/>
                <a:gd name="T4" fmla="*/ 3 w 11"/>
                <a:gd name="T5" fmla="*/ 1 h 8"/>
                <a:gd name="T6" fmla="*/ 4 w 11"/>
                <a:gd name="T7" fmla="*/ 3 h 8"/>
                <a:gd name="T8" fmla="*/ 5 w 11"/>
                <a:gd name="T9" fmla="*/ 4 h 8"/>
                <a:gd name="T10" fmla="*/ 6 w 11"/>
                <a:gd name="T11" fmla="*/ 5 h 8"/>
                <a:gd name="T12" fmla="*/ 8 w 11"/>
                <a:gd name="T13" fmla="*/ 6 h 8"/>
                <a:gd name="T14" fmla="*/ 9 w 11"/>
                <a:gd name="T15" fmla="*/ 7 h 8"/>
                <a:gd name="T16" fmla="*/ 11 w 11"/>
                <a:gd name="T17" fmla="*/ 8 h 8"/>
                <a:gd name="T18" fmla="*/ 9 w 11"/>
                <a:gd name="T19" fmla="*/ 8 h 8"/>
                <a:gd name="T20" fmla="*/ 7 w 11"/>
                <a:gd name="T21" fmla="*/ 7 h 8"/>
                <a:gd name="T22" fmla="*/ 6 w 11"/>
                <a:gd name="T23" fmla="*/ 6 h 8"/>
                <a:gd name="T24" fmla="*/ 4 w 11"/>
                <a:gd name="T25" fmla="*/ 5 h 8"/>
                <a:gd name="T26" fmla="*/ 3 w 11"/>
                <a:gd name="T27" fmla="*/ 4 h 8"/>
                <a:gd name="T28" fmla="*/ 2 w 11"/>
                <a:gd name="T29" fmla="*/ 3 h 8"/>
                <a:gd name="T30" fmla="*/ 1 w 11"/>
                <a:gd name="T31" fmla="*/ 2 h 8"/>
                <a:gd name="T32" fmla="*/ 0 w 11"/>
                <a:gd name="T33" fmla="*/ 0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  <a:lnTo>
                    <a:pt x="4" y="3"/>
                  </a:lnTo>
                  <a:lnTo>
                    <a:pt x="5" y="4"/>
                  </a:lnTo>
                  <a:lnTo>
                    <a:pt x="6" y="5"/>
                  </a:lnTo>
                  <a:lnTo>
                    <a:pt x="8" y="6"/>
                  </a:lnTo>
                  <a:lnTo>
                    <a:pt x="9" y="7"/>
                  </a:lnTo>
                  <a:lnTo>
                    <a:pt x="11" y="8"/>
                  </a:lnTo>
                  <a:lnTo>
                    <a:pt x="9" y="8"/>
                  </a:lnTo>
                  <a:lnTo>
                    <a:pt x="7" y="7"/>
                  </a:lnTo>
                  <a:lnTo>
                    <a:pt x="6" y="6"/>
                  </a:lnTo>
                  <a:lnTo>
                    <a:pt x="4" y="5"/>
                  </a:lnTo>
                  <a:lnTo>
                    <a:pt x="3" y="4"/>
                  </a:lnTo>
                  <a:lnTo>
                    <a:pt x="2" y="3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0" name="Freeform 526"/>
            <p:cNvSpPr>
              <a:spLocks/>
            </p:cNvSpPr>
            <p:nvPr/>
          </p:nvSpPr>
          <p:spPr bwMode="auto">
            <a:xfrm>
              <a:off x="3243" y="1526"/>
              <a:ext cx="3" cy="2"/>
            </a:xfrm>
            <a:custGeom>
              <a:avLst/>
              <a:gdLst>
                <a:gd name="T0" fmla="*/ 1 w 3"/>
                <a:gd name="T1" fmla="*/ 2 h 2"/>
                <a:gd name="T2" fmla="*/ 0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1 h 2"/>
                <a:gd name="T10" fmla="*/ 3 w 3"/>
                <a:gd name="T11" fmla="*/ 1 h 2"/>
                <a:gd name="T12" fmla="*/ 3 w 3"/>
                <a:gd name="T13" fmla="*/ 1 h 2"/>
                <a:gd name="T14" fmla="*/ 1 w 3"/>
                <a:gd name="T15" fmla="*/ 2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1" name="Freeform 527"/>
            <p:cNvSpPr>
              <a:spLocks/>
            </p:cNvSpPr>
            <p:nvPr/>
          </p:nvSpPr>
          <p:spPr bwMode="auto">
            <a:xfrm>
              <a:off x="3242" y="1507"/>
              <a:ext cx="3" cy="3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3 h 3"/>
                <a:gd name="T4" fmla="*/ 1 w 3"/>
                <a:gd name="T5" fmla="*/ 3 h 3"/>
                <a:gd name="T6" fmla="*/ 1 w 3"/>
                <a:gd name="T7" fmla="*/ 3 h 3"/>
                <a:gd name="T8" fmla="*/ 1 w 3"/>
                <a:gd name="T9" fmla="*/ 2 h 3"/>
                <a:gd name="T10" fmla="*/ 0 w 3"/>
                <a:gd name="T11" fmla="*/ 2 h 3"/>
                <a:gd name="T12" fmla="*/ 0 w 3"/>
                <a:gd name="T13" fmla="*/ 2 h 3"/>
                <a:gd name="T14" fmla="*/ 0 w 3"/>
                <a:gd name="T15" fmla="*/ 1 h 3"/>
                <a:gd name="T16" fmla="*/ 0 w 3"/>
                <a:gd name="T17" fmla="*/ 1 h 3"/>
                <a:gd name="T18" fmla="*/ 0 w 3"/>
                <a:gd name="T19" fmla="*/ 0 h 3"/>
                <a:gd name="T20" fmla="*/ 0 w 3"/>
                <a:gd name="T21" fmla="*/ 1 h 3"/>
                <a:gd name="T22" fmla="*/ 1 w 3"/>
                <a:gd name="T23" fmla="*/ 1 h 3"/>
                <a:gd name="T24" fmla="*/ 2 w 3"/>
                <a:gd name="T25" fmla="*/ 1 h 3"/>
                <a:gd name="T26" fmla="*/ 3 w 3"/>
                <a:gd name="T27" fmla="*/ 1 h 3"/>
                <a:gd name="T28" fmla="*/ 2 w 3"/>
                <a:gd name="T29" fmla="*/ 1 h 3"/>
                <a:gd name="T30" fmla="*/ 2 w 3"/>
                <a:gd name="T31" fmla="*/ 2 h 3"/>
                <a:gd name="T32" fmla="*/ 2 w 3"/>
                <a:gd name="T33" fmla="*/ 2 h 3"/>
                <a:gd name="T34" fmla="*/ 2 w 3"/>
                <a:gd name="T35" fmla="*/ 2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2" name="Freeform 528"/>
            <p:cNvSpPr>
              <a:spLocks/>
            </p:cNvSpPr>
            <p:nvPr/>
          </p:nvSpPr>
          <p:spPr bwMode="auto">
            <a:xfrm>
              <a:off x="3237" y="1532"/>
              <a:ext cx="5" cy="3"/>
            </a:xfrm>
            <a:custGeom>
              <a:avLst/>
              <a:gdLst>
                <a:gd name="T0" fmla="*/ 3 w 5"/>
                <a:gd name="T1" fmla="*/ 3 h 3"/>
                <a:gd name="T2" fmla="*/ 2 w 5"/>
                <a:gd name="T3" fmla="*/ 3 h 3"/>
                <a:gd name="T4" fmla="*/ 1 w 5"/>
                <a:gd name="T5" fmla="*/ 3 h 3"/>
                <a:gd name="T6" fmla="*/ 1 w 5"/>
                <a:gd name="T7" fmla="*/ 2 h 3"/>
                <a:gd name="T8" fmla="*/ 0 w 5"/>
                <a:gd name="T9" fmla="*/ 2 h 3"/>
                <a:gd name="T10" fmla="*/ 1 w 5"/>
                <a:gd name="T11" fmla="*/ 1 h 3"/>
                <a:gd name="T12" fmla="*/ 1 w 5"/>
                <a:gd name="T13" fmla="*/ 1 h 3"/>
                <a:gd name="T14" fmla="*/ 2 w 5"/>
                <a:gd name="T15" fmla="*/ 0 h 3"/>
                <a:gd name="T16" fmla="*/ 2 w 5"/>
                <a:gd name="T17" fmla="*/ 0 h 3"/>
                <a:gd name="T18" fmla="*/ 3 w 5"/>
                <a:gd name="T19" fmla="*/ 0 h 3"/>
                <a:gd name="T20" fmla="*/ 3 w 5"/>
                <a:gd name="T21" fmla="*/ 0 h 3"/>
                <a:gd name="T22" fmla="*/ 4 w 5"/>
                <a:gd name="T23" fmla="*/ 0 h 3"/>
                <a:gd name="T24" fmla="*/ 4 w 5"/>
                <a:gd name="T25" fmla="*/ 0 h 3"/>
                <a:gd name="T26" fmla="*/ 5 w 5"/>
                <a:gd name="T27" fmla="*/ 0 h 3"/>
                <a:gd name="T28" fmla="*/ 5 w 5"/>
                <a:gd name="T29" fmla="*/ 1 h 3"/>
                <a:gd name="T30" fmla="*/ 5 w 5"/>
                <a:gd name="T31" fmla="*/ 1 h 3"/>
                <a:gd name="T32" fmla="*/ 5 w 5"/>
                <a:gd name="T33" fmla="*/ 2 h 3"/>
                <a:gd name="T34" fmla="*/ 4 w 5"/>
                <a:gd name="T35" fmla="*/ 2 h 3"/>
                <a:gd name="T36" fmla="*/ 4 w 5"/>
                <a:gd name="T37" fmla="*/ 3 h 3"/>
                <a:gd name="T38" fmla="*/ 3 w 5"/>
                <a:gd name="T39" fmla="*/ 3 h 3"/>
                <a:gd name="T40" fmla="*/ 3 w 5"/>
                <a:gd name="T41" fmla="*/ 3 h 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3" name="Freeform 529"/>
            <p:cNvSpPr>
              <a:spLocks/>
            </p:cNvSpPr>
            <p:nvPr/>
          </p:nvSpPr>
          <p:spPr bwMode="auto">
            <a:xfrm>
              <a:off x="3234" y="1508"/>
              <a:ext cx="3" cy="2"/>
            </a:xfrm>
            <a:custGeom>
              <a:avLst/>
              <a:gdLst>
                <a:gd name="T0" fmla="*/ 3 w 3"/>
                <a:gd name="T1" fmla="*/ 2 h 2"/>
                <a:gd name="T2" fmla="*/ 2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1 h 2"/>
                <a:gd name="T10" fmla="*/ 1 w 3"/>
                <a:gd name="T11" fmla="*/ 1 h 2"/>
                <a:gd name="T12" fmla="*/ 0 w 3"/>
                <a:gd name="T13" fmla="*/ 1 h 2"/>
                <a:gd name="T14" fmla="*/ 1 w 3"/>
                <a:gd name="T15" fmla="*/ 0 h 2"/>
                <a:gd name="T16" fmla="*/ 1 w 3"/>
                <a:gd name="T17" fmla="*/ 0 h 2"/>
                <a:gd name="T18" fmla="*/ 2 w 3"/>
                <a:gd name="T19" fmla="*/ 0 h 2"/>
                <a:gd name="T20" fmla="*/ 3 w 3"/>
                <a:gd name="T21" fmla="*/ 0 h 2"/>
                <a:gd name="T22" fmla="*/ 3 w 3"/>
                <a:gd name="T23" fmla="*/ 0 h 2"/>
                <a:gd name="T24" fmla="*/ 3 w 3"/>
                <a:gd name="T25" fmla="*/ 0 h 2"/>
                <a:gd name="T26" fmla="*/ 3 w 3"/>
                <a:gd name="T27" fmla="*/ 1 h 2"/>
                <a:gd name="T28" fmla="*/ 3 w 3"/>
                <a:gd name="T29" fmla="*/ 1 h 2"/>
                <a:gd name="T30" fmla="*/ 3 w 3"/>
                <a:gd name="T31" fmla="*/ 1 h 2"/>
                <a:gd name="T32" fmla="*/ 3 w 3"/>
                <a:gd name="T33" fmla="*/ 2 h 2"/>
                <a:gd name="T34" fmla="*/ 3 w 3"/>
                <a:gd name="T35" fmla="*/ 2 h 2"/>
                <a:gd name="T36" fmla="*/ 3 w 3"/>
                <a:gd name="T37" fmla="*/ 2 h 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2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4" name="Freeform 530"/>
            <p:cNvSpPr>
              <a:spLocks/>
            </p:cNvSpPr>
            <p:nvPr/>
          </p:nvSpPr>
          <p:spPr bwMode="auto">
            <a:xfrm>
              <a:off x="3231" y="1528"/>
              <a:ext cx="5" cy="3"/>
            </a:xfrm>
            <a:custGeom>
              <a:avLst/>
              <a:gdLst>
                <a:gd name="T0" fmla="*/ 2 w 5"/>
                <a:gd name="T1" fmla="*/ 3 h 3"/>
                <a:gd name="T2" fmla="*/ 1 w 5"/>
                <a:gd name="T3" fmla="*/ 3 h 3"/>
                <a:gd name="T4" fmla="*/ 1 w 5"/>
                <a:gd name="T5" fmla="*/ 2 h 3"/>
                <a:gd name="T6" fmla="*/ 0 w 5"/>
                <a:gd name="T7" fmla="*/ 2 h 3"/>
                <a:gd name="T8" fmla="*/ 0 w 5"/>
                <a:gd name="T9" fmla="*/ 1 h 3"/>
                <a:gd name="T10" fmla="*/ 1 w 5"/>
                <a:gd name="T11" fmla="*/ 1 h 3"/>
                <a:gd name="T12" fmla="*/ 1 w 5"/>
                <a:gd name="T13" fmla="*/ 0 h 3"/>
                <a:gd name="T14" fmla="*/ 2 w 5"/>
                <a:gd name="T15" fmla="*/ 0 h 3"/>
                <a:gd name="T16" fmla="*/ 2 w 5"/>
                <a:gd name="T17" fmla="*/ 0 h 3"/>
                <a:gd name="T18" fmla="*/ 3 w 5"/>
                <a:gd name="T19" fmla="*/ 0 h 3"/>
                <a:gd name="T20" fmla="*/ 3 w 5"/>
                <a:gd name="T21" fmla="*/ 0 h 3"/>
                <a:gd name="T22" fmla="*/ 4 w 5"/>
                <a:gd name="T23" fmla="*/ 0 h 3"/>
                <a:gd name="T24" fmla="*/ 5 w 5"/>
                <a:gd name="T25" fmla="*/ 0 h 3"/>
                <a:gd name="T26" fmla="*/ 5 w 5"/>
                <a:gd name="T27" fmla="*/ 1 h 3"/>
                <a:gd name="T28" fmla="*/ 5 w 5"/>
                <a:gd name="T29" fmla="*/ 1 h 3"/>
                <a:gd name="T30" fmla="*/ 5 w 5"/>
                <a:gd name="T31" fmla="*/ 2 h 3"/>
                <a:gd name="T32" fmla="*/ 5 w 5"/>
                <a:gd name="T33" fmla="*/ 2 h 3"/>
                <a:gd name="T34" fmla="*/ 4 w 5"/>
                <a:gd name="T35" fmla="*/ 2 h 3"/>
                <a:gd name="T36" fmla="*/ 3 w 5"/>
                <a:gd name="T37" fmla="*/ 3 h 3"/>
                <a:gd name="T38" fmla="*/ 2 w 5"/>
                <a:gd name="T39" fmla="*/ 3 h 3"/>
                <a:gd name="T40" fmla="*/ 2 w 5"/>
                <a:gd name="T41" fmla="*/ 3 h 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5" name="Freeform 531"/>
            <p:cNvSpPr>
              <a:spLocks/>
            </p:cNvSpPr>
            <p:nvPr/>
          </p:nvSpPr>
          <p:spPr bwMode="auto">
            <a:xfrm>
              <a:off x="3230" y="1535"/>
              <a:ext cx="3" cy="2"/>
            </a:xfrm>
            <a:custGeom>
              <a:avLst/>
              <a:gdLst>
                <a:gd name="T0" fmla="*/ 3 w 3"/>
                <a:gd name="T1" fmla="*/ 2 h 2"/>
                <a:gd name="T2" fmla="*/ 2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0 w 3"/>
                <a:gd name="T9" fmla="*/ 1 h 2"/>
                <a:gd name="T10" fmla="*/ 2 w 3"/>
                <a:gd name="T11" fmla="*/ 0 h 2"/>
                <a:gd name="T12" fmla="*/ 2 w 3"/>
                <a:gd name="T13" fmla="*/ 0 h 2"/>
                <a:gd name="T14" fmla="*/ 2 w 3"/>
                <a:gd name="T15" fmla="*/ 1 h 2"/>
                <a:gd name="T16" fmla="*/ 3 w 3"/>
                <a:gd name="T17" fmla="*/ 1 h 2"/>
                <a:gd name="T18" fmla="*/ 3 w 3"/>
                <a:gd name="T19" fmla="*/ 2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6" name="Freeform 532"/>
            <p:cNvSpPr>
              <a:spLocks/>
            </p:cNvSpPr>
            <p:nvPr/>
          </p:nvSpPr>
          <p:spPr bwMode="auto">
            <a:xfrm>
              <a:off x="3227" y="1506"/>
              <a:ext cx="5" cy="2"/>
            </a:xfrm>
            <a:custGeom>
              <a:avLst/>
              <a:gdLst>
                <a:gd name="T0" fmla="*/ 4 w 5"/>
                <a:gd name="T1" fmla="*/ 2 h 2"/>
                <a:gd name="T2" fmla="*/ 4 w 5"/>
                <a:gd name="T3" fmla="*/ 1 h 2"/>
                <a:gd name="T4" fmla="*/ 3 w 5"/>
                <a:gd name="T5" fmla="*/ 1 h 2"/>
                <a:gd name="T6" fmla="*/ 3 w 5"/>
                <a:gd name="T7" fmla="*/ 1 h 2"/>
                <a:gd name="T8" fmla="*/ 2 w 5"/>
                <a:gd name="T9" fmla="*/ 1 h 2"/>
                <a:gd name="T10" fmla="*/ 1 w 5"/>
                <a:gd name="T11" fmla="*/ 1 h 2"/>
                <a:gd name="T12" fmla="*/ 1 w 5"/>
                <a:gd name="T13" fmla="*/ 1 h 2"/>
                <a:gd name="T14" fmla="*/ 0 w 5"/>
                <a:gd name="T15" fmla="*/ 0 h 2"/>
                <a:gd name="T16" fmla="*/ 0 w 5"/>
                <a:gd name="T17" fmla="*/ 0 h 2"/>
                <a:gd name="T18" fmla="*/ 0 w 5"/>
                <a:gd name="T19" fmla="*/ 0 h 2"/>
                <a:gd name="T20" fmla="*/ 1 w 5"/>
                <a:gd name="T21" fmla="*/ 0 h 2"/>
                <a:gd name="T22" fmla="*/ 2 w 5"/>
                <a:gd name="T23" fmla="*/ 0 h 2"/>
                <a:gd name="T24" fmla="*/ 2 w 5"/>
                <a:gd name="T25" fmla="*/ 0 h 2"/>
                <a:gd name="T26" fmla="*/ 3 w 5"/>
                <a:gd name="T27" fmla="*/ 0 h 2"/>
                <a:gd name="T28" fmla="*/ 3 w 5"/>
                <a:gd name="T29" fmla="*/ 1 h 2"/>
                <a:gd name="T30" fmla="*/ 4 w 5"/>
                <a:gd name="T31" fmla="*/ 1 h 2"/>
                <a:gd name="T32" fmla="*/ 5 w 5"/>
                <a:gd name="T33" fmla="*/ 1 h 2"/>
                <a:gd name="T34" fmla="*/ 4 w 5"/>
                <a:gd name="T35" fmla="*/ 1 h 2"/>
                <a:gd name="T36" fmla="*/ 4 w 5"/>
                <a:gd name="T37" fmla="*/ 1 h 2"/>
                <a:gd name="T38" fmla="*/ 4 w 5"/>
                <a:gd name="T39" fmla="*/ 2 h 2"/>
                <a:gd name="T40" fmla="*/ 4 w 5"/>
                <a:gd name="T41" fmla="*/ 2 h 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lnTo>
                    <a:pt x="4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7" name="Freeform 533"/>
            <p:cNvSpPr>
              <a:spLocks/>
            </p:cNvSpPr>
            <p:nvPr/>
          </p:nvSpPr>
          <p:spPr bwMode="auto">
            <a:xfrm>
              <a:off x="3222" y="1530"/>
              <a:ext cx="4" cy="5"/>
            </a:xfrm>
            <a:custGeom>
              <a:avLst/>
              <a:gdLst>
                <a:gd name="T0" fmla="*/ 2 w 4"/>
                <a:gd name="T1" fmla="*/ 5 h 5"/>
                <a:gd name="T2" fmla="*/ 2 w 4"/>
                <a:gd name="T3" fmla="*/ 5 h 5"/>
                <a:gd name="T4" fmla="*/ 1 w 4"/>
                <a:gd name="T5" fmla="*/ 5 h 5"/>
                <a:gd name="T6" fmla="*/ 1 w 4"/>
                <a:gd name="T7" fmla="*/ 4 h 5"/>
                <a:gd name="T8" fmla="*/ 0 w 4"/>
                <a:gd name="T9" fmla="*/ 3 h 5"/>
                <a:gd name="T10" fmla="*/ 1 w 4"/>
                <a:gd name="T11" fmla="*/ 3 h 5"/>
                <a:gd name="T12" fmla="*/ 0 w 4"/>
                <a:gd name="T13" fmla="*/ 3 h 5"/>
                <a:gd name="T14" fmla="*/ 1 w 4"/>
                <a:gd name="T15" fmla="*/ 2 h 5"/>
                <a:gd name="T16" fmla="*/ 2 w 4"/>
                <a:gd name="T17" fmla="*/ 1 h 5"/>
                <a:gd name="T18" fmla="*/ 2 w 4"/>
                <a:gd name="T19" fmla="*/ 1 h 5"/>
                <a:gd name="T20" fmla="*/ 3 w 4"/>
                <a:gd name="T21" fmla="*/ 0 h 5"/>
                <a:gd name="T22" fmla="*/ 3 w 4"/>
                <a:gd name="T23" fmla="*/ 0 h 5"/>
                <a:gd name="T24" fmla="*/ 4 w 4"/>
                <a:gd name="T25" fmla="*/ 1 h 5"/>
                <a:gd name="T26" fmla="*/ 4 w 4"/>
                <a:gd name="T27" fmla="*/ 1 h 5"/>
                <a:gd name="T28" fmla="*/ 4 w 4"/>
                <a:gd name="T29" fmla="*/ 2 h 5"/>
                <a:gd name="T30" fmla="*/ 4 w 4"/>
                <a:gd name="T31" fmla="*/ 3 h 5"/>
                <a:gd name="T32" fmla="*/ 4 w 4"/>
                <a:gd name="T33" fmla="*/ 4 h 5"/>
                <a:gd name="T34" fmla="*/ 3 w 4"/>
                <a:gd name="T35" fmla="*/ 4 h 5"/>
                <a:gd name="T36" fmla="*/ 2 w 4"/>
                <a:gd name="T37" fmla="*/ 5 h 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lnTo>
                    <a:pt x="2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4"/>
                  </a:lnTo>
                  <a:lnTo>
                    <a:pt x="3" y="4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8" name="Freeform 534"/>
            <p:cNvSpPr>
              <a:spLocks/>
            </p:cNvSpPr>
            <p:nvPr/>
          </p:nvSpPr>
          <p:spPr bwMode="auto">
            <a:xfrm>
              <a:off x="3222" y="1508"/>
              <a:ext cx="4" cy="2"/>
            </a:xfrm>
            <a:custGeom>
              <a:avLst/>
              <a:gdLst>
                <a:gd name="T0" fmla="*/ 1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0 w 4"/>
                <a:gd name="T7" fmla="*/ 1 h 2"/>
                <a:gd name="T8" fmla="*/ 0 w 4"/>
                <a:gd name="T9" fmla="*/ 1 h 2"/>
                <a:gd name="T10" fmla="*/ 1 w 4"/>
                <a:gd name="T11" fmla="*/ 0 h 2"/>
                <a:gd name="T12" fmla="*/ 1 w 4"/>
                <a:gd name="T13" fmla="*/ 0 h 2"/>
                <a:gd name="T14" fmla="*/ 2 w 4"/>
                <a:gd name="T15" fmla="*/ 0 h 2"/>
                <a:gd name="T16" fmla="*/ 3 w 4"/>
                <a:gd name="T17" fmla="*/ 0 h 2"/>
                <a:gd name="T18" fmla="*/ 4 w 4"/>
                <a:gd name="T19" fmla="*/ 0 h 2"/>
                <a:gd name="T20" fmla="*/ 4 w 4"/>
                <a:gd name="T21" fmla="*/ 1 h 2"/>
                <a:gd name="T22" fmla="*/ 4 w 4"/>
                <a:gd name="T23" fmla="*/ 1 h 2"/>
                <a:gd name="T24" fmla="*/ 3 w 4"/>
                <a:gd name="T25" fmla="*/ 2 h 2"/>
                <a:gd name="T26" fmla="*/ 3 w 4"/>
                <a:gd name="T27" fmla="*/ 2 h 2"/>
                <a:gd name="T28" fmla="*/ 2 w 4"/>
                <a:gd name="T29" fmla="*/ 2 h 2"/>
                <a:gd name="T30" fmla="*/ 1 w 4"/>
                <a:gd name="T31" fmla="*/ 2 h 2"/>
                <a:gd name="T32" fmla="*/ 1 w 4"/>
                <a:gd name="T33" fmla="*/ 2 h 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89" name="Freeform 535"/>
            <p:cNvSpPr>
              <a:spLocks/>
            </p:cNvSpPr>
            <p:nvPr/>
          </p:nvSpPr>
          <p:spPr bwMode="auto">
            <a:xfrm>
              <a:off x="3188" y="1503"/>
              <a:ext cx="35" cy="3"/>
            </a:xfrm>
            <a:custGeom>
              <a:avLst/>
              <a:gdLst>
                <a:gd name="T0" fmla="*/ 6 w 35"/>
                <a:gd name="T1" fmla="*/ 3 h 3"/>
                <a:gd name="T2" fmla="*/ 0 w 35"/>
                <a:gd name="T3" fmla="*/ 3 h 3"/>
                <a:gd name="T4" fmla="*/ 2 w 35"/>
                <a:gd name="T5" fmla="*/ 2 h 3"/>
                <a:gd name="T6" fmla="*/ 4 w 35"/>
                <a:gd name="T7" fmla="*/ 1 h 3"/>
                <a:gd name="T8" fmla="*/ 6 w 35"/>
                <a:gd name="T9" fmla="*/ 1 h 3"/>
                <a:gd name="T10" fmla="*/ 8 w 35"/>
                <a:gd name="T11" fmla="*/ 1 h 3"/>
                <a:gd name="T12" fmla="*/ 10 w 35"/>
                <a:gd name="T13" fmla="*/ 0 h 3"/>
                <a:gd name="T14" fmla="*/ 12 w 35"/>
                <a:gd name="T15" fmla="*/ 0 h 3"/>
                <a:gd name="T16" fmla="*/ 15 w 35"/>
                <a:gd name="T17" fmla="*/ 0 h 3"/>
                <a:gd name="T18" fmla="*/ 17 w 35"/>
                <a:gd name="T19" fmla="*/ 0 h 3"/>
                <a:gd name="T20" fmla="*/ 19 w 35"/>
                <a:gd name="T21" fmla="*/ 1 h 3"/>
                <a:gd name="T22" fmla="*/ 22 w 35"/>
                <a:gd name="T23" fmla="*/ 1 h 3"/>
                <a:gd name="T24" fmla="*/ 24 w 35"/>
                <a:gd name="T25" fmla="*/ 1 h 3"/>
                <a:gd name="T26" fmla="*/ 26 w 35"/>
                <a:gd name="T27" fmla="*/ 1 h 3"/>
                <a:gd name="T28" fmla="*/ 28 w 35"/>
                <a:gd name="T29" fmla="*/ 2 h 3"/>
                <a:gd name="T30" fmla="*/ 31 w 35"/>
                <a:gd name="T31" fmla="*/ 2 h 3"/>
                <a:gd name="T32" fmla="*/ 33 w 35"/>
                <a:gd name="T33" fmla="*/ 2 h 3"/>
                <a:gd name="T34" fmla="*/ 35 w 35"/>
                <a:gd name="T35" fmla="*/ 3 h 3"/>
                <a:gd name="T36" fmla="*/ 33 w 35"/>
                <a:gd name="T37" fmla="*/ 3 h 3"/>
                <a:gd name="T38" fmla="*/ 31 w 35"/>
                <a:gd name="T39" fmla="*/ 2 h 3"/>
                <a:gd name="T40" fmla="*/ 30 w 35"/>
                <a:gd name="T41" fmla="*/ 2 h 3"/>
                <a:gd name="T42" fmla="*/ 28 w 35"/>
                <a:gd name="T43" fmla="*/ 2 h 3"/>
                <a:gd name="T44" fmla="*/ 26 w 35"/>
                <a:gd name="T45" fmla="*/ 2 h 3"/>
                <a:gd name="T46" fmla="*/ 24 w 35"/>
                <a:gd name="T47" fmla="*/ 2 h 3"/>
                <a:gd name="T48" fmla="*/ 23 w 35"/>
                <a:gd name="T49" fmla="*/ 2 h 3"/>
                <a:gd name="T50" fmla="*/ 21 w 35"/>
                <a:gd name="T51" fmla="*/ 2 h 3"/>
                <a:gd name="T52" fmla="*/ 19 w 35"/>
                <a:gd name="T53" fmla="*/ 2 h 3"/>
                <a:gd name="T54" fmla="*/ 17 w 35"/>
                <a:gd name="T55" fmla="*/ 2 h 3"/>
                <a:gd name="T56" fmla="*/ 15 w 35"/>
                <a:gd name="T57" fmla="*/ 2 h 3"/>
                <a:gd name="T58" fmla="*/ 14 w 35"/>
                <a:gd name="T59" fmla="*/ 2 h 3"/>
                <a:gd name="T60" fmla="*/ 12 w 35"/>
                <a:gd name="T61" fmla="*/ 2 h 3"/>
                <a:gd name="T62" fmla="*/ 10 w 35"/>
                <a:gd name="T63" fmla="*/ 2 h 3"/>
                <a:gd name="T64" fmla="*/ 8 w 35"/>
                <a:gd name="T65" fmla="*/ 3 h 3"/>
                <a:gd name="T66" fmla="*/ 6 w 35"/>
                <a:gd name="T67" fmla="*/ 3 h 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5" h="3">
                  <a:moveTo>
                    <a:pt x="6" y="3"/>
                  </a:moveTo>
                  <a:lnTo>
                    <a:pt x="0" y="3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5" y="3"/>
                  </a:lnTo>
                  <a:lnTo>
                    <a:pt x="33" y="3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0" name="Freeform 536"/>
            <p:cNvSpPr>
              <a:spLocks/>
            </p:cNvSpPr>
            <p:nvPr/>
          </p:nvSpPr>
          <p:spPr bwMode="auto">
            <a:xfrm>
              <a:off x="3216" y="1544"/>
              <a:ext cx="3" cy="4"/>
            </a:xfrm>
            <a:custGeom>
              <a:avLst/>
              <a:gdLst>
                <a:gd name="T0" fmla="*/ 2 w 3"/>
                <a:gd name="T1" fmla="*/ 4 h 4"/>
                <a:gd name="T2" fmla="*/ 1 w 3"/>
                <a:gd name="T3" fmla="*/ 4 h 4"/>
                <a:gd name="T4" fmla="*/ 1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0 w 3"/>
                <a:gd name="T11" fmla="*/ 4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2 h 4"/>
                <a:gd name="T18" fmla="*/ 1 w 3"/>
                <a:gd name="T19" fmla="*/ 2 h 4"/>
                <a:gd name="T20" fmla="*/ 1 w 3"/>
                <a:gd name="T21" fmla="*/ 1 h 4"/>
                <a:gd name="T22" fmla="*/ 1 w 3"/>
                <a:gd name="T23" fmla="*/ 0 h 4"/>
                <a:gd name="T24" fmla="*/ 2 w 3"/>
                <a:gd name="T25" fmla="*/ 0 h 4"/>
                <a:gd name="T26" fmla="*/ 2 w 3"/>
                <a:gd name="T27" fmla="*/ 0 h 4"/>
                <a:gd name="T28" fmla="*/ 2 w 3"/>
                <a:gd name="T29" fmla="*/ 0 h 4"/>
                <a:gd name="T30" fmla="*/ 3 w 3"/>
                <a:gd name="T31" fmla="*/ 0 h 4"/>
                <a:gd name="T32" fmla="*/ 3 w 3"/>
                <a:gd name="T33" fmla="*/ 1 h 4"/>
                <a:gd name="T34" fmla="*/ 3 w 3"/>
                <a:gd name="T35" fmla="*/ 2 h 4"/>
                <a:gd name="T36" fmla="*/ 3 w 3"/>
                <a:gd name="T37" fmla="*/ 3 h 4"/>
                <a:gd name="T38" fmla="*/ 3 w 3"/>
                <a:gd name="T39" fmla="*/ 4 h 4"/>
                <a:gd name="T40" fmla="*/ 2 w 3"/>
                <a:gd name="T41" fmla="*/ 4 h 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1" name="Freeform 537"/>
            <p:cNvSpPr>
              <a:spLocks/>
            </p:cNvSpPr>
            <p:nvPr/>
          </p:nvSpPr>
          <p:spPr bwMode="auto">
            <a:xfrm>
              <a:off x="3211" y="1529"/>
              <a:ext cx="7" cy="13"/>
            </a:xfrm>
            <a:custGeom>
              <a:avLst/>
              <a:gdLst>
                <a:gd name="T0" fmla="*/ 1 w 7"/>
                <a:gd name="T1" fmla="*/ 12 h 13"/>
                <a:gd name="T2" fmla="*/ 1 w 7"/>
                <a:gd name="T3" fmla="*/ 12 h 13"/>
                <a:gd name="T4" fmla="*/ 0 w 7"/>
                <a:gd name="T5" fmla="*/ 13 h 13"/>
                <a:gd name="T6" fmla="*/ 0 w 7"/>
                <a:gd name="T7" fmla="*/ 13 h 13"/>
                <a:gd name="T8" fmla="*/ 0 w 7"/>
                <a:gd name="T9" fmla="*/ 13 h 13"/>
                <a:gd name="T10" fmla="*/ 1 w 7"/>
                <a:gd name="T11" fmla="*/ 12 h 13"/>
                <a:gd name="T12" fmla="*/ 2 w 7"/>
                <a:gd name="T13" fmla="*/ 10 h 13"/>
                <a:gd name="T14" fmla="*/ 3 w 7"/>
                <a:gd name="T15" fmla="*/ 9 h 13"/>
                <a:gd name="T16" fmla="*/ 3 w 7"/>
                <a:gd name="T17" fmla="*/ 7 h 13"/>
                <a:gd name="T18" fmla="*/ 4 w 7"/>
                <a:gd name="T19" fmla="*/ 6 h 13"/>
                <a:gd name="T20" fmla="*/ 4 w 7"/>
                <a:gd name="T21" fmla="*/ 4 h 13"/>
                <a:gd name="T22" fmla="*/ 4 w 7"/>
                <a:gd name="T23" fmla="*/ 2 h 13"/>
                <a:gd name="T24" fmla="*/ 5 w 7"/>
                <a:gd name="T25" fmla="*/ 0 h 13"/>
                <a:gd name="T26" fmla="*/ 6 w 7"/>
                <a:gd name="T27" fmla="*/ 1 h 13"/>
                <a:gd name="T28" fmla="*/ 6 w 7"/>
                <a:gd name="T29" fmla="*/ 2 h 13"/>
                <a:gd name="T30" fmla="*/ 7 w 7"/>
                <a:gd name="T31" fmla="*/ 3 h 13"/>
                <a:gd name="T32" fmla="*/ 7 w 7"/>
                <a:gd name="T33" fmla="*/ 4 h 13"/>
                <a:gd name="T34" fmla="*/ 7 w 7"/>
                <a:gd name="T35" fmla="*/ 5 h 13"/>
                <a:gd name="T36" fmla="*/ 7 w 7"/>
                <a:gd name="T37" fmla="*/ 7 h 13"/>
                <a:gd name="T38" fmla="*/ 6 w 7"/>
                <a:gd name="T39" fmla="*/ 8 h 13"/>
                <a:gd name="T40" fmla="*/ 5 w 7"/>
                <a:gd name="T41" fmla="*/ 9 h 13"/>
                <a:gd name="T42" fmla="*/ 4 w 7"/>
                <a:gd name="T43" fmla="*/ 10 h 13"/>
                <a:gd name="T44" fmla="*/ 3 w 7"/>
                <a:gd name="T45" fmla="*/ 11 h 13"/>
                <a:gd name="T46" fmla="*/ 2 w 7"/>
                <a:gd name="T47" fmla="*/ 12 h 13"/>
                <a:gd name="T48" fmla="*/ 1 w 7"/>
                <a:gd name="T49" fmla="*/ 12 h 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" h="13">
                  <a:moveTo>
                    <a:pt x="1" y="12"/>
                  </a:moveTo>
                  <a:lnTo>
                    <a:pt x="1" y="12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3" y="9"/>
                  </a:lnTo>
                  <a:lnTo>
                    <a:pt x="3" y="7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0"/>
                  </a:lnTo>
                  <a:lnTo>
                    <a:pt x="6" y="1"/>
                  </a:lnTo>
                  <a:lnTo>
                    <a:pt x="6" y="2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5" y="9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2" y="12"/>
                  </a:lnTo>
                  <a:lnTo>
                    <a:pt x="1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2" name="Freeform 538"/>
            <p:cNvSpPr>
              <a:spLocks/>
            </p:cNvSpPr>
            <p:nvPr/>
          </p:nvSpPr>
          <p:spPr bwMode="auto">
            <a:xfrm>
              <a:off x="3215" y="1507"/>
              <a:ext cx="3" cy="3"/>
            </a:xfrm>
            <a:custGeom>
              <a:avLst/>
              <a:gdLst>
                <a:gd name="T0" fmla="*/ 2 w 3"/>
                <a:gd name="T1" fmla="*/ 3 h 3"/>
                <a:gd name="T2" fmla="*/ 1 w 3"/>
                <a:gd name="T3" fmla="*/ 3 h 3"/>
                <a:gd name="T4" fmla="*/ 0 w 3"/>
                <a:gd name="T5" fmla="*/ 2 h 3"/>
                <a:gd name="T6" fmla="*/ 0 w 3"/>
                <a:gd name="T7" fmla="*/ 1 h 3"/>
                <a:gd name="T8" fmla="*/ 0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  <a:gd name="T18" fmla="*/ 1 w 3"/>
                <a:gd name="T19" fmla="*/ 1 h 3"/>
                <a:gd name="T20" fmla="*/ 2 w 3"/>
                <a:gd name="T21" fmla="*/ 1 h 3"/>
                <a:gd name="T22" fmla="*/ 3 w 3"/>
                <a:gd name="T23" fmla="*/ 2 h 3"/>
                <a:gd name="T24" fmla="*/ 3 w 3"/>
                <a:gd name="T25" fmla="*/ 2 h 3"/>
                <a:gd name="T26" fmla="*/ 3 w 3"/>
                <a:gd name="T27" fmla="*/ 3 h 3"/>
                <a:gd name="T28" fmla="*/ 2 w 3"/>
                <a:gd name="T29" fmla="*/ 3 h 3"/>
                <a:gd name="T30" fmla="*/ 2 w 3"/>
                <a:gd name="T31" fmla="*/ 3 h 3"/>
                <a:gd name="T32" fmla="*/ 2 w 3"/>
                <a:gd name="T33" fmla="*/ 3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lnTo>
                    <a:pt x="1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3" name="Freeform 539"/>
            <p:cNvSpPr>
              <a:spLocks/>
            </p:cNvSpPr>
            <p:nvPr/>
          </p:nvSpPr>
          <p:spPr bwMode="auto">
            <a:xfrm>
              <a:off x="3209" y="1569"/>
              <a:ext cx="2" cy="3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2 h 3"/>
                <a:gd name="T4" fmla="*/ 0 w 2"/>
                <a:gd name="T5" fmla="*/ 2 h 3"/>
                <a:gd name="T6" fmla="*/ 0 w 2"/>
                <a:gd name="T7" fmla="*/ 1 h 3"/>
                <a:gd name="T8" fmla="*/ 0 w 2"/>
                <a:gd name="T9" fmla="*/ 0 h 3"/>
                <a:gd name="T10" fmla="*/ 0 w 2"/>
                <a:gd name="T11" fmla="*/ 0 h 3"/>
                <a:gd name="T12" fmla="*/ 1 w 2"/>
                <a:gd name="T13" fmla="*/ 1 h 3"/>
                <a:gd name="T14" fmla="*/ 2 w 2"/>
                <a:gd name="T15" fmla="*/ 1 h 3"/>
                <a:gd name="T16" fmla="*/ 2 w 2"/>
                <a:gd name="T17" fmla="*/ 1 h 3"/>
                <a:gd name="T18" fmla="*/ 2 w 2"/>
                <a:gd name="T19" fmla="*/ 2 h 3"/>
                <a:gd name="T20" fmla="*/ 2 w 2"/>
                <a:gd name="T21" fmla="*/ 2 h 3"/>
                <a:gd name="T22" fmla="*/ 1 w 2"/>
                <a:gd name="T23" fmla="*/ 2 h 3"/>
                <a:gd name="T24" fmla="*/ 1 w 2"/>
                <a:gd name="T25" fmla="*/ 3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4" name="Freeform 540"/>
            <p:cNvSpPr>
              <a:spLocks/>
            </p:cNvSpPr>
            <p:nvPr/>
          </p:nvSpPr>
          <p:spPr bwMode="auto">
            <a:xfrm>
              <a:off x="3207" y="1508"/>
              <a:ext cx="3" cy="3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1 w 3"/>
                <a:gd name="T5" fmla="*/ 2 h 3"/>
                <a:gd name="T6" fmla="*/ 2 w 3"/>
                <a:gd name="T7" fmla="*/ 2 h 3"/>
                <a:gd name="T8" fmla="*/ 3 w 3"/>
                <a:gd name="T9" fmla="*/ 3 h 3"/>
                <a:gd name="T10" fmla="*/ 3 w 3"/>
                <a:gd name="T11" fmla="*/ 2 h 3"/>
                <a:gd name="T12" fmla="*/ 3 w 3"/>
                <a:gd name="T13" fmla="*/ 2 h 3"/>
                <a:gd name="T14" fmla="*/ 3 w 3"/>
                <a:gd name="T15" fmla="*/ 2 h 3"/>
                <a:gd name="T16" fmla="*/ 3 w 3"/>
                <a:gd name="T17" fmla="*/ 1 h 3"/>
                <a:gd name="T18" fmla="*/ 3 w 3"/>
                <a:gd name="T19" fmla="*/ 1 h 3"/>
                <a:gd name="T20" fmla="*/ 2 w 3"/>
                <a:gd name="T21" fmla="*/ 0 h 3"/>
                <a:gd name="T22" fmla="*/ 1 w 3"/>
                <a:gd name="T23" fmla="*/ 0 h 3"/>
                <a:gd name="T24" fmla="*/ 1 w 3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5" name="Freeform 541"/>
            <p:cNvSpPr>
              <a:spLocks/>
            </p:cNvSpPr>
            <p:nvPr/>
          </p:nvSpPr>
          <p:spPr bwMode="auto">
            <a:xfrm>
              <a:off x="3198" y="1545"/>
              <a:ext cx="12" cy="7"/>
            </a:xfrm>
            <a:custGeom>
              <a:avLst/>
              <a:gdLst>
                <a:gd name="T0" fmla="*/ 8 w 12"/>
                <a:gd name="T1" fmla="*/ 5 h 7"/>
                <a:gd name="T2" fmla="*/ 7 w 12"/>
                <a:gd name="T3" fmla="*/ 6 h 7"/>
                <a:gd name="T4" fmla="*/ 6 w 12"/>
                <a:gd name="T5" fmla="*/ 6 h 7"/>
                <a:gd name="T6" fmla="*/ 5 w 12"/>
                <a:gd name="T7" fmla="*/ 7 h 7"/>
                <a:gd name="T8" fmla="*/ 4 w 12"/>
                <a:gd name="T9" fmla="*/ 7 h 7"/>
                <a:gd name="T10" fmla="*/ 3 w 12"/>
                <a:gd name="T11" fmla="*/ 7 h 7"/>
                <a:gd name="T12" fmla="*/ 2 w 12"/>
                <a:gd name="T13" fmla="*/ 7 h 7"/>
                <a:gd name="T14" fmla="*/ 1 w 12"/>
                <a:gd name="T15" fmla="*/ 7 h 7"/>
                <a:gd name="T16" fmla="*/ 0 w 12"/>
                <a:gd name="T17" fmla="*/ 7 h 7"/>
                <a:gd name="T18" fmla="*/ 1 w 12"/>
                <a:gd name="T19" fmla="*/ 6 h 7"/>
                <a:gd name="T20" fmla="*/ 3 w 12"/>
                <a:gd name="T21" fmla="*/ 5 h 7"/>
                <a:gd name="T22" fmla="*/ 4 w 12"/>
                <a:gd name="T23" fmla="*/ 4 h 7"/>
                <a:gd name="T24" fmla="*/ 6 w 12"/>
                <a:gd name="T25" fmla="*/ 3 h 7"/>
                <a:gd name="T26" fmla="*/ 7 w 12"/>
                <a:gd name="T27" fmla="*/ 3 h 7"/>
                <a:gd name="T28" fmla="*/ 9 w 12"/>
                <a:gd name="T29" fmla="*/ 2 h 7"/>
                <a:gd name="T30" fmla="*/ 10 w 12"/>
                <a:gd name="T31" fmla="*/ 1 h 7"/>
                <a:gd name="T32" fmla="*/ 12 w 12"/>
                <a:gd name="T33" fmla="*/ 0 h 7"/>
                <a:gd name="T34" fmla="*/ 11 w 12"/>
                <a:gd name="T35" fmla="*/ 0 h 7"/>
                <a:gd name="T36" fmla="*/ 11 w 12"/>
                <a:gd name="T37" fmla="*/ 1 h 7"/>
                <a:gd name="T38" fmla="*/ 11 w 12"/>
                <a:gd name="T39" fmla="*/ 2 h 7"/>
                <a:gd name="T40" fmla="*/ 10 w 12"/>
                <a:gd name="T41" fmla="*/ 2 h 7"/>
                <a:gd name="T42" fmla="*/ 9 w 12"/>
                <a:gd name="T43" fmla="*/ 3 h 7"/>
                <a:gd name="T44" fmla="*/ 9 w 12"/>
                <a:gd name="T45" fmla="*/ 4 h 7"/>
                <a:gd name="T46" fmla="*/ 8 w 12"/>
                <a:gd name="T47" fmla="*/ 4 h 7"/>
                <a:gd name="T48" fmla="*/ 8 w 12"/>
                <a:gd name="T49" fmla="*/ 5 h 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" h="7">
                  <a:moveTo>
                    <a:pt x="8" y="5"/>
                  </a:moveTo>
                  <a:lnTo>
                    <a:pt x="7" y="6"/>
                  </a:lnTo>
                  <a:lnTo>
                    <a:pt x="6" y="6"/>
                  </a:lnTo>
                  <a:lnTo>
                    <a:pt x="5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9" y="3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6" name="Freeform 542"/>
            <p:cNvSpPr>
              <a:spLocks/>
            </p:cNvSpPr>
            <p:nvPr/>
          </p:nvSpPr>
          <p:spPr bwMode="auto">
            <a:xfrm>
              <a:off x="3206" y="1551"/>
              <a:ext cx="4" cy="3"/>
            </a:xfrm>
            <a:custGeom>
              <a:avLst/>
              <a:gdLst>
                <a:gd name="T0" fmla="*/ 2 w 4"/>
                <a:gd name="T1" fmla="*/ 2 h 3"/>
                <a:gd name="T2" fmla="*/ 1 w 4"/>
                <a:gd name="T3" fmla="*/ 2 h 3"/>
                <a:gd name="T4" fmla="*/ 1 w 4"/>
                <a:gd name="T5" fmla="*/ 3 h 3"/>
                <a:gd name="T6" fmla="*/ 0 w 4"/>
                <a:gd name="T7" fmla="*/ 3 h 3"/>
                <a:gd name="T8" fmla="*/ 0 w 4"/>
                <a:gd name="T9" fmla="*/ 3 h 3"/>
                <a:gd name="T10" fmla="*/ 0 w 4"/>
                <a:gd name="T11" fmla="*/ 2 h 3"/>
                <a:gd name="T12" fmla="*/ 1 w 4"/>
                <a:gd name="T13" fmla="*/ 2 h 3"/>
                <a:gd name="T14" fmla="*/ 1 w 4"/>
                <a:gd name="T15" fmla="*/ 1 h 3"/>
                <a:gd name="T16" fmla="*/ 2 w 4"/>
                <a:gd name="T17" fmla="*/ 1 h 3"/>
                <a:gd name="T18" fmla="*/ 2 w 4"/>
                <a:gd name="T19" fmla="*/ 1 h 3"/>
                <a:gd name="T20" fmla="*/ 3 w 4"/>
                <a:gd name="T21" fmla="*/ 0 h 3"/>
                <a:gd name="T22" fmla="*/ 3 w 4"/>
                <a:gd name="T23" fmla="*/ 0 h 3"/>
                <a:gd name="T24" fmla="*/ 4 w 4"/>
                <a:gd name="T25" fmla="*/ 0 h 3"/>
                <a:gd name="T26" fmla="*/ 4 w 4"/>
                <a:gd name="T27" fmla="*/ 1 h 3"/>
                <a:gd name="T28" fmla="*/ 3 w 4"/>
                <a:gd name="T29" fmla="*/ 2 h 3"/>
                <a:gd name="T30" fmla="*/ 3 w 4"/>
                <a:gd name="T31" fmla="*/ 2 h 3"/>
                <a:gd name="T32" fmla="*/ 2 w 4"/>
                <a:gd name="T33" fmla="*/ 2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" h="3">
                  <a:moveTo>
                    <a:pt x="2" y="2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7" name="Freeform 543"/>
            <p:cNvSpPr>
              <a:spLocks/>
            </p:cNvSpPr>
            <p:nvPr/>
          </p:nvSpPr>
          <p:spPr bwMode="auto">
            <a:xfrm>
              <a:off x="3195" y="1522"/>
              <a:ext cx="13" cy="27"/>
            </a:xfrm>
            <a:custGeom>
              <a:avLst/>
              <a:gdLst>
                <a:gd name="T0" fmla="*/ 10 w 13"/>
                <a:gd name="T1" fmla="*/ 21 h 27"/>
                <a:gd name="T2" fmla="*/ 10 w 13"/>
                <a:gd name="T3" fmla="*/ 21 h 27"/>
                <a:gd name="T4" fmla="*/ 9 w 13"/>
                <a:gd name="T5" fmla="*/ 21 h 27"/>
                <a:gd name="T6" fmla="*/ 9 w 13"/>
                <a:gd name="T7" fmla="*/ 22 h 27"/>
                <a:gd name="T8" fmla="*/ 8 w 13"/>
                <a:gd name="T9" fmla="*/ 22 h 27"/>
                <a:gd name="T10" fmla="*/ 7 w 13"/>
                <a:gd name="T11" fmla="*/ 22 h 27"/>
                <a:gd name="T12" fmla="*/ 7 w 13"/>
                <a:gd name="T13" fmla="*/ 23 h 27"/>
                <a:gd name="T14" fmla="*/ 6 w 13"/>
                <a:gd name="T15" fmla="*/ 23 h 27"/>
                <a:gd name="T16" fmla="*/ 5 w 13"/>
                <a:gd name="T17" fmla="*/ 24 h 27"/>
                <a:gd name="T18" fmla="*/ 4 w 13"/>
                <a:gd name="T19" fmla="*/ 24 h 27"/>
                <a:gd name="T20" fmla="*/ 3 w 13"/>
                <a:gd name="T21" fmla="*/ 25 h 27"/>
                <a:gd name="T22" fmla="*/ 3 w 13"/>
                <a:gd name="T23" fmla="*/ 25 h 27"/>
                <a:gd name="T24" fmla="*/ 2 w 13"/>
                <a:gd name="T25" fmla="*/ 26 h 27"/>
                <a:gd name="T26" fmla="*/ 0 w 13"/>
                <a:gd name="T27" fmla="*/ 27 h 27"/>
                <a:gd name="T28" fmla="*/ 2 w 13"/>
                <a:gd name="T29" fmla="*/ 25 h 27"/>
                <a:gd name="T30" fmla="*/ 5 w 13"/>
                <a:gd name="T31" fmla="*/ 22 h 27"/>
                <a:gd name="T32" fmla="*/ 6 w 13"/>
                <a:gd name="T33" fmla="*/ 20 h 27"/>
                <a:gd name="T34" fmla="*/ 8 w 13"/>
                <a:gd name="T35" fmla="*/ 17 h 27"/>
                <a:gd name="T36" fmla="*/ 9 w 13"/>
                <a:gd name="T37" fmla="*/ 14 h 27"/>
                <a:gd name="T38" fmla="*/ 10 w 13"/>
                <a:gd name="T39" fmla="*/ 11 h 27"/>
                <a:gd name="T40" fmla="*/ 10 w 13"/>
                <a:gd name="T41" fmla="*/ 8 h 27"/>
                <a:gd name="T42" fmla="*/ 10 w 13"/>
                <a:gd name="T43" fmla="*/ 5 h 27"/>
                <a:gd name="T44" fmla="*/ 9 w 13"/>
                <a:gd name="T45" fmla="*/ 0 h 27"/>
                <a:gd name="T46" fmla="*/ 10 w 13"/>
                <a:gd name="T47" fmla="*/ 2 h 27"/>
                <a:gd name="T48" fmla="*/ 11 w 13"/>
                <a:gd name="T49" fmla="*/ 4 h 27"/>
                <a:gd name="T50" fmla="*/ 12 w 13"/>
                <a:gd name="T51" fmla="*/ 6 h 27"/>
                <a:gd name="T52" fmla="*/ 12 w 13"/>
                <a:gd name="T53" fmla="*/ 8 h 27"/>
                <a:gd name="T54" fmla="*/ 13 w 13"/>
                <a:gd name="T55" fmla="*/ 10 h 27"/>
                <a:gd name="T56" fmla="*/ 13 w 13"/>
                <a:gd name="T57" fmla="*/ 13 h 27"/>
                <a:gd name="T58" fmla="*/ 13 w 13"/>
                <a:gd name="T59" fmla="*/ 15 h 27"/>
                <a:gd name="T60" fmla="*/ 13 w 13"/>
                <a:gd name="T61" fmla="*/ 17 h 27"/>
                <a:gd name="T62" fmla="*/ 12 w 13"/>
                <a:gd name="T63" fmla="*/ 18 h 27"/>
                <a:gd name="T64" fmla="*/ 12 w 13"/>
                <a:gd name="T65" fmla="*/ 19 h 27"/>
                <a:gd name="T66" fmla="*/ 11 w 13"/>
                <a:gd name="T67" fmla="*/ 20 h 27"/>
                <a:gd name="T68" fmla="*/ 10 w 13"/>
                <a:gd name="T69" fmla="*/ 21 h 2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" h="27">
                  <a:moveTo>
                    <a:pt x="10" y="21"/>
                  </a:moveTo>
                  <a:lnTo>
                    <a:pt x="10" y="21"/>
                  </a:lnTo>
                  <a:lnTo>
                    <a:pt x="9" y="21"/>
                  </a:lnTo>
                  <a:lnTo>
                    <a:pt x="9" y="22"/>
                  </a:lnTo>
                  <a:lnTo>
                    <a:pt x="8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6" y="23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3" y="25"/>
                  </a:lnTo>
                  <a:lnTo>
                    <a:pt x="2" y="26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5" y="22"/>
                  </a:lnTo>
                  <a:lnTo>
                    <a:pt x="6" y="20"/>
                  </a:lnTo>
                  <a:lnTo>
                    <a:pt x="8" y="17"/>
                  </a:lnTo>
                  <a:lnTo>
                    <a:pt x="9" y="14"/>
                  </a:lnTo>
                  <a:lnTo>
                    <a:pt x="10" y="11"/>
                  </a:lnTo>
                  <a:lnTo>
                    <a:pt x="10" y="8"/>
                  </a:lnTo>
                  <a:lnTo>
                    <a:pt x="10" y="5"/>
                  </a:lnTo>
                  <a:lnTo>
                    <a:pt x="9" y="0"/>
                  </a:lnTo>
                  <a:lnTo>
                    <a:pt x="10" y="2"/>
                  </a:lnTo>
                  <a:lnTo>
                    <a:pt x="11" y="4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13" y="15"/>
                  </a:lnTo>
                  <a:lnTo>
                    <a:pt x="13" y="17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1" y="2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8" name="Freeform 544"/>
            <p:cNvSpPr>
              <a:spLocks/>
            </p:cNvSpPr>
            <p:nvPr/>
          </p:nvSpPr>
          <p:spPr bwMode="auto">
            <a:xfrm>
              <a:off x="3202" y="1508"/>
              <a:ext cx="2" cy="2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2 h 2"/>
                <a:gd name="T4" fmla="*/ 1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2 w 2"/>
                <a:gd name="T17" fmla="*/ 1 h 2"/>
                <a:gd name="T18" fmla="*/ 2 w 2"/>
                <a:gd name="T19" fmla="*/ 2 h 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1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99" name="Freeform 545"/>
            <p:cNvSpPr>
              <a:spLocks/>
            </p:cNvSpPr>
            <p:nvPr/>
          </p:nvSpPr>
          <p:spPr bwMode="auto">
            <a:xfrm>
              <a:off x="3197" y="1508"/>
              <a:ext cx="2" cy="2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0 h 2"/>
                <a:gd name="T8" fmla="*/ 0 w 2"/>
                <a:gd name="T9" fmla="*/ 0 h 2"/>
                <a:gd name="T10" fmla="*/ 1 w 2"/>
                <a:gd name="T11" fmla="*/ 0 h 2"/>
                <a:gd name="T12" fmla="*/ 1 w 2"/>
                <a:gd name="T13" fmla="*/ 1 h 2"/>
                <a:gd name="T14" fmla="*/ 2 w 2"/>
                <a:gd name="T15" fmla="*/ 1 h 2"/>
                <a:gd name="T16" fmla="*/ 2 w 2"/>
                <a:gd name="T17" fmla="*/ 2 h 2"/>
                <a:gd name="T18" fmla="*/ 1 w 2"/>
                <a:gd name="T19" fmla="*/ 2 h 2"/>
                <a:gd name="T20" fmla="*/ 1 w 2"/>
                <a:gd name="T21" fmla="*/ 2 h 2"/>
                <a:gd name="T22" fmla="*/ 0 w 2"/>
                <a:gd name="T23" fmla="*/ 2 h 2"/>
                <a:gd name="T24" fmla="*/ 0 w 2"/>
                <a:gd name="T25" fmla="*/ 1 h 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0" name="Freeform 546"/>
            <p:cNvSpPr>
              <a:spLocks/>
            </p:cNvSpPr>
            <p:nvPr/>
          </p:nvSpPr>
          <p:spPr bwMode="auto">
            <a:xfrm>
              <a:off x="3183" y="1503"/>
              <a:ext cx="3" cy="3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1 w 3"/>
                <a:gd name="T5" fmla="*/ 3 h 3"/>
                <a:gd name="T6" fmla="*/ 1 w 3"/>
                <a:gd name="T7" fmla="*/ 2 h 3"/>
                <a:gd name="T8" fmla="*/ 0 w 3"/>
                <a:gd name="T9" fmla="*/ 2 h 3"/>
                <a:gd name="T10" fmla="*/ 1 w 3"/>
                <a:gd name="T11" fmla="*/ 2 h 3"/>
                <a:gd name="T12" fmla="*/ 1 w 3"/>
                <a:gd name="T13" fmla="*/ 1 h 3"/>
                <a:gd name="T14" fmla="*/ 1 w 3"/>
                <a:gd name="T15" fmla="*/ 1 h 3"/>
                <a:gd name="T16" fmla="*/ 2 w 3"/>
                <a:gd name="T17" fmla="*/ 0 h 3"/>
                <a:gd name="T18" fmla="*/ 2 w 3"/>
                <a:gd name="T19" fmla="*/ 1 h 3"/>
                <a:gd name="T20" fmla="*/ 2 w 3"/>
                <a:gd name="T21" fmla="*/ 1 h 3"/>
                <a:gd name="T22" fmla="*/ 2 w 3"/>
                <a:gd name="T23" fmla="*/ 1 h 3"/>
                <a:gd name="T24" fmla="*/ 3 w 3"/>
                <a:gd name="T25" fmla="*/ 1 h 3"/>
                <a:gd name="T26" fmla="*/ 3 w 3"/>
                <a:gd name="T27" fmla="*/ 2 h 3"/>
                <a:gd name="T28" fmla="*/ 3 w 3"/>
                <a:gd name="T29" fmla="*/ 3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3DD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1" name="Freeform 547"/>
            <p:cNvSpPr>
              <a:spLocks/>
            </p:cNvSpPr>
            <p:nvPr/>
          </p:nvSpPr>
          <p:spPr bwMode="auto">
            <a:xfrm>
              <a:off x="3178" y="1543"/>
              <a:ext cx="5" cy="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2 h 3"/>
                <a:gd name="T4" fmla="*/ 3 w 5"/>
                <a:gd name="T5" fmla="*/ 2 h 3"/>
                <a:gd name="T6" fmla="*/ 2 w 5"/>
                <a:gd name="T7" fmla="*/ 2 h 3"/>
                <a:gd name="T8" fmla="*/ 1 w 5"/>
                <a:gd name="T9" fmla="*/ 3 h 3"/>
                <a:gd name="T10" fmla="*/ 0 w 5"/>
                <a:gd name="T11" fmla="*/ 3 h 3"/>
                <a:gd name="T12" fmla="*/ 1 w 5"/>
                <a:gd name="T13" fmla="*/ 2 h 3"/>
                <a:gd name="T14" fmla="*/ 2 w 5"/>
                <a:gd name="T15" fmla="*/ 1 h 3"/>
                <a:gd name="T16" fmla="*/ 2 w 5"/>
                <a:gd name="T17" fmla="*/ 0 h 3"/>
                <a:gd name="T18" fmla="*/ 3 w 5"/>
                <a:gd name="T19" fmla="*/ 0 h 3"/>
                <a:gd name="T20" fmla="*/ 3 w 5"/>
                <a:gd name="T21" fmla="*/ 0 h 3"/>
                <a:gd name="T22" fmla="*/ 4 w 5"/>
                <a:gd name="T23" fmla="*/ 0 h 3"/>
                <a:gd name="T24" fmla="*/ 5 w 5"/>
                <a:gd name="T25" fmla="*/ 1 h 3"/>
                <a:gd name="T26" fmla="*/ 5 w 5"/>
                <a:gd name="T27" fmla="*/ 1 h 3"/>
                <a:gd name="T28" fmla="*/ 5 w 5"/>
                <a:gd name="T29" fmla="*/ 2 h 3"/>
                <a:gd name="T30" fmla="*/ 4 w 5"/>
                <a:gd name="T31" fmla="*/ 2 h 3"/>
                <a:gd name="T32" fmla="*/ 4 w 5"/>
                <a:gd name="T33" fmla="*/ 2 h 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4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2" name="Freeform 548"/>
            <p:cNvSpPr>
              <a:spLocks/>
            </p:cNvSpPr>
            <p:nvPr/>
          </p:nvSpPr>
          <p:spPr bwMode="auto">
            <a:xfrm>
              <a:off x="3156" y="1542"/>
              <a:ext cx="25" cy="9"/>
            </a:xfrm>
            <a:custGeom>
              <a:avLst/>
              <a:gdLst>
                <a:gd name="T0" fmla="*/ 17 w 25"/>
                <a:gd name="T1" fmla="*/ 9 h 9"/>
                <a:gd name="T2" fmla="*/ 15 w 25"/>
                <a:gd name="T3" fmla="*/ 9 h 9"/>
                <a:gd name="T4" fmla="*/ 13 w 25"/>
                <a:gd name="T5" fmla="*/ 9 h 9"/>
                <a:gd name="T6" fmla="*/ 10 w 25"/>
                <a:gd name="T7" fmla="*/ 8 h 9"/>
                <a:gd name="T8" fmla="*/ 8 w 25"/>
                <a:gd name="T9" fmla="*/ 8 h 9"/>
                <a:gd name="T10" fmla="*/ 6 w 25"/>
                <a:gd name="T11" fmla="*/ 7 h 9"/>
                <a:gd name="T12" fmla="*/ 4 w 25"/>
                <a:gd name="T13" fmla="*/ 6 h 9"/>
                <a:gd name="T14" fmla="*/ 2 w 25"/>
                <a:gd name="T15" fmla="*/ 5 h 9"/>
                <a:gd name="T16" fmla="*/ 1 w 25"/>
                <a:gd name="T17" fmla="*/ 4 h 9"/>
                <a:gd name="T18" fmla="*/ 0 w 25"/>
                <a:gd name="T19" fmla="*/ 3 h 9"/>
                <a:gd name="T20" fmla="*/ 2 w 25"/>
                <a:gd name="T21" fmla="*/ 3 h 9"/>
                <a:gd name="T22" fmla="*/ 4 w 25"/>
                <a:gd name="T23" fmla="*/ 3 h 9"/>
                <a:gd name="T24" fmla="*/ 6 w 25"/>
                <a:gd name="T25" fmla="*/ 3 h 9"/>
                <a:gd name="T26" fmla="*/ 8 w 25"/>
                <a:gd name="T27" fmla="*/ 2 h 9"/>
                <a:gd name="T28" fmla="*/ 9 w 25"/>
                <a:gd name="T29" fmla="*/ 2 h 9"/>
                <a:gd name="T30" fmla="*/ 11 w 25"/>
                <a:gd name="T31" fmla="*/ 1 h 9"/>
                <a:gd name="T32" fmla="*/ 13 w 25"/>
                <a:gd name="T33" fmla="*/ 1 h 9"/>
                <a:gd name="T34" fmla="*/ 15 w 25"/>
                <a:gd name="T35" fmla="*/ 0 h 9"/>
                <a:gd name="T36" fmla="*/ 14 w 25"/>
                <a:gd name="T37" fmla="*/ 0 h 9"/>
                <a:gd name="T38" fmla="*/ 13 w 25"/>
                <a:gd name="T39" fmla="*/ 1 h 9"/>
                <a:gd name="T40" fmla="*/ 12 w 25"/>
                <a:gd name="T41" fmla="*/ 1 h 9"/>
                <a:gd name="T42" fmla="*/ 11 w 25"/>
                <a:gd name="T43" fmla="*/ 2 h 9"/>
                <a:gd name="T44" fmla="*/ 11 w 25"/>
                <a:gd name="T45" fmla="*/ 2 h 9"/>
                <a:gd name="T46" fmla="*/ 10 w 25"/>
                <a:gd name="T47" fmla="*/ 3 h 9"/>
                <a:gd name="T48" fmla="*/ 9 w 25"/>
                <a:gd name="T49" fmla="*/ 3 h 9"/>
                <a:gd name="T50" fmla="*/ 8 w 25"/>
                <a:gd name="T51" fmla="*/ 3 h 9"/>
                <a:gd name="T52" fmla="*/ 8 w 25"/>
                <a:gd name="T53" fmla="*/ 4 h 9"/>
                <a:gd name="T54" fmla="*/ 9 w 25"/>
                <a:gd name="T55" fmla="*/ 4 h 9"/>
                <a:gd name="T56" fmla="*/ 11 w 25"/>
                <a:gd name="T57" fmla="*/ 4 h 9"/>
                <a:gd name="T58" fmla="*/ 13 w 25"/>
                <a:gd name="T59" fmla="*/ 4 h 9"/>
                <a:gd name="T60" fmla="*/ 14 w 25"/>
                <a:gd name="T61" fmla="*/ 4 h 9"/>
                <a:gd name="T62" fmla="*/ 16 w 25"/>
                <a:gd name="T63" fmla="*/ 3 h 9"/>
                <a:gd name="T64" fmla="*/ 18 w 25"/>
                <a:gd name="T65" fmla="*/ 3 h 9"/>
                <a:gd name="T66" fmla="*/ 19 w 25"/>
                <a:gd name="T67" fmla="*/ 2 h 9"/>
                <a:gd name="T68" fmla="*/ 21 w 25"/>
                <a:gd name="T69" fmla="*/ 2 h 9"/>
                <a:gd name="T70" fmla="*/ 20 w 25"/>
                <a:gd name="T71" fmla="*/ 2 h 9"/>
                <a:gd name="T72" fmla="*/ 19 w 25"/>
                <a:gd name="T73" fmla="*/ 2 h 9"/>
                <a:gd name="T74" fmla="*/ 19 w 25"/>
                <a:gd name="T75" fmla="*/ 3 h 9"/>
                <a:gd name="T76" fmla="*/ 18 w 25"/>
                <a:gd name="T77" fmla="*/ 4 h 9"/>
                <a:gd name="T78" fmla="*/ 17 w 25"/>
                <a:gd name="T79" fmla="*/ 4 h 9"/>
                <a:gd name="T80" fmla="*/ 16 w 25"/>
                <a:gd name="T81" fmla="*/ 5 h 9"/>
                <a:gd name="T82" fmla="*/ 15 w 25"/>
                <a:gd name="T83" fmla="*/ 5 h 9"/>
                <a:gd name="T84" fmla="*/ 14 w 25"/>
                <a:gd name="T85" fmla="*/ 6 h 9"/>
                <a:gd name="T86" fmla="*/ 15 w 25"/>
                <a:gd name="T87" fmla="*/ 6 h 9"/>
                <a:gd name="T88" fmla="*/ 17 w 25"/>
                <a:gd name="T89" fmla="*/ 7 h 9"/>
                <a:gd name="T90" fmla="*/ 18 w 25"/>
                <a:gd name="T91" fmla="*/ 7 h 9"/>
                <a:gd name="T92" fmla="*/ 19 w 25"/>
                <a:gd name="T93" fmla="*/ 7 h 9"/>
                <a:gd name="T94" fmla="*/ 21 w 25"/>
                <a:gd name="T95" fmla="*/ 7 h 9"/>
                <a:gd name="T96" fmla="*/ 22 w 25"/>
                <a:gd name="T97" fmla="*/ 7 h 9"/>
                <a:gd name="T98" fmla="*/ 23 w 25"/>
                <a:gd name="T99" fmla="*/ 7 h 9"/>
                <a:gd name="T100" fmla="*/ 24 w 25"/>
                <a:gd name="T101" fmla="*/ 6 h 9"/>
                <a:gd name="T102" fmla="*/ 25 w 25"/>
                <a:gd name="T103" fmla="*/ 6 h 9"/>
                <a:gd name="T104" fmla="*/ 24 w 25"/>
                <a:gd name="T105" fmla="*/ 6 h 9"/>
                <a:gd name="T106" fmla="*/ 23 w 25"/>
                <a:gd name="T107" fmla="*/ 7 h 9"/>
                <a:gd name="T108" fmla="*/ 22 w 25"/>
                <a:gd name="T109" fmla="*/ 8 h 9"/>
                <a:gd name="T110" fmla="*/ 21 w 25"/>
                <a:gd name="T111" fmla="*/ 8 h 9"/>
                <a:gd name="T112" fmla="*/ 20 w 25"/>
                <a:gd name="T113" fmla="*/ 9 h 9"/>
                <a:gd name="T114" fmla="*/ 19 w 25"/>
                <a:gd name="T115" fmla="*/ 9 h 9"/>
                <a:gd name="T116" fmla="*/ 18 w 25"/>
                <a:gd name="T117" fmla="*/ 9 h 9"/>
                <a:gd name="T118" fmla="*/ 17 w 25"/>
                <a:gd name="T119" fmla="*/ 9 h 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5" h="9">
                  <a:moveTo>
                    <a:pt x="17" y="9"/>
                  </a:moveTo>
                  <a:lnTo>
                    <a:pt x="15" y="9"/>
                  </a:lnTo>
                  <a:lnTo>
                    <a:pt x="13" y="9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7"/>
                  </a:lnTo>
                  <a:lnTo>
                    <a:pt x="4" y="6"/>
                  </a:lnTo>
                  <a:lnTo>
                    <a:pt x="2" y="5"/>
                  </a:lnTo>
                  <a:lnTo>
                    <a:pt x="1" y="4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9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9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3" y="7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7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3" name="Freeform 549"/>
            <p:cNvSpPr>
              <a:spLocks/>
            </p:cNvSpPr>
            <p:nvPr/>
          </p:nvSpPr>
          <p:spPr bwMode="auto">
            <a:xfrm>
              <a:off x="3178" y="1522"/>
              <a:ext cx="2" cy="4"/>
            </a:xfrm>
            <a:custGeom>
              <a:avLst/>
              <a:gdLst>
                <a:gd name="T0" fmla="*/ 1 w 2"/>
                <a:gd name="T1" fmla="*/ 4 h 4"/>
                <a:gd name="T2" fmla="*/ 0 w 2"/>
                <a:gd name="T3" fmla="*/ 3 h 4"/>
                <a:gd name="T4" fmla="*/ 1 w 2"/>
                <a:gd name="T5" fmla="*/ 2 h 4"/>
                <a:gd name="T6" fmla="*/ 1 w 2"/>
                <a:gd name="T7" fmla="*/ 1 h 4"/>
                <a:gd name="T8" fmla="*/ 1 w 2"/>
                <a:gd name="T9" fmla="*/ 0 h 4"/>
                <a:gd name="T10" fmla="*/ 2 w 2"/>
                <a:gd name="T11" fmla="*/ 1 h 4"/>
                <a:gd name="T12" fmla="*/ 2 w 2"/>
                <a:gd name="T13" fmla="*/ 2 h 4"/>
                <a:gd name="T14" fmla="*/ 2 w 2"/>
                <a:gd name="T15" fmla="*/ 3 h 4"/>
                <a:gd name="T16" fmla="*/ 2 w 2"/>
                <a:gd name="T17" fmla="*/ 3 h 4"/>
                <a:gd name="T18" fmla="*/ 2 w 2"/>
                <a:gd name="T19" fmla="*/ 4 h 4"/>
                <a:gd name="T20" fmla="*/ 1 w 2"/>
                <a:gd name="T21" fmla="*/ 4 h 4"/>
                <a:gd name="T22" fmla="*/ 1 w 2"/>
                <a:gd name="T23" fmla="*/ 4 h 4"/>
                <a:gd name="T24" fmla="*/ 1 w 2"/>
                <a:gd name="T25" fmla="*/ 4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lnTo>
                    <a:pt x="0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4" name="Freeform 550"/>
            <p:cNvSpPr>
              <a:spLocks/>
            </p:cNvSpPr>
            <p:nvPr/>
          </p:nvSpPr>
          <p:spPr bwMode="auto">
            <a:xfrm>
              <a:off x="3160" y="1528"/>
              <a:ext cx="20" cy="9"/>
            </a:xfrm>
            <a:custGeom>
              <a:avLst/>
              <a:gdLst>
                <a:gd name="T0" fmla="*/ 14 w 20"/>
                <a:gd name="T1" fmla="*/ 9 h 9"/>
                <a:gd name="T2" fmla="*/ 12 w 20"/>
                <a:gd name="T3" fmla="*/ 9 h 9"/>
                <a:gd name="T4" fmla="*/ 10 w 20"/>
                <a:gd name="T5" fmla="*/ 9 h 9"/>
                <a:gd name="T6" fmla="*/ 8 w 20"/>
                <a:gd name="T7" fmla="*/ 8 h 9"/>
                <a:gd name="T8" fmla="*/ 7 w 20"/>
                <a:gd name="T9" fmla="*/ 7 h 9"/>
                <a:gd name="T10" fmla="*/ 5 w 20"/>
                <a:gd name="T11" fmla="*/ 7 h 9"/>
                <a:gd name="T12" fmla="*/ 3 w 20"/>
                <a:gd name="T13" fmla="*/ 6 h 9"/>
                <a:gd name="T14" fmla="*/ 2 w 20"/>
                <a:gd name="T15" fmla="*/ 5 h 9"/>
                <a:gd name="T16" fmla="*/ 0 w 20"/>
                <a:gd name="T17" fmla="*/ 4 h 9"/>
                <a:gd name="T18" fmla="*/ 2 w 20"/>
                <a:gd name="T19" fmla="*/ 4 h 9"/>
                <a:gd name="T20" fmla="*/ 5 w 20"/>
                <a:gd name="T21" fmla="*/ 5 h 9"/>
                <a:gd name="T22" fmla="*/ 7 w 20"/>
                <a:gd name="T23" fmla="*/ 5 h 9"/>
                <a:gd name="T24" fmla="*/ 10 w 20"/>
                <a:gd name="T25" fmla="*/ 6 h 9"/>
                <a:gd name="T26" fmla="*/ 12 w 20"/>
                <a:gd name="T27" fmla="*/ 6 h 9"/>
                <a:gd name="T28" fmla="*/ 15 w 20"/>
                <a:gd name="T29" fmla="*/ 5 h 9"/>
                <a:gd name="T30" fmla="*/ 17 w 20"/>
                <a:gd name="T31" fmla="*/ 4 h 9"/>
                <a:gd name="T32" fmla="*/ 19 w 20"/>
                <a:gd name="T33" fmla="*/ 2 h 9"/>
                <a:gd name="T34" fmla="*/ 20 w 20"/>
                <a:gd name="T35" fmla="*/ 0 h 9"/>
                <a:gd name="T36" fmla="*/ 20 w 20"/>
                <a:gd name="T37" fmla="*/ 1 h 9"/>
                <a:gd name="T38" fmla="*/ 20 w 20"/>
                <a:gd name="T39" fmla="*/ 2 h 9"/>
                <a:gd name="T40" fmla="*/ 20 w 20"/>
                <a:gd name="T41" fmla="*/ 2 h 9"/>
                <a:gd name="T42" fmla="*/ 19 w 20"/>
                <a:gd name="T43" fmla="*/ 3 h 9"/>
                <a:gd name="T44" fmla="*/ 19 w 20"/>
                <a:gd name="T45" fmla="*/ 4 h 9"/>
                <a:gd name="T46" fmla="*/ 18 w 20"/>
                <a:gd name="T47" fmla="*/ 5 h 9"/>
                <a:gd name="T48" fmla="*/ 18 w 20"/>
                <a:gd name="T49" fmla="*/ 6 h 9"/>
                <a:gd name="T50" fmla="*/ 17 w 20"/>
                <a:gd name="T51" fmla="*/ 6 h 9"/>
                <a:gd name="T52" fmla="*/ 17 w 20"/>
                <a:gd name="T53" fmla="*/ 7 h 9"/>
                <a:gd name="T54" fmla="*/ 16 w 20"/>
                <a:gd name="T55" fmla="*/ 8 h 9"/>
                <a:gd name="T56" fmla="*/ 15 w 20"/>
                <a:gd name="T57" fmla="*/ 8 h 9"/>
                <a:gd name="T58" fmla="*/ 14 w 20"/>
                <a:gd name="T59" fmla="*/ 9 h 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0" h="9">
                  <a:moveTo>
                    <a:pt x="14" y="9"/>
                  </a:moveTo>
                  <a:lnTo>
                    <a:pt x="12" y="9"/>
                  </a:lnTo>
                  <a:lnTo>
                    <a:pt x="10" y="9"/>
                  </a:lnTo>
                  <a:lnTo>
                    <a:pt x="8" y="8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5"/>
                  </a:lnTo>
                  <a:lnTo>
                    <a:pt x="7" y="5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5" y="5"/>
                  </a:lnTo>
                  <a:lnTo>
                    <a:pt x="17" y="4"/>
                  </a:lnTo>
                  <a:lnTo>
                    <a:pt x="19" y="2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5" name="Freeform 551"/>
            <p:cNvSpPr>
              <a:spLocks/>
            </p:cNvSpPr>
            <p:nvPr/>
          </p:nvSpPr>
          <p:spPr bwMode="auto">
            <a:xfrm>
              <a:off x="3159" y="1516"/>
              <a:ext cx="18" cy="16"/>
            </a:xfrm>
            <a:custGeom>
              <a:avLst/>
              <a:gdLst>
                <a:gd name="T0" fmla="*/ 14 w 18"/>
                <a:gd name="T1" fmla="*/ 15 h 16"/>
                <a:gd name="T2" fmla="*/ 13 w 18"/>
                <a:gd name="T3" fmla="*/ 16 h 16"/>
                <a:gd name="T4" fmla="*/ 12 w 18"/>
                <a:gd name="T5" fmla="*/ 16 h 16"/>
                <a:gd name="T6" fmla="*/ 10 w 18"/>
                <a:gd name="T7" fmla="*/ 16 h 16"/>
                <a:gd name="T8" fmla="*/ 9 w 18"/>
                <a:gd name="T9" fmla="*/ 16 h 16"/>
                <a:gd name="T10" fmla="*/ 7 w 18"/>
                <a:gd name="T11" fmla="*/ 16 h 16"/>
                <a:gd name="T12" fmla="*/ 6 w 18"/>
                <a:gd name="T13" fmla="*/ 15 h 16"/>
                <a:gd name="T14" fmla="*/ 4 w 18"/>
                <a:gd name="T15" fmla="*/ 15 h 16"/>
                <a:gd name="T16" fmla="*/ 3 w 18"/>
                <a:gd name="T17" fmla="*/ 14 h 16"/>
                <a:gd name="T18" fmla="*/ 3 w 18"/>
                <a:gd name="T19" fmla="*/ 14 h 16"/>
                <a:gd name="T20" fmla="*/ 2 w 18"/>
                <a:gd name="T21" fmla="*/ 13 h 16"/>
                <a:gd name="T22" fmla="*/ 1 w 18"/>
                <a:gd name="T23" fmla="*/ 12 h 16"/>
                <a:gd name="T24" fmla="*/ 0 w 18"/>
                <a:gd name="T25" fmla="*/ 11 h 16"/>
                <a:gd name="T26" fmla="*/ 0 w 18"/>
                <a:gd name="T27" fmla="*/ 10 h 16"/>
                <a:gd name="T28" fmla="*/ 0 w 18"/>
                <a:gd name="T29" fmla="*/ 9 h 16"/>
                <a:gd name="T30" fmla="*/ 0 w 18"/>
                <a:gd name="T31" fmla="*/ 7 h 16"/>
                <a:gd name="T32" fmla="*/ 1 w 18"/>
                <a:gd name="T33" fmla="*/ 6 h 16"/>
                <a:gd name="T34" fmla="*/ 1 w 18"/>
                <a:gd name="T35" fmla="*/ 5 h 16"/>
                <a:gd name="T36" fmla="*/ 2 w 18"/>
                <a:gd name="T37" fmla="*/ 4 h 16"/>
                <a:gd name="T38" fmla="*/ 3 w 18"/>
                <a:gd name="T39" fmla="*/ 3 h 16"/>
                <a:gd name="T40" fmla="*/ 4 w 18"/>
                <a:gd name="T41" fmla="*/ 2 h 16"/>
                <a:gd name="T42" fmla="*/ 6 w 18"/>
                <a:gd name="T43" fmla="*/ 1 h 16"/>
                <a:gd name="T44" fmla="*/ 6 w 18"/>
                <a:gd name="T45" fmla="*/ 0 h 16"/>
                <a:gd name="T46" fmla="*/ 7 w 18"/>
                <a:gd name="T47" fmla="*/ 0 h 16"/>
                <a:gd name="T48" fmla="*/ 8 w 18"/>
                <a:gd name="T49" fmla="*/ 0 h 16"/>
                <a:gd name="T50" fmla="*/ 9 w 18"/>
                <a:gd name="T51" fmla="*/ 0 h 16"/>
                <a:gd name="T52" fmla="*/ 10 w 18"/>
                <a:gd name="T53" fmla="*/ 0 h 16"/>
                <a:gd name="T54" fmla="*/ 11 w 18"/>
                <a:gd name="T55" fmla="*/ 1 h 16"/>
                <a:gd name="T56" fmla="*/ 12 w 18"/>
                <a:gd name="T57" fmla="*/ 1 h 16"/>
                <a:gd name="T58" fmla="*/ 13 w 18"/>
                <a:gd name="T59" fmla="*/ 1 h 16"/>
                <a:gd name="T60" fmla="*/ 14 w 18"/>
                <a:gd name="T61" fmla="*/ 2 h 16"/>
                <a:gd name="T62" fmla="*/ 15 w 18"/>
                <a:gd name="T63" fmla="*/ 3 h 16"/>
                <a:gd name="T64" fmla="*/ 16 w 18"/>
                <a:gd name="T65" fmla="*/ 4 h 16"/>
                <a:gd name="T66" fmla="*/ 17 w 18"/>
                <a:gd name="T67" fmla="*/ 5 h 16"/>
                <a:gd name="T68" fmla="*/ 18 w 18"/>
                <a:gd name="T69" fmla="*/ 7 h 16"/>
                <a:gd name="T70" fmla="*/ 18 w 18"/>
                <a:gd name="T71" fmla="*/ 8 h 16"/>
                <a:gd name="T72" fmla="*/ 18 w 18"/>
                <a:gd name="T73" fmla="*/ 10 h 16"/>
                <a:gd name="T74" fmla="*/ 18 w 18"/>
                <a:gd name="T75" fmla="*/ 11 h 16"/>
                <a:gd name="T76" fmla="*/ 17 w 18"/>
                <a:gd name="T77" fmla="*/ 12 h 16"/>
                <a:gd name="T78" fmla="*/ 16 w 18"/>
                <a:gd name="T79" fmla="*/ 13 h 16"/>
                <a:gd name="T80" fmla="*/ 15 w 18"/>
                <a:gd name="T81" fmla="*/ 14 h 16"/>
                <a:gd name="T82" fmla="*/ 14 w 18"/>
                <a:gd name="T83" fmla="*/ 15 h 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8" h="16">
                  <a:moveTo>
                    <a:pt x="14" y="15"/>
                  </a:moveTo>
                  <a:lnTo>
                    <a:pt x="13" y="16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7" y="16"/>
                  </a:lnTo>
                  <a:lnTo>
                    <a:pt x="6" y="15"/>
                  </a:lnTo>
                  <a:lnTo>
                    <a:pt x="4" y="15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2"/>
                  </a:lnTo>
                  <a:lnTo>
                    <a:pt x="15" y="3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5" y="14"/>
                  </a:lnTo>
                  <a:lnTo>
                    <a:pt x="1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6" name="Freeform 552"/>
            <p:cNvSpPr>
              <a:spLocks/>
            </p:cNvSpPr>
            <p:nvPr/>
          </p:nvSpPr>
          <p:spPr bwMode="auto">
            <a:xfrm>
              <a:off x="3162" y="1518"/>
              <a:ext cx="12" cy="11"/>
            </a:xfrm>
            <a:custGeom>
              <a:avLst/>
              <a:gdLst>
                <a:gd name="T0" fmla="*/ 8 w 12"/>
                <a:gd name="T1" fmla="*/ 11 h 11"/>
                <a:gd name="T2" fmla="*/ 7 w 12"/>
                <a:gd name="T3" fmla="*/ 11 h 11"/>
                <a:gd name="T4" fmla="*/ 6 w 12"/>
                <a:gd name="T5" fmla="*/ 11 h 11"/>
                <a:gd name="T6" fmla="*/ 5 w 12"/>
                <a:gd name="T7" fmla="*/ 11 h 11"/>
                <a:gd name="T8" fmla="*/ 4 w 12"/>
                <a:gd name="T9" fmla="*/ 11 h 11"/>
                <a:gd name="T10" fmla="*/ 3 w 12"/>
                <a:gd name="T11" fmla="*/ 10 h 11"/>
                <a:gd name="T12" fmla="*/ 2 w 12"/>
                <a:gd name="T13" fmla="*/ 10 h 11"/>
                <a:gd name="T14" fmla="*/ 2 w 12"/>
                <a:gd name="T15" fmla="*/ 10 h 11"/>
                <a:gd name="T16" fmla="*/ 1 w 12"/>
                <a:gd name="T17" fmla="*/ 9 h 11"/>
                <a:gd name="T18" fmla="*/ 0 w 12"/>
                <a:gd name="T19" fmla="*/ 8 h 11"/>
                <a:gd name="T20" fmla="*/ 0 w 12"/>
                <a:gd name="T21" fmla="*/ 7 h 11"/>
                <a:gd name="T22" fmla="*/ 0 w 12"/>
                <a:gd name="T23" fmla="*/ 6 h 11"/>
                <a:gd name="T24" fmla="*/ 0 w 12"/>
                <a:gd name="T25" fmla="*/ 5 h 11"/>
                <a:gd name="T26" fmla="*/ 0 w 12"/>
                <a:gd name="T27" fmla="*/ 4 h 11"/>
                <a:gd name="T28" fmla="*/ 1 w 12"/>
                <a:gd name="T29" fmla="*/ 3 h 11"/>
                <a:gd name="T30" fmla="*/ 2 w 12"/>
                <a:gd name="T31" fmla="*/ 2 h 11"/>
                <a:gd name="T32" fmla="*/ 3 w 12"/>
                <a:gd name="T33" fmla="*/ 1 h 11"/>
                <a:gd name="T34" fmla="*/ 4 w 12"/>
                <a:gd name="T35" fmla="*/ 0 h 11"/>
                <a:gd name="T36" fmla="*/ 5 w 12"/>
                <a:gd name="T37" fmla="*/ 0 h 11"/>
                <a:gd name="T38" fmla="*/ 6 w 12"/>
                <a:gd name="T39" fmla="*/ 0 h 11"/>
                <a:gd name="T40" fmla="*/ 6 w 12"/>
                <a:gd name="T41" fmla="*/ 0 h 11"/>
                <a:gd name="T42" fmla="*/ 7 w 12"/>
                <a:gd name="T43" fmla="*/ 0 h 11"/>
                <a:gd name="T44" fmla="*/ 8 w 12"/>
                <a:gd name="T45" fmla="*/ 0 h 11"/>
                <a:gd name="T46" fmla="*/ 9 w 12"/>
                <a:gd name="T47" fmla="*/ 1 h 11"/>
                <a:gd name="T48" fmla="*/ 10 w 12"/>
                <a:gd name="T49" fmla="*/ 1 h 11"/>
                <a:gd name="T50" fmla="*/ 10 w 12"/>
                <a:gd name="T51" fmla="*/ 2 h 11"/>
                <a:gd name="T52" fmla="*/ 11 w 12"/>
                <a:gd name="T53" fmla="*/ 3 h 11"/>
                <a:gd name="T54" fmla="*/ 11 w 12"/>
                <a:gd name="T55" fmla="*/ 5 h 11"/>
                <a:gd name="T56" fmla="*/ 12 w 12"/>
                <a:gd name="T57" fmla="*/ 6 h 11"/>
                <a:gd name="T58" fmla="*/ 12 w 12"/>
                <a:gd name="T59" fmla="*/ 7 h 11"/>
                <a:gd name="T60" fmla="*/ 11 w 12"/>
                <a:gd name="T61" fmla="*/ 8 h 11"/>
                <a:gd name="T62" fmla="*/ 11 w 12"/>
                <a:gd name="T63" fmla="*/ 8 h 11"/>
                <a:gd name="T64" fmla="*/ 10 w 12"/>
                <a:gd name="T65" fmla="*/ 9 h 11"/>
                <a:gd name="T66" fmla="*/ 10 w 12"/>
                <a:gd name="T67" fmla="*/ 9 h 11"/>
                <a:gd name="T68" fmla="*/ 9 w 12"/>
                <a:gd name="T69" fmla="*/ 10 h 11"/>
                <a:gd name="T70" fmla="*/ 8 w 12"/>
                <a:gd name="T71" fmla="*/ 10 h 11"/>
                <a:gd name="T72" fmla="*/ 8 w 12"/>
                <a:gd name="T73" fmla="*/ 11 h 1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" h="11">
                  <a:moveTo>
                    <a:pt x="8" y="11"/>
                  </a:moveTo>
                  <a:lnTo>
                    <a:pt x="7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10" y="9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7" name="Freeform 553"/>
            <p:cNvSpPr>
              <a:spLocks/>
            </p:cNvSpPr>
            <p:nvPr/>
          </p:nvSpPr>
          <p:spPr bwMode="auto">
            <a:xfrm>
              <a:off x="3164" y="1520"/>
              <a:ext cx="7" cy="7"/>
            </a:xfrm>
            <a:custGeom>
              <a:avLst/>
              <a:gdLst>
                <a:gd name="T0" fmla="*/ 5 w 7"/>
                <a:gd name="T1" fmla="*/ 6 h 7"/>
                <a:gd name="T2" fmla="*/ 4 w 7"/>
                <a:gd name="T3" fmla="*/ 7 h 7"/>
                <a:gd name="T4" fmla="*/ 4 w 7"/>
                <a:gd name="T5" fmla="*/ 7 h 7"/>
                <a:gd name="T6" fmla="*/ 3 w 7"/>
                <a:gd name="T7" fmla="*/ 6 h 7"/>
                <a:gd name="T8" fmla="*/ 3 w 7"/>
                <a:gd name="T9" fmla="*/ 6 h 7"/>
                <a:gd name="T10" fmla="*/ 2 w 7"/>
                <a:gd name="T11" fmla="*/ 6 h 7"/>
                <a:gd name="T12" fmla="*/ 2 w 7"/>
                <a:gd name="T13" fmla="*/ 6 h 7"/>
                <a:gd name="T14" fmla="*/ 1 w 7"/>
                <a:gd name="T15" fmla="*/ 5 h 7"/>
                <a:gd name="T16" fmla="*/ 1 w 7"/>
                <a:gd name="T17" fmla="*/ 5 h 7"/>
                <a:gd name="T18" fmla="*/ 0 w 7"/>
                <a:gd name="T19" fmla="*/ 4 h 7"/>
                <a:gd name="T20" fmla="*/ 0 w 7"/>
                <a:gd name="T21" fmla="*/ 4 h 7"/>
                <a:gd name="T22" fmla="*/ 0 w 7"/>
                <a:gd name="T23" fmla="*/ 3 h 7"/>
                <a:gd name="T24" fmla="*/ 0 w 7"/>
                <a:gd name="T25" fmla="*/ 2 h 7"/>
                <a:gd name="T26" fmla="*/ 1 w 7"/>
                <a:gd name="T27" fmla="*/ 1 h 7"/>
                <a:gd name="T28" fmla="*/ 1 w 7"/>
                <a:gd name="T29" fmla="*/ 1 h 7"/>
                <a:gd name="T30" fmla="*/ 2 w 7"/>
                <a:gd name="T31" fmla="*/ 0 h 7"/>
                <a:gd name="T32" fmla="*/ 3 w 7"/>
                <a:gd name="T33" fmla="*/ 0 h 7"/>
                <a:gd name="T34" fmla="*/ 3 w 7"/>
                <a:gd name="T35" fmla="*/ 0 h 7"/>
                <a:gd name="T36" fmla="*/ 3 w 7"/>
                <a:gd name="T37" fmla="*/ 1 h 7"/>
                <a:gd name="T38" fmla="*/ 4 w 7"/>
                <a:gd name="T39" fmla="*/ 2 h 7"/>
                <a:gd name="T40" fmla="*/ 4 w 7"/>
                <a:gd name="T41" fmla="*/ 2 h 7"/>
                <a:gd name="T42" fmla="*/ 5 w 7"/>
                <a:gd name="T43" fmla="*/ 0 h 7"/>
                <a:gd name="T44" fmla="*/ 6 w 7"/>
                <a:gd name="T45" fmla="*/ 0 h 7"/>
                <a:gd name="T46" fmla="*/ 7 w 7"/>
                <a:gd name="T47" fmla="*/ 1 h 7"/>
                <a:gd name="T48" fmla="*/ 7 w 7"/>
                <a:gd name="T49" fmla="*/ 2 h 7"/>
                <a:gd name="T50" fmla="*/ 7 w 7"/>
                <a:gd name="T51" fmla="*/ 3 h 7"/>
                <a:gd name="T52" fmla="*/ 7 w 7"/>
                <a:gd name="T53" fmla="*/ 4 h 7"/>
                <a:gd name="T54" fmla="*/ 6 w 7"/>
                <a:gd name="T55" fmla="*/ 5 h 7"/>
                <a:gd name="T56" fmla="*/ 6 w 7"/>
                <a:gd name="T57" fmla="*/ 6 h 7"/>
                <a:gd name="T58" fmla="*/ 5 w 7"/>
                <a:gd name="T59" fmla="*/ 6 h 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7" h="7">
                  <a:moveTo>
                    <a:pt x="5" y="6"/>
                  </a:moveTo>
                  <a:lnTo>
                    <a:pt x="4" y="7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4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4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8" name="Freeform 554"/>
            <p:cNvSpPr>
              <a:spLocks/>
            </p:cNvSpPr>
            <p:nvPr/>
          </p:nvSpPr>
          <p:spPr bwMode="auto">
            <a:xfrm>
              <a:off x="3149" y="1532"/>
              <a:ext cx="11" cy="11"/>
            </a:xfrm>
            <a:custGeom>
              <a:avLst/>
              <a:gdLst>
                <a:gd name="T0" fmla="*/ 10 w 11"/>
                <a:gd name="T1" fmla="*/ 11 h 11"/>
                <a:gd name="T2" fmla="*/ 8 w 11"/>
                <a:gd name="T3" fmla="*/ 11 h 11"/>
                <a:gd name="T4" fmla="*/ 7 w 11"/>
                <a:gd name="T5" fmla="*/ 11 h 11"/>
                <a:gd name="T6" fmla="*/ 6 w 11"/>
                <a:gd name="T7" fmla="*/ 11 h 11"/>
                <a:gd name="T8" fmla="*/ 5 w 11"/>
                <a:gd name="T9" fmla="*/ 11 h 11"/>
                <a:gd name="T10" fmla="*/ 4 w 11"/>
                <a:gd name="T11" fmla="*/ 11 h 11"/>
                <a:gd name="T12" fmla="*/ 2 w 11"/>
                <a:gd name="T13" fmla="*/ 10 h 11"/>
                <a:gd name="T14" fmla="*/ 1 w 11"/>
                <a:gd name="T15" fmla="*/ 10 h 11"/>
                <a:gd name="T16" fmla="*/ 0 w 11"/>
                <a:gd name="T17" fmla="*/ 10 h 11"/>
                <a:gd name="T18" fmla="*/ 1 w 11"/>
                <a:gd name="T19" fmla="*/ 10 h 11"/>
                <a:gd name="T20" fmla="*/ 2 w 11"/>
                <a:gd name="T21" fmla="*/ 10 h 11"/>
                <a:gd name="T22" fmla="*/ 3 w 11"/>
                <a:gd name="T23" fmla="*/ 10 h 11"/>
                <a:gd name="T24" fmla="*/ 4 w 11"/>
                <a:gd name="T25" fmla="*/ 10 h 11"/>
                <a:gd name="T26" fmla="*/ 4 w 11"/>
                <a:gd name="T27" fmla="*/ 10 h 11"/>
                <a:gd name="T28" fmla="*/ 5 w 11"/>
                <a:gd name="T29" fmla="*/ 9 h 11"/>
                <a:gd name="T30" fmla="*/ 6 w 11"/>
                <a:gd name="T31" fmla="*/ 9 h 11"/>
                <a:gd name="T32" fmla="*/ 6 w 11"/>
                <a:gd name="T33" fmla="*/ 8 h 11"/>
                <a:gd name="T34" fmla="*/ 6 w 11"/>
                <a:gd name="T35" fmla="*/ 7 h 11"/>
                <a:gd name="T36" fmla="*/ 6 w 11"/>
                <a:gd name="T37" fmla="*/ 6 h 11"/>
                <a:gd name="T38" fmla="*/ 6 w 11"/>
                <a:gd name="T39" fmla="*/ 5 h 11"/>
                <a:gd name="T40" fmla="*/ 6 w 11"/>
                <a:gd name="T41" fmla="*/ 4 h 11"/>
                <a:gd name="T42" fmla="*/ 5 w 11"/>
                <a:gd name="T43" fmla="*/ 3 h 11"/>
                <a:gd name="T44" fmla="*/ 4 w 11"/>
                <a:gd name="T45" fmla="*/ 2 h 11"/>
                <a:gd name="T46" fmla="*/ 3 w 11"/>
                <a:gd name="T47" fmla="*/ 1 h 11"/>
                <a:gd name="T48" fmla="*/ 3 w 11"/>
                <a:gd name="T49" fmla="*/ 0 h 11"/>
                <a:gd name="T50" fmla="*/ 3 w 11"/>
                <a:gd name="T51" fmla="*/ 0 h 11"/>
                <a:gd name="T52" fmla="*/ 4 w 11"/>
                <a:gd name="T53" fmla="*/ 1 h 11"/>
                <a:gd name="T54" fmla="*/ 6 w 11"/>
                <a:gd name="T55" fmla="*/ 2 h 11"/>
                <a:gd name="T56" fmla="*/ 7 w 11"/>
                <a:gd name="T57" fmla="*/ 3 h 11"/>
                <a:gd name="T58" fmla="*/ 9 w 11"/>
                <a:gd name="T59" fmla="*/ 4 h 11"/>
                <a:gd name="T60" fmla="*/ 10 w 11"/>
                <a:gd name="T61" fmla="*/ 5 h 11"/>
                <a:gd name="T62" fmla="*/ 11 w 11"/>
                <a:gd name="T63" fmla="*/ 6 h 11"/>
                <a:gd name="T64" fmla="*/ 11 w 11"/>
                <a:gd name="T65" fmla="*/ 8 h 11"/>
                <a:gd name="T66" fmla="*/ 11 w 11"/>
                <a:gd name="T67" fmla="*/ 10 h 11"/>
                <a:gd name="T68" fmla="*/ 10 w 11"/>
                <a:gd name="T69" fmla="*/ 11 h 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" h="11">
                  <a:moveTo>
                    <a:pt x="10" y="11"/>
                  </a:moveTo>
                  <a:lnTo>
                    <a:pt x="8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5" y="3"/>
                  </a:lnTo>
                  <a:lnTo>
                    <a:pt x="4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1"/>
                  </a:lnTo>
                  <a:lnTo>
                    <a:pt x="6" y="2"/>
                  </a:lnTo>
                  <a:lnTo>
                    <a:pt x="7" y="3"/>
                  </a:lnTo>
                  <a:lnTo>
                    <a:pt x="9" y="4"/>
                  </a:lnTo>
                  <a:lnTo>
                    <a:pt x="10" y="5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09" name="Freeform 555"/>
            <p:cNvSpPr>
              <a:spLocks/>
            </p:cNvSpPr>
            <p:nvPr/>
          </p:nvSpPr>
          <p:spPr bwMode="auto">
            <a:xfrm>
              <a:off x="3150" y="1521"/>
              <a:ext cx="3" cy="6"/>
            </a:xfrm>
            <a:custGeom>
              <a:avLst/>
              <a:gdLst>
                <a:gd name="T0" fmla="*/ 2 w 3"/>
                <a:gd name="T1" fmla="*/ 6 h 6"/>
                <a:gd name="T2" fmla="*/ 1 w 3"/>
                <a:gd name="T3" fmla="*/ 5 h 6"/>
                <a:gd name="T4" fmla="*/ 1 w 3"/>
                <a:gd name="T5" fmla="*/ 4 h 6"/>
                <a:gd name="T6" fmla="*/ 1 w 3"/>
                <a:gd name="T7" fmla="*/ 3 h 6"/>
                <a:gd name="T8" fmla="*/ 0 w 3"/>
                <a:gd name="T9" fmla="*/ 2 h 6"/>
                <a:gd name="T10" fmla="*/ 1 w 3"/>
                <a:gd name="T11" fmla="*/ 1 h 6"/>
                <a:gd name="T12" fmla="*/ 1 w 3"/>
                <a:gd name="T13" fmla="*/ 1 h 6"/>
                <a:gd name="T14" fmla="*/ 2 w 3"/>
                <a:gd name="T15" fmla="*/ 0 h 6"/>
                <a:gd name="T16" fmla="*/ 3 w 3"/>
                <a:gd name="T17" fmla="*/ 0 h 6"/>
                <a:gd name="T18" fmla="*/ 3 w 3"/>
                <a:gd name="T19" fmla="*/ 2 h 6"/>
                <a:gd name="T20" fmla="*/ 3 w 3"/>
                <a:gd name="T21" fmla="*/ 3 h 6"/>
                <a:gd name="T22" fmla="*/ 2 w 3"/>
                <a:gd name="T23" fmla="*/ 4 h 6"/>
                <a:gd name="T24" fmla="*/ 2 w 3"/>
                <a:gd name="T25" fmla="*/ 6 h 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1" y="5"/>
                  </a:lnTo>
                  <a:lnTo>
                    <a:pt x="1" y="4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3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0" name="Freeform 556"/>
            <p:cNvSpPr>
              <a:spLocks/>
            </p:cNvSpPr>
            <p:nvPr/>
          </p:nvSpPr>
          <p:spPr bwMode="auto">
            <a:xfrm>
              <a:off x="3184" y="1526"/>
              <a:ext cx="8" cy="21"/>
            </a:xfrm>
            <a:custGeom>
              <a:avLst/>
              <a:gdLst>
                <a:gd name="T0" fmla="*/ 4 w 8"/>
                <a:gd name="T1" fmla="*/ 0 h 21"/>
                <a:gd name="T2" fmla="*/ 4 w 8"/>
                <a:gd name="T3" fmla="*/ 1 h 21"/>
                <a:gd name="T4" fmla="*/ 5 w 8"/>
                <a:gd name="T5" fmla="*/ 2 h 21"/>
                <a:gd name="T6" fmla="*/ 6 w 8"/>
                <a:gd name="T7" fmla="*/ 3 h 21"/>
                <a:gd name="T8" fmla="*/ 6 w 8"/>
                <a:gd name="T9" fmla="*/ 5 h 21"/>
                <a:gd name="T10" fmla="*/ 6 w 8"/>
                <a:gd name="T11" fmla="*/ 8 h 21"/>
                <a:gd name="T12" fmla="*/ 5 w 8"/>
                <a:gd name="T13" fmla="*/ 12 h 21"/>
                <a:gd name="T14" fmla="*/ 3 w 8"/>
                <a:gd name="T15" fmla="*/ 16 h 21"/>
                <a:gd name="T16" fmla="*/ 0 w 8"/>
                <a:gd name="T17" fmla="*/ 21 h 21"/>
                <a:gd name="T18" fmla="*/ 0 w 8"/>
                <a:gd name="T19" fmla="*/ 20 h 21"/>
                <a:gd name="T20" fmla="*/ 2 w 8"/>
                <a:gd name="T21" fmla="*/ 19 h 21"/>
                <a:gd name="T22" fmla="*/ 4 w 8"/>
                <a:gd name="T23" fmla="*/ 17 h 21"/>
                <a:gd name="T24" fmla="*/ 6 w 8"/>
                <a:gd name="T25" fmla="*/ 14 h 21"/>
                <a:gd name="T26" fmla="*/ 8 w 8"/>
                <a:gd name="T27" fmla="*/ 11 h 21"/>
                <a:gd name="T28" fmla="*/ 8 w 8"/>
                <a:gd name="T29" fmla="*/ 7 h 21"/>
                <a:gd name="T30" fmla="*/ 7 w 8"/>
                <a:gd name="T31" fmla="*/ 4 h 21"/>
                <a:gd name="T32" fmla="*/ 4 w 8"/>
                <a:gd name="T33" fmla="*/ 0 h 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" h="21">
                  <a:moveTo>
                    <a:pt x="4" y="0"/>
                  </a:moveTo>
                  <a:lnTo>
                    <a:pt x="4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6" y="14"/>
                  </a:lnTo>
                  <a:lnTo>
                    <a:pt x="8" y="11"/>
                  </a:lnTo>
                  <a:lnTo>
                    <a:pt x="8" y="7"/>
                  </a:lnTo>
                  <a:lnTo>
                    <a:pt x="7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1" name="Freeform 557"/>
            <p:cNvSpPr>
              <a:spLocks/>
            </p:cNvSpPr>
            <p:nvPr/>
          </p:nvSpPr>
          <p:spPr bwMode="auto">
            <a:xfrm>
              <a:off x="3184" y="1533"/>
              <a:ext cx="3" cy="3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0 w 3"/>
                <a:gd name="T5" fmla="*/ 3 h 3"/>
                <a:gd name="T6" fmla="*/ 0 w 3"/>
                <a:gd name="T7" fmla="*/ 3 h 3"/>
                <a:gd name="T8" fmla="*/ 1 w 3"/>
                <a:gd name="T9" fmla="*/ 3 h 3"/>
                <a:gd name="T10" fmla="*/ 2 w 3"/>
                <a:gd name="T11" fmla="*/ 3 h 3"/>
                <a:gd name="T12" fmla="*/ 2 w 3"/>
                <a:gd name="T13" fmla="*/ 3 h 3"/>
                <a:gd name="T14" fmla="*/ 3 w 3"/>
                <a:gd name="T15" fmla="*/ 2 h 3"/>
                <a:gd name="T16" fmla="*/ 3 w 3"/>
                <a:gd name="T17" fmla="*/ 2 h 3"/>
                <a:gd name="T18" fmla="*/ 3 w 3"/>
                <a:gd name="T19" fmla="*/ 1 h 3"/>
                <a:gd name="T20" fmla="*/ 2 w 3"/>
                <a:gd name="T21" fmla="*/ 0 h 3"/>
                <a:gd name="T22" fmla="*/ 2 w 3"/>
                <a:gd name="T23" fmla="*/ 0 h 3"/>
                <a:gd name="T24" fmla="*/ 1 w 3"/>
                <a:gd name="T25" fmla="*/ 0 h 3"/>
                <a:gd name="T26" fmla="*/ 0 w 3"/>
                <a:gd name="T27" fmla="*/ 0 h 3"/>
                <a:gd name="T28" fmla="*/ 0 w 3"/>
                <a:gd name="T29" fmla="*/ 0 h 3"/>
                <a:gd name="T30" fmla="*/ 0 w 3"/>
                <a:gd name="T31" fmla="*/ 1 h 3"/>
                <a:gd name="T32" fmla="*/ 0 w 3"/>
                <a:gd name="T33" fmla="*/ 2 h 3"/>
                <a:gd name="T34" fmla="*/ 0 w 3"/>
                <a:gd name="T35" fmla="*/ 2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2" name="Freeform 558"/>
            <p:cNvSpPr>
              <a:spLocks/>
            </p:cNvSpPr>
            <p:nvPr/>
          </p:nvSpPr>
          <p:spPr bwMode="auto">
            <a:xfrm>
              <a:off x="3181" y="1524"/>
              <a:ext cx="4" cy="3"/>
            </a:xfrm>
            <a:custGeom>
              <a:avLst/>
              <a:gdLst>
                <a:gd name="T0" fmla="*/ 0 w 4"/>
                <a:gd name="T1" fmla="*/ 1 h 3"/>
                <a:gd name="T2" fmla="*/ 0 w 4"/>
                <a:gd name="T3" fmla="*/ 2 h 3"/>
                <a:gd name="T4" fmla="*/ 1 w 4"/>
                <a:gd name="T5" fmla="*/ 2 h 3"/>
                <a:gd name="T6" fmla="*/ 1 w 4"/>
                <a:gd name="T7" fmla="*/ 3 h 3"/>
                <a:gd name="T8" fmla="*/ 2 w 4"/>
                <a:gd name="T9" fmla="*/ 3 h 3"/>
                <a:gd name="T10" fmla="*/ 3 w 4"/>
                <a:gd name="T11" fmla="*/ 3 h 3"/>
                <a:gd name="T12" fmla="*/ 3 w 4"/>
                <a:gd name="T13" fmla="*/ 2 h 3"/>
                <a:gd name="T14" fmla="*/ 4 w 4"/>
                <a:gd name="T15" fmla="*/ 2 h 3"/>
                <a:gd name="T16" fmla="*/ 4 w 4"/>
                <a:gd name="T17" fmla="*/ 1 h 3"/>
                <a:gd name="T18" fmla="*/ 4 w 4"/>
                <a:gd name="T19" fmla="*/ 1 h 3"/>
                <a:gd name="T20" fmla="*/ 3 w 4"/>
                <a:gd name="T21" fmla="*/ 0 h 3"/>
                <a:gd name="T22" fmla="*/ 3 w 4"/>
                <a:gd name="T23" fmla="*/ 0 h 3"/>
                <a:gd name="T24" fmla="*/ 2 w 4"/>
                <a:gd name="T25" fmla="*/ 0 h 3"/>
                <a:gd name="T26" fmla="*/ 1 w 4"/>
                <a:gd name="T27" fmla="*/ 0 h 3"/>
                <a:gd name="T28" fmla="*/ 1 w 4"/>
                <a:gd name="T29" fmla="*/ 0 h 3"/>
                <a:gd name="T30" fmla="*/ 0 w 4"/>
                <a:gd name="T31" fmla="*/ 1 h 3"/>
                <a:gd name="T32" fmla="*/ 0 w 4"/>
                <a:gd name="T33" fmla="*/ 1 h 3"/>
                <a:gd name="T34" fmla="*/ 0 w 4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3" name="Freeform 559"/>
            <p:cNvSpPr>
              <a:spLocks/>
            </p:cNvSpPr>
            <p:nvPr/>
          </p:nvSpPr>
          <p:spPr bwMode="auto">
            <a:xfrm>
              <a:off x="3246" y="1535"/>
              <a:ext cx="3" cy="3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2 h 3"/>
                <a:gd name="T4" fmla="*/ 0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2 w 3"/>
                <a:gd name="T11" fmla="*/ 3 h 3"/>
                <a:gd name="T12" fmla="*/ 3 w 3"/>
                <a:gd name="T13" fmla="*/ 3 h 3"/>
                <a:gd name="T14" fmla="*/ 3 w 3"/>
                <a:gd name="T15" fmla="*/ 2 h 3"/>
                <a:gd name="T16" fmla="*/ 3 w 3"/>
                <a:gd name="T17" fmla="*/ 1 h 3"/>
                <a:gd name="T18" fmla="*/ 3 w 3"/>
                <a:gd name="T19" fmla="*/ 1 h 3"/>
                <a:gd name="T20" fmla="*/ 3 w 3"/>
                <a:gd name="T21" fmla="*/ 0 h 3"/>
                <a:gd name="T22" fmla="*/ 2 w 3"/>
                <a:gd name="T23" fmla="*/ 0 h 3"/>
                <a:gd name="T24" fmla="*/ 1 w 3"/>
                <a:gd name="T25" fmla="*/ 0 h 3"/>
                <a:gd name="T26" fmla="*/ 1 w 3"/>
                <a:gd name="T27" fmla="*/ 0 h 3"/>
                <a:gd name="T28" fmla="*/ 0 w 3"/>
                <a:gd name="T29" fmla="*/ 0 h 3"/>
                <a:gd name="T30" fmla="*/ 0 w 3"/>
                <a:gd name="T31" fmla="*/ 1 h 3"/>
                <a:gd name="T32" fmla="*/ 0 w 3"/>
                <a:gd name="T33" fmla="*/ 1 h 3"/>
                <a:gd name="T34" fmla="*/ 0 w 3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4" name="Freeform 560"/>
            <p:cNvSpPr>
              <a:spLocks/>
            </p:cNvSpPr>
            <p:nvPr/>
          </p:nvSpPr>
          <p:spPr bwMode="auto">
            <a:xfrm>
              <a:off x="3238" y="1538"/>
              <a:ext cx="3" cy="4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3 h 4"/>
                <a:gd name="T4" fmla="*/ 0 w 3"/>
                <a:gd name="T5" fmla="*/ 3 h 4"/>
                <a:gd name="T6" fmla="*/ 1 w 3"/>
                <a:gd name="T7" fmla="*/ 4 h 4"/>
                <a:gd name="T8" fmla="*/ 1 w 3"/>
                <a:gd name="T9" fmla="*/ 4 h 4"/>
                <a:gd name="T10" fmla="*/ 2 w 3"/>
                <a:gd name="T11" fmla="*/ 4 h 4"/>
                <a:gd name="T12" fmla="*/ 3 w 3"/>
                <a:gd name="T13" fmla="*/ 3 h 4"/>
                <a:gd name="T14" fmla="*/ 3 w 3"/>
                <a:gd name="T15" fmla="*/ 3 h 4"/>
                <a:gd name="T16" fmla="*/ 3 w 3"/>
                <a:gd name="T17" fmla="*/ 2 h 4"/>
                <a:gd name="T18" fmla="*/ 3 w 3"/>
                <a:gd name="T19" fmla="*/ 1 h 4"/>
                <a:gd name="T20" fmla="*/ 3 w 3"/>
                <a:gd name="T21" fmla="*/ 1 h 4"/>
                <a:gd name="T22" fmla="*/ 2 w 3"/>
                <a:gd name="T23" fmla="*/ 1 h 4"/>
                <a:gd name="T24" fmla="*/ 1 w 3"/>
                <a:gd name="T25" fmla="*/ 0 h 4"/>
                <a:gd name="T26" fmla="*/ 1 w 3"/>
                <a:gd name="T27" fmla="*/ 1 h 4"/>
                <a:gd name="T28" fmla="*/ 0 w 3"/>
                <a:gd name="T29" fmla="*/ 1 h 4"/>
                <a:gd name="T30" fmla="*/ 0 w 3"/>
                <a:gd name="T31" fmla="*/ 1 h 4"/>
                <a:gd name="T32" fmla="*/ 0 w 3"/>
                <a:gd name="T33" fmla="*/ 2 h 4"/>
                <a:gd name="T34" fmla="*/ 0 w 3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lnTo>
                    <a:pt x="0" y="3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5" name="Freeform 561"/>
            <p:cNvSpPr>
              <a:spLocks/>
            </p:cNvSpPr>
            <p:nvPr/>
          </p:nvSpPr>
          <p:spPr bwMode="auto">
            <a:xfrm>
              <a:off x="3238" y="1527"/>
              <a:ext cx="3" cy="3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2 h 3"/>
                <a:gd name="T4" fmla="*/ 0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2 w 3"/>
                <a:gd name="T11" fmla="*/ 3 h 3"/>
                <a:gd name="T12" fmla="*/ 3 w 3"/>
                <a:gd name="T13" fmla="*/ 3 h 3"/>
                <a:gd name="T14" fmla="*/ 3 w 3"/>
                <a:gd name="T15" fmla="*/ 2 h 3"/>
                <a:gd name="T16" fmla="*/ 3 w 3"/>
                <a:gd name="T17" fmla="*/ 1 h 3"/>
                <a:gd name="T18" fmla="*/ 3 w 3"/>
                <a:gd name="T19" fmla="*/ 1 h 3"/>
                <a:gd name="T20" fmla="*/ 3 w 3"/>
                <a:gd name="T21" fmla="*/ 0 h 3"/>
                <a:gd name="T22" fmla="*/ 2 w 3"/>
                <a:gd name="T23" fmla="*/ 0 h 3"/>
                <a:gd name="T24" fmla="*/ 1 w 3"/>
                <a:gd name="T25" fmla="*/ 0 h 3"/>
                <a:gd name="T26" fmla="*/ 1 w 3"/>
                <a:gd name="T27" fmla="*/ 0 h 3"/>
                <a:gd name="T28" fmla="*/ 0 w 3"/>
                <a:gd name="T29" fmla="*/ 0 h 3"/>
                <a:gd name="T30" fmla="*/ 0 w 3"/>
                <a:gd name="T31" fmla="*/ 1 h 3"/>
                <a:gd name="T32" fmla="*/ 0 w 3"/>
                <a:gd name="T33" fmla="*/ 1 h 3"/>
                <a:gd name="T34" fmla="*/ 0 w 3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6" name="Freeform 562"/>
            <p:cNvSpPr>
              <a:spLocks/>
            </p:cNvSpPr>
            <p:nvPr/>
          </p:nvSpPr>
          <p:spPr bwMode="auto">
            <a:xfrm>
              <a:off x="3260" y="1537"/>
              <a:ext cx="4" cy="3"/>
            </a:xfrm>
            <a:custGeom>
              <a:avLst/>
              <a:gdLst>
                <a:gd name="T0" fmla="*/ 0 w 4"/>
                <a:gd name="T1" fmla="*/ 1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3 w 4"/>
                <a:gd name="T11" fmla="*/ 3 h 3"/>
                <a:gd name="T12" fmla="*/ 3 w 4"/>
                <a:gd name="T13" fmla="*/ 3 h 3"/>
                <a:gd name="T14" fmla="*/ 4 w 4"/>
                <a:gd name="T15" fmla="*/ 2 h 3"/>
                <a:gd name="T16" fmla="*/ 4 w 4"/>
                <a:gd name="T17" fmla="*/ 1 h 3"/>
                <a:gd name="T18" fmla="*/ 4 w 4"/>
                <a:gd name="T19" fmla="*/ 1 h 3"/>
                <a:gd name="T20" fmla="*/ 3 w 4"/>
                <a:gd name="T21" fmla="*/ 0 h 3"/>
                <a:gd name="T22" fmla="*/ 3 w 4"/>
                <a:gd name="T23" fmla="*/ 0 h 3"/>
                <a:gd name="T24" fmla="*/ 2 w 4"/>
                <a:gd name="T25" fmla="*/ 0 h 3"/>
                <a:gd name="T26" fmla="*/ 1 w 4"/>
                <a:gd name="T27" fmla="*/ 0 h 3"/>
                <a:gd name="T28" fmla="*/ 1 w 4"/>
                <a:gd name="T29" fmla="*/ 0 h 3"/>
                <a:gd name="T30" fmla="*/ 0 w 4"/>
                <a:gd name="T31" fmla="*/ 1 h 3"/>
                <a:gd name="T32" fmla="*/ 0 w 4"/>
                <a:gd name="T33" fmla="*/ 1 h 3"/>
                <a:gd name="T34" fmla="*/ 0 w 4"/>
                <a:gd name="T35" fmla="*/ 1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0" y="2"/>
                  </a:lnTo>
                  <a:lnTo>
                    <a:pt x="1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7" name="Freeform 563"/>
            <p:cNvSpPr>
              <a:spLocks/>
            </p:cNvSpPr>
            <p:nvPr/>
          </p:nvSpPr>
          <p:spPr bwMode="auto">
            <a:xfrm>
              <a:off x="3222" y="1536"/>
              <a:ext cx="3" cy="4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3 h 4"/>
                <a:gd name="T4" fmla="*/ 0 w 3"/>
                <a:gd name="T5" fmla="*/ 3 h 4"/>
                <a:gd name="T6" fmla="*/ 1 w 3"/>
                <a:gd name="T7" fmla="*/ 3 h 4"/>
                <a:gd name="T8" fmla="*/ 1 w 3"/>
                <a:gd name="T9" fmla="*/ 4 h 4"/>
                <a:gd name="T10" fmla="*/ 2 w 3"/>
                <a:gd name="T11" fmla="*/ 3 h 4"/>
                <a:gd name="T12" fmla="*/ 3 w 3"/>
                <a:gd name="T13" fmla="*/ 3 h 4"/>
                <a:gd name="T14" fmla="*/ 3 w 3"/>
                <a:gd name="T15" fmla="*/ 3 h 4"/>
                <a:gd name="T16" fmla="*/ 3 w 3"/>
                <a:gd name="T17" fmla="*/ 2 h 4"/>
                <a:gd name="T18" fmla="*/ 3 w 3"/>
                <a:gd name="T19" fmla="*/ 1 h 4"/>
                <a:gd name="T20" fmla="*/ 3 w 3"/>
                <a:gd name="T21" fmla="*/ 1 h 4"/>
                <a:gd name="T22" fmla="*/ 2 w 3"/>
                <a:gd name="T23" fmla="*/ 0 h 4"/>
                <a:gd name="T24" fmla="*/ 1 w 3"/>
                <a:gd name="T25" fmla="*/ 0 h 4"/>
                <a:gd name="T26" fmla="*/ 1 w 3"/>
                <a:gd name="T27" fmla="*/ 0 h 4"/>
                <a:gd name="T28" fmla="*/ 0 w 3"/>
                <a:gd name="T29" fmla="*/ 1 h 4"/>
                <a:gd name="T30" fmla="*/ 0 w 3"/>
                <a:gd name="T31" fmla="*/ 1 h 4"/>
                <a:gd name="T32" fmla="*/ 0 w 3"/>
                <a:gd name="T33" fmla="*/ 2 h 4"/>
                <a:gd name="T34" fmla="*/ 0 w 3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8" name="Freeform 564"/>
            <p:cNvSpPr>
              <a:spLocks/>
            </p:cNvSpPr>
            <p:nvPr/>
          </p:nvSpPr>
          <p:spPr bwMode="auto">
            <a:xfrm>
              <a:off x="3271" y="1534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3 h 4"/>
                <a:gd name="T4" fmla="*/ 1 w 4"/>
                <a:gd name="T5" fmla="*/ 3 h 4"/>
                <a:gd name="T6" fmla="*/ 1 w 4"/>
                <a:gd name="T7" fmla="*/ 3 h 4"/>
                <a:gd name="T8" fmla="*/ 2 w 4"/>
                <a:gd name="T9" fmla="*/ 4 h 4"/>
                <a:gd name="T10" fmla="*/ 3 w 4"/>
                <a:gd name="T11" fmla="*/ 3 h 4"/>
                <a:gd name="T12" fmla="*/ 3 w 4"/>
                <a:gd name="T13" fmla="*/ 3 h 4"/>
                <a:gd name="T14" fmla="*/ 4 w 4"/>
                <a:gd name="T15" fmla="*/ 3 h 4"/>
                <a:gd name="T16" fmla="*/ 4 w 4"/>
                <a:gd name="T17" fmla="*/ 2 h 4"/>
                <a:gd name="T18" fmla="*/ 4 w 4"/>
                <a:gd name="T19" fmla="*/ 1 h 4"/>
                <a:gd name="T20" fmla="*/ 3 w 4"/>
                <a:gd name="T21" fmla="*/ 1 h 4"/>
                <a:gd name="T22" fmla="*/ 3 w 4"/>
                <a:gd name="T23" fmla="*/ 0 h 4"/>
                <a:gd name="T24" fmla="*/ 2 w 4"/>
                <a:gd name="T25" fmla="*/ 0 h 4"/>
                <a:gd name="T26" fmla="*/ 1 w 4"/>
                <a:gd name="T27" fmla="*/ 0 h 4"/>
                <a:gd name="T28" fmla="*/ 1 w 4"/>
                <a:gd name="T29" fmla="*/ 1 h 4"/>
                <a:gd name="T30" fmla="*/ 0 w 4"/>
                <a:gd name="T31" fmla="*/ 1 h 4"/>
                <a:gd name="T32" fmla="*/ 0 w 4"/>
                <a:gd name="T33" fmla="*/ 2 h 4"/>
                <a:gd name="T34" fmla="*/ 0 w 4"/>
                <a:gd name="T35" fmla="*/ 2 h 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41" name="Group 565"/>
          <p:cNvGrpSpPr>
            <a:grpSpLocks/>
          </p:cNvGrpSpPr>
          <p:nvPr/>
        </p:nvGrpSpPr>
        <p:grpSpPr bwMode="auto">
          <a:xfrm>
            <a:off x="4787900" y="5597525"/>
            <a:ext cx="733425" cy="711200"/>
            <a:chOff x="2614" y="3196"/>
            <a:chExt cx="270" cy="310"/>
          </a:xfrm>
        </p:grpSpPr>
        <p:sp>
          <p:nvSpPr>
            <p:cNvPr id="20746" name="Freeform 566"/>
            <p:cNvSpPr>
              <a:spLocks/>
            </p:cNvSpPr>
            <p:nvPr/>
          </p:nvSpPr>
          <p:spPr bwMode="auto">
            <a:xfrm>
              <a:off x="2614" y="3357"/>
              <a:ext cx="270" cy="149"/>
            </a:xfrm>
            <a:custGeom>
              <a:avLst/>
              <a:gdLst>
                <a:gd name="T0" fmla="*/ 254 w 270"/>
                <a:gd name="T1" fmla="*/ 5 h 149"/>
                <a:gd name="T2" fmla="*/ 242 w 270"/>
                <a:gd name="T3" fmla="*/ 1 h 149"/>
                <a:gd name="T4" fmla="*/ 229 w 270"/>
                <a:gd name="T5" fmla="*/ 2 h 149"/>
                <a:gd name="T6" fmla="*/ 220 w 270"/>
                <a:gd name="T7" fmla="*/ 3 h 149"/>
                <a:gd name="T8" fmla="*/ 214 w 270"/>
                <a:gd name="T9" fmla="*/ 2 h 149"/>
                <a:gd name="T10" fmla="*/ 209 w 270"/>
                <a:gd name="T11" fmla="*/ 1 h 149"/>
                <a:gd name="T12" fmla="*/ 201 w 270"/>
                <a:gd name="T13" fmla="*/ 0 h 149"/>
                <a:gd name="T14" fmla="*/ 191 w 270"/>
                <a:gd name="T15" fmla="*/ 2 h 149"/>
                <a:gd name="T16" fmla="*/ 182 w 270"/>
                <a:gd name="T17" fmla="*/ 5 h 149"/>
                <a:gd name="T18" fmla="*/ 177 w 270"/>
                <a:gd name="T19" fmla="*/ 7 h 149"/>
                <a:gd name="T20" fmla="*/ 174 w 270"/>
                <a:gd name="T21" fmla="*/ 9 h 149"/>
                <a:gd name="T22" fmla="*/ 165 w 270"/>
                <a:gd name="T23" fmla="*/ 14 h 149"/>
                <a:gd name="T24" fmla="*/ 154 w 270"/>
                <a:gd name="T25" fmla="*/ 19 h 149"/>
                <a:gd name="T26" fmla="*/ 143 w 270"/>
                <a:gd name="T27" fmla="*/ 23 h 149"/>
                <a:gd name="T28" fmla="*/ 132 w 270"/>
                <a:gd name="T29" fmla="*/ 24 h 149"/>
                <a:gd name="T30" fmla="*/ 122 w 270"/>
                <a:gd name="T31" fmla="*/ 26 h 149"/>
                <a:gd name="T32" fmla="*/ 113 w 270"/>
                <a:gd name="T33" fmla="*/ 29 h 149"/>
                <a:gd name="T34" fmla="*/ 106 w 270"/>
                <a:gd name="T35" fmla="*/ 32 h 149"/>
                <a:gd name="T36" fmla="*/ 97 w 270"/>
                <a:gd name="T37" fmla="*/ 37 h 149"/>
                <a:gd name="T38" fmla="*/ 84 w 270"/>
                <a:gd name="T39" fmla="*/ 44 h 149"/>
                <a:gd name="T40" fmla="*/ 72 w 270"/>
                <a:gd name="T41" fmla="*/ 48 h 149"/>
                <a:gd name="T42" fmla="*/ 58 w 270"/>
                <a:gd name="T43" fmla="*/ 53 h 149"/>
                <a:gd name="T44" fmla="*/ 42 w 270"/>
                <a:gd name="T45" fmla="*/ 58 h 149"/>
                <a:gd name="T46" fmla="*/ 25 w 270"/>
                <a:gd name="T47" fmla="*/ 62 h 149"/>
                <a:gd name="T48" fmla="*/ 11 w 270"/>
                <a:gd name="T49" fmla="*/ 70 h 149"/>
                <a:gd name="T50" fmla="*/ 2 w 270"/>
                <a:gd name="T51" fmla="*/ 92 h 149"/>
                <a:gd name="T52" fmla="*/ 1 w 270"/>
                <a:gd name="T53" fmla="*/ 117 h 149"/>
                <a:gd name="T54" fmla="*/ 11 w 270"/>
                <a:gd name="T55" fmla="*/ 134 h 149"/>
                <a:gd name="T56" fmla="*/ 31 w 270"/>
                <a:gd name="T57" fmla="*/ 140 h 149"/>
                <a:gd name="T58" fmla="*/ 56 w 270"/>
                <a:gd name="T59" fmla="*/ 146 h 149"/>
                <a:gd name="T60" fmla="*/ 83 w 270"/>
                <a:gd name="T61" fmla="*/ 149 h 149"/>
                <a:gd name="T62" fmla="*/ 111 w 270"/>
                <a:gd name="T63" fmla="*/ 146 h 149"/>
                <a:gd name="T64" fmla="*/ 130 w 270"/>
                <a:gd name="T65" fmla="*/ 138 h 149"/>
                <a:gd name="T66" fmla="*/ 138 w 270"/>
                <a:gd name="T67" fmla="*/ 131 h 149"/>
                <a:gd name="T68" fmla="*/ 139 w 270"/>
                <a:gd name="T69" fmla="*/ 125 h 149"/>
                <a:gd name="T70" fmla="*/ 139 w 270"/>
                <a:gd name="T71" fmla="*/ 118 h 149"/>
                <a:gd name="T72" fmla="*/ 144 w 270"/>
                <a:gd name="T73" fmla="*/ 113 h 149"/>
                <a:gd name="T74" fmla="*/ 154 w 270"/>
                <a:gd name="T75" fmla="*/ 109 h 149"/>
                <a:gd name="T76" fmla="*/ 166 w 270"/>
                <a:gd name="T77" fmla="*/ 107 h 149"/>
                <a:gd name="T78" fmla="*/ 175 w 270"/>
                <a:gd name="T79" fmla="*/ 106 h 149"/>
                <a:gd name="T80" fmla="*/ 192 w 270"/>
                <a:gd name="T81" fmla="*/ 103 h 149"/>
                <a:gd name="T82" fmla="*/ 216 w 270"/>
                <a:gd name="T83" fmla="*/ 93 h 149"/>
                <a:gd name="T84" fmla="*/ 237 w 270"/>
                <a:gd name="T85" fmla="*/ 78 h 149"/>
                <a:gd name="T86" fmla="*/ 250 w 270"/>
                <a:gd name="T87" fmla="*/ 64 h 149"/>
                <a:gd name="T88" fmla="*/ 253 w 270"/>
                <a:gd name="T89" fmla="*/ 51 h 149"/>
                <a:gd name="T90" fmla="*/ 261 w 270"/>
                <a:gd name="T91" fmla="*/ 37 h 149"/>
                <a:gd name="T92" fmla="*/ 269 w 270"/>
                <a:gd name="T93" fmla="*/ 22 h 149"/>
                <a:gd name="T94" fmla="*/ 257 w 270"/>
                <a:gd name="T95" fmla="*/ 11 h 14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70" h="149">
                  <a:moveTo>
                    <a:pt x="255" y="9"/>
                  </a:moveTo>
                  <a:lnTo>
                    <a:pt x="255" y="8"/>
                  </a:lnTo>
                  <a:lnTo>
                    <a:pt x="255" y="7"/>
                  </a:lnTo>
                  <a:lnTo>
                    <a:pt x="254" y="5"/>
                  </a:lnTo>
                  <a:lnTo>
                    <a:pt x="252" y="4"/>
                  </a:lnTo>
                  <a:lnTo>
                    <a:pt x="250" y="2"/>
                  </a:lnTo>
                  <a:lnTo>
                    <a:pt x="247" y="1"/>
                  </a:lnTo>
                  <a:lnTo>
                    <a:pt x="242" y="1"/>
                  </a:lnTo>
                  <a:lnTo>
                    <a:pt x="237" y="1"/>
                  </a:lnTo>
                  <a:lnTo>
                    <a:pt x="234" y="2"/>
                  </a:lnTo>
                  <a:lnTo>
                    <a:pt x="231" y="2"/>
                  </a:lnTo>
                  <a:lnTo>
                    <a:pt x="229" y="2"/>
                  </a:lnTo>
                  <a:lnTo>
                    <a:pt x="226" y="3"/>
                  </a:lnTo>
                  <a:lnTo>
                    <a:pt x="224" y="3"/>
                  </a:lnTo>
                  <a:lnTo>
                    <a:pt x="222" y="3"/>
                  </a:lnTo>
                  <a:lnTo>
                    <a:pt x="220" y="3"/>
                  </a:lnTo>
                  <a:lnTo>
                    <a:pt x="219" y="3"/>
                  </a:lnTo>
                  <a:lnTo>
                    <a:pt x="217" y="3"/>
                  </a:lnTo>
                  <a:lnTo>
                    <a:pt x="216" y="2"/>
                  </a:lnTo>
                  <a:lnTo>
                    <a:pt x="214" y="2"/>
                  </a:lnTo>
                  <a:lnTo>
                    <a:pt x="213" y="2"/>
                  </a:lnTo>
                  <a:lnTo>
                    <a:pt x="211" y="2"/>
                  </a:lnTo>
                  <a:lnTo>
                    <a:pt x="210" y="1"/>
                  </a:lnTo>
                  <a:lnTo>
                    <a:pt x="209" y="1"/>
                  </a:lnTo>
                  <a:lnTo>
                    <a:pt x="207" y="0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6" y="1"/>
                  </a:lnTo>
                  <a:lnTo>
                    <a:pt x="193" y="1"/>
                  </a:lnTo>
                  <a:lnTo>
                    <a:pt x="191" y="2"/>
                  </a:lnTo>
                  <a:lnTo>
                    <a:pt x="188" y="3"/>
                  </a:lnTo>
                  <a:lnTo>
                    <a:pt x="186" y="4"/>
                  </a:lnTo>
                  <a:lnTo>
                    <a:pt x="184" y="5"/>
                  </a:lnTo>
                  <a:lnTo>
                    <a:pt x="182" y="5"/>
                  </a:lnTo>
                  <a:lnTo>
                    <a:pt x="180" y="6"/>
                  </a:lnTo>
                  <a:lnTo>
                    <a:pt x="179" y="7"/>
                  </a:lnTo>
                  <a:lnTo>
                    <a:pt x="178" y="7"/>
                  </a:lnTo>
                  <a:lnTo>
                    <a:pt x="177" y="7"/>
                  </a:lnTo>
                  <a:lnTo>
                    <a:pt x="177" y="8"/>
                  </a:lnTo>
                  <a:lnTo>
                    <a:pt x="176" y="8"/>
                  </a:lnTo>
                  <a:lnTo>
                    <a:pt x="175" y="9"/>
                  </a:lnTo>
                  <a:lnTo>
                    <a:pt x="174" y="9"/>
                  </a:lnTo>
                  <a:lnTo>
                    <a:pt x="172" y="10"/>
                  </a:lnTo>
                  <a:lnTo>
                    <a:pt x="170" y="11"/>
                  </a:lnTo>
                  <a:lnTo>
                    <a:pt x="168" y="13"/>
                  </a:lnTo>
                  <a:lnTo>
                    <a:pt x="165" y="14"/>
                  </a:lnTo>
                  <a:lnTo>
                    <a:pt x="163" y="15"/>
                  </a:lnTo>
                  <a:lnTo>
                    <a:pt x="160" y="17"/>
                  </a:lnTo>
                  <a:lnTo>
                    <a:pt x="157" y="18"/>
                  </a:lnTo>
                  <a:lnTo>
                    <a:pt x="154" y="19"/>
                  </a:lnTo>
                  <a:lnTo>
                    <a:pt x="151" y="20"/>
                  </a:lnTo>
                  <a:lnTo>
                    <a:pt x="149" y="21"/>
                  </a:lnTo>
                  <a:lnTo>
                    <a:pt x="146" y="22"/>
                  </a:lnTo>
                  <a:lnTo>
                    <a:pt x="143" y="23"/>
                  </a:lnTo>
                  <a:lnTo>
                    <a:pt x="140" y="23"/>
                  </a:lnTo>
                  <a:lnTo>
                    <a:pt x="138" y="23"/>
                  </a:lnTo>
                  <a:lnTo>
                    <a:pt x="135" y="24"/>
                  </a:lnTo>
                  <a:lnTo>
                    <a:pt x="132" y="24"/>
                  </a:lnTo>
                  <a:lnTo>
                    <a:pt x="130" y="24"/>
                  </a:lnTo>
                  <a:lnTo>
                    <a:pt x="127" y="25"/>
                  </a:lnTo>
                  <a:lnTo>
                    <a:pt x="125" y="25"/>
                  </a:lnTo>
                  <a:lnTo>
                    <a:pt x="122" y="26"/>
                  </a:lnTo>
                  <a:lnTo>
                    <a:pt x="120" y="27"/>
                  </a:lnTo>
                  <a:lnTo>
                    <a:pt x="118" y="27"/>
                  </a:lnTo>
                  <a:lnTo>
                    <a:pt x="115" y="28"/>
                  </a:lnTo>
                  <a:lnTo>
                    <a:pt x="113" y="29"/>
                  </a:lnTo>
                  <a:lnTo>
                    <a:pt x="111" y="30"/>
                  </a:lnTo>
                  <a:lnTo>
                    <a:pt x="109" y="31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4" y="33"/>
                  </a:lnTo>
                  <a:lnTo>
                    <a:pt x="103" y="34"/>
                  </a:lnTo>
                  <a:lnTo>
                    <a:pt x="101" y="36"/>
                  </a:lnTo>
                  <a:lnTo>
                    <a:pt x="97" y="37"/>
                  </a:lnTo>
                  <a:lnTo>
                    <a:pt x="94" y="39"/>
                  </a:lnTo>
                  <a:lnTo>
                    <a:pt x="90" y="41"/>
                  </a:lnTo>
                  <a:lnTo>
                    <a:pt x="87" y="43"/>
                  </a:lnTo>
                  <a:lnTo>
                    <a:pt x="84" y="44"/>
                  </a:lnTo>
                  <a:lnTo>
                    <a:pt x="81" y="45"/>
                  </a:lnTo>
                  <a:lnTo>
                    <a:pt x="78" y="46"/>
                  </a:lnTo>
                  <a:lnTo>
                    <a:pt x="75" y="47"/>
                  </a:lnTo>
                  <a:lnTo>
                    <a:pt x="72" y="48"/>
                  </a:lnTo>
                  <a:lnTo>
                    <a:pt x="69" y="49"/>
                  </a:lnTo>
                  <a:lnTo>
                    <a:pt x="66" y="50"/>
                  </a:lnTo>
                  <a:lnTo>
                    <a:pt x="62" y="52"/>
                  </a:lnTo>
                  <a:lnTo>
                    <a:pt x="58" y="53"/>
                  </a:lnTo>
                  <a:lnTo>
                    <a:pt x="54" y="54"/>
                  </a:lnTo>
                  <a:lnTo>
                    <a:pt x="50" y="56"/>
                  </a:lnTo>
                  <a:lnTo>
                    <a:pt x="46" y="57"/>
                  </a:lnTo>
                  <a:lnTo>
                    <a:pt x="42" y="58"/>
                  </a:lnTo>
                  <a:lnTo>
                    <a:pt x="38" y="60"/>
                  </a:lnTo>
                  <a:lnTo>
                    <a:pt x="34" y="61"/>
                  </a:lnTo>
                  <a:lnTo>
                    <a:pt x="30" y="62"/>
                  </a:lnTo>
                  <a:lnTo>
                    <a:pt x="25" y="62"/>
                  </a:lnTo>
                  <a:lnTo>
                    <a:pt x="21" y="63"/>
                  </a:lnTo>
                  <a:lnTo>
                    <a:pt x="18" y="64"/>
                  </a:lnTo>
                  <a:lnTo>
                    <a:pt x="14" y="67"/>
                  </a:lnTo>
                  <a:lnTo>
                    <a:pt x="11" y="70"/>
                  </a:lnTo>
                  <a:lnTo>
                    <a:pt x="8" y="75"/>
                  </a:lnTo>
                  <a:lnTo>
                    <a:pt x="6" y="80"/>
                  </a:lnTo>
                  <a:lnTo>
                    <a:pt x="3" y="86"/>
                  </a:lnTo>
                  <a:lnTo>
                    <a:pt x="2" y="92"/>
                  </a:lnTo>
                  <a:lnTo>
                    <a:pt x="1" y="98"/>
                  </a:lnTo>
                  <a:lnTo>
                    <a:pt x="0" y="105"/>
                  </a:lnTo>
                  <a:lnTo>
                    <a:pt x="0" y="111"/>
                  </a:lnTo>
                  <a:lnTo>
                    <a:pt x="1" y="117"/>
                  </a:lnTo>
                  <a:lnTo>
                    <a:pt x="3" y="122"/>
                  </a:lnTo>
                  <a:lnTo>
                    <a:pt x="5" y="127"/>
                  </a:lnTo>
                  <a:lnTo>
                    <a:pt x="7" y="131"/>
                  </a:lnTo>
                  <a:lnTo>
                    <a:pt x="11" y="134"/>
                  </a:lnTo>
                  <a:lnTo>
                    <a:pt x="15" y="136"/>
                  </a:lnTo>
                  <a:lnTo>
                    <a:pt x="20" y="137"/>
                  </a:lnTo>
                  <a:lnTo>
                    <a:pt x="25" y="139"/>
                  </a:lnTo>
                  <a:lnTo>
                    <a:pt x="31" y="140"/>
                  </a:lnTo>
                  <a:lnTo>
                    <a:pt x="37" y="142"/>
                  </a:lnTo>
                  <a:lnTo>
                    <a:pt x="43" y="143"/>
                  </a:lnTo>
                  <a:lnTo>
                    <a:pt x="49" y="145"/>
                  </a:lnTo>
                  <a:lnTo>
                    <a:pt x="56" y="146"/>
                  </a:lnTo>
                  <a:lnTo>
                    <a:pt x="63" y="147"/>
                  </a:lnTo>
                  <a:lnTo>
                    <a:pt x="69" y="148"/>
                  </a:lnTo>
                  <a:lnTo>
                    <a:pt x="76" y="148"/>
                  </a:lnTo>
                  <a:lnTo>
                    <a:pt x="83" y="149"/>
                  </a:lnTo>
                  <a:lnTo>
                    <a:pt x="90" y="148"/>
                  </a:lnTo>
                  <a:lnTo>
                    <a:pt x="97" y="148"/>
                  </a:lnTo>
                  <a:lnTo>
                    <a:pt x="104" y="147"/>
                  </a:lnTo>
                  <a:lnTo>
                    <a:pt x="111" y="146"/>
                  </a:lnTo>
                  <a:lnTo>
                    <a:pt x="118" y="144"/>
                  </a:lnTo>
                  <a:lnTo>
                    <a:pt x="123" y="142"/>
                  </a:lnTo>
                  <a:lnTo>
                    <a:pt x="127" y="140"/>
                  </a:lnTo>
                  <a:lnTo>
                    <a:pt x="130" y="138"/>
                  </a:lnTo>
                  <a:lnTo>
                    <a:pt x="133" y="137"/>
                  </a:lnTo>
                  <a:lnTo>
                    <a:pt x="135" y="135"/>
                  </a:lnTo>
                  <a:lnTo>
                    <a:pt x="137" y="133"/>
                  </a:lnTo>
                  <a:lnTo>
                    <a:pt x="138" y="131"/>
                  </a:lnTo>
                  <a:lnTo>
                    <a:pt x="139" y="130"/>
                  </a:lnTo>
                  <a:lnTo>
                    <a:pt x="139" y="128"/>
                  </a:lnTo>
                  <a:lnTo>
                    <a:pt x="139" y="126"/>
                  </a:lnTo>
                  <a:lnTo>
                    <a:pt x="139" y="125"/>
                  </a:lnTo>
                  <a:lnTo>
                    <a:pt x="139" y="123"/>
                  </a:lnTo>
                  <a:lnTo>
                    <a:pt x="139" y="121"/>
                  </a:lnTo>
                  <a:lnTo>
                    <a:pt x="139" y="120"/>
                  </a:lnTo>
                  <a:lnTo>
                    <a:pt x="139" y="118"/>
                  </a:lnTo>
                  <a:lnTo>
                    <a:pt x="140" y="117"/>
                  </a:lnTo>
                  <a:lnTo>
                    <a:pt x="140" y="115"/>
                  </a:lnTo>
                  <a:lnTo>
                    <a:pt x="142" y="114"/>
                  </a:lnTo>
                  <a:lnTo>
                    <a:pt x="144" y="113"/>
                  </a:lnTo>
                  <a:lnTo>
                    <a:pt x="146" y="112"/>
                  </a:lnTo>
                  <a:lnTo>
                    <a:pt x="148" y="111"/>
                  </a:lnTo>
                  <a:lnTo>
                    <a:pt x="151" y="110"/>
                  </a:lnTo>
                  <a:lnTo>
                    <a:pt x="154" y="109"/>
                  </a:lnTo>
                  <a:lnTo>
                    <a:pt x="157" y="108"/>
                  </a:lnTo>
                  <a:lnTo>
                    <a:pt x="160" y="108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68" y="106"/>
                  </a:lnTo>
                  <a:lnTo>
                    <a:pt x="171" y="106"/>
                  </a:lnTo>
                  <a:lnTo>
                    <a:pt x="173" y="106"/>
                  </a:lnTo>
                  <a:lnTo>
                    <a:pt x="175" y="106"/>
                  </a:lnTo>
                  <a:lnTo>
                    <a:pt x="176" y="106"/>
                  </a:lnTo>
                  <a:lnTo>
                    <a:pt x="181" y="105"/>
                  </a:lnTo>
                  <a:lnTo>
                    <a:pt x="186" y="104"/>
                  </a:lnTo>
                  <a:lnTo>
                    <a:pt x="192" y="103"/>
                  </a:lnTo>
                  <a:lnTo>
                    <a:pt x="198" y="101"/>
                  </a:lnTo>
                  <a:lnTo>
                    <a:pt x="204" y="99"/>
                  </a:lnTo>
                  <a:lnTo>
                    <a:pt x="210" y="96"/>
                  </a:lnTo>
                  <a:lnTo>
                    <a:pt x="216" y="93"/>
                  </a:lnTo>
                  <a:lnTo>
                    <a:pt x="222" y="89"/>
                  </a:lnTo>
                  <a:lnTo>
                    <a:pt x="227" y="86"/>
                  </a:lnTo>
                  <a:lnTo>
                    <a:pt x="232" y="82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5" y="71"/>
                  </a:lnTo>
                  <a:lnTo>
                    <a:pt x="248" y="67"/>
                  </a:lnTo>
                  <a:lnTo>
                    <a:pt x="250" y="64"/>
                  </a:lnTo>
                  <a:lnTo>
                    <a:pt x="251" y="60"/>
                  </a:lnTo>
                  <a:lnTo>
                    <a:pt x="252" y="57"/>
                  </a:lnTo>
                  <a:lnTo>
                    <a:pt x="252" y="54"/>
                  </a:lnTo>
                  <a:lnTo>
                    <a:pt x="253" y="51"/>
                  </a:lnTo>
                  <a:lnTo>
                    <a:pt x="254" y="48"/>
                  </a:lnTo>
                  <a:lnTo>
                    <a:pt x="256" y="44"/>
                  </a:lnTo>
                  <a:lnTo>
                    <a:pt x="258" y="41"/>
                  </a:lnTo>
                  <a:lnTo>
                    <a:pt x="261" y="37"/>
                  </a:lnTo>
                  <a:lnTo>
                    <a:pt x="265" y="34"/>
                  </a:lnTo>
                  <a:lnTo>
                    <a:pt x="269" y="30"/>
                  </a:lnTo>
                  <a:lnTo>
                    <a:pt x="270" y="26"/>
                  </a:lnTo>
                  <a:lnTo>
                    <a:pt x="269" y="22"/>
                  </a:lnTo>
                  <a:lnTo>
                    <a:pt x="267" y="19"/>
                  </a:lnTo>
                  <a:lnTo>
                    <a:pt x="264" y="16"/>
                  </a:lnTo>
                  <a:lnTo>
                    <a:pt x="260" y="13"/>
                  </a:lnTo>
                  <a:lnTo>
                    <a:pt x="257" y="11"/>
                  </a:lnTo>
                  <a:lnTo>
                    <a:pt x="255" y="9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7" name="Freeform 567"/>
            <p:cNvSpPr>
              <a:spLocks/>
            </p:cNvSpPr>
            <p:nvPr/>
          </p:nvSpPr>
          <p:spPr bwMode="auto">
            <a:xfrm>
              <a:off x="2629" y="3366"/>
              <a:ext cx="228" cy="123"/>
            </a:xfrm>
            <a:custGeom>
              <a:avLst/>
              <a:gdLst>
                <a:gd name="T0" fmla="*/ 96 w 228"/>
                <a:gd name="T1" fmla="*/ 117 h 123"/>
                <a:gd name="T2" fmla="*/ 92 w 228"/>
                <a:gd name="T3" fmla="*/ 117 h 123"/>
                <a:gd name="T4" fmla="*/ 86 w 228"/>
                <a:gd name="T5" fmla="*/ 117 h 123"/>
                <a:gd name="T6" fmla="*/ 78 w 228"/>
                <a:gd name="T7" fmla="*/ 119 h 123"/>
                <a:gd name="T8" fmla="*/ 73 w 228"/>
                <a:gd name="T9" fmla="*/ 122 h 123"/>
                <a:gd name="T10" fmla="*/ 68 w 228"/>
                <a:gd name="T11" fmla="*/ 123 h 123"/>
                <a:gd name="T12" fmla="*/ 61 w 228"/>
                <a:gd name="T13" fmla="*/ 121 h 123"/>
                <a:gd name="T14" fmla="*/ 54 w 228"/>
                <a:gd name="T15" fmla="*/ 120 h 123"/>
                <a:gd name="T16" fmla="*/ 47 w 228"/>
                <a:gd name="T17" fmla="*/ 117 h 123"/>
                <a:gd name="T18" fmla="*/ 40 w 228"/>
                <a:gd name="T19" fmla="*/ 116 h 123"/>
                <a:gd name="T20" fmla="*/ 33 w 228"/>
                <a:gd name="T21" fmla="*/ 114 h 123"/>
                <a:gd name="T22" fmla="*/ 28 w 228"/>
                <a:gd name="T23" fmla="*/ 115 h 123"/>
                <a:gd name="T24" fmla="*/ 23 w 228"/>
                <a:gd name="T25" fmla="*/ 118 h 123"/>
                <a:gd name="T26" fmla="*/ 15 w 228"/>
                <a:gd name="T27" fmla="*/ 119 h 123"/>
                <a:gd name="T28" fmla="*/ 8 w 228"/>
                <a:gd name="T29" fmla="*/ 118 h 123"/>
                <a:gd name="T30" fmla="*/ 3 w 228"/>
                <a:gd name="T31" fmla="*/ 116 h 123"/>
                <a:gd name="T32" fmla="*/ 0 w 228"/>
                <a:gd name="T33" fmla="*/ 113 h 123"/>
                <a:gd name="T34" fmla="*/ 0 w 228"/>
                <a:gd name="T35" fmla="*/ 108 h 123"/>
                <a:gd name="T36" fmla="*/ 4 w 228"/>
                <a:gd name="T37" fmla="*/ 100 h 123"/>
                <a:gd name="T38" fmla="*/ 12 w 228"/>
                <a:gd name="T39" fmla="*/ 92 h 123"/>
                <a:gd name="T40" fmla="*/ 19 w 228"/>
                <a:gd name="T41" fmla="*/ 88 h 123"/>
                <a:gd name="T42" fmla="*/ 24 w 228"/>
                <a:gd name="T43" fmla="*/ 85 h 123"/>
                <a:gd name="T44" fmla="*/ 30 w 228"/>
                <a:gd name="T45" fmla="*/ 82 h 123"/>
                <a:gd name="T46" fmla="*/ 37 w 228"/>
                <a:gd name="T47" fmla="*/ 79 h 123"/>
                <a:gd name="T48" fmla="*/ 45 w 228"/>
                <a:gd name="T49" fmla="*/ 74 h 123"/>
                <a:gd name="T50" fmla="*/ 54 w 228"/>
                <a:gd name="T51" fmla="*/ 70 h 123"/>
                <a:gd name="T52" fmla="*/ 64 w 228"/>
                <a:gd name="T53" fmla="*/ 66 h 123"/>
                <a:gd name="T54" fmla="*/ 74 w 228"/>
                <a:gd name="T55" fmla="*/ 61 h 123"/>
                <a:gd name="T56" fmla="*/ 84 w 228"/>
                <a:gd name="T57" fmla="*/ 57 h 123"/>
                <a:gd name="T58" fmla="*/ 93 w 228"/>
                <a:gd name="T59" fmla="*/ 54 h 123"/>
                <a:gd name="T60" fmla="*/ 102 w 228"/>
                <a:gd name="T61" fmla="*/ 50 h 123"/>
                <a:gd name="T62" fmla="*/ 111 w 228"/>
                <a:gd name="T63" fmla="*/ 47 h 123"/>
                <a:gd name="T64" fmla="*/ 118 w 228"/>
                <a:gd name="T65" fmla="*/ 45 h 123"/>
                <a:gd name="T66" fmla="*/ 124 w 228"/>
                <a:gd name="T67" fmla="*/ 44 h 123"/>
                <a:gd name="T68" fmla="*/ 129 w 228"/>
                <a:gd name="T69" fmla="*/ 44 h 123"/>
                <a:gd name="T70" fmla="*/ 132 w 228"/>
                <a:gd name="T71" fmla="*/ 45 h 123"/>
                <a:gd name="T72" fmla="*/ 134 w 228"/>
                <a:gd name="T73" fmla="*/ 48 h 123"/>
                <a:gd name="T74" fmla="*/ 142 w 228"/>
                <a:gd name="T75" fmla="*/ 46 h 123"/>
                <a:gd name="T76" fmla="*/ 155 w 228"/>
                <a:gd name="T77" fmla="*/ 40 h 123"/>
                <a:gd name="T78" fmla="*/ 171 w 228"/>
                <a:gd name="T79" fmla="*/ 31 h 123"/>
                <a:gd name="T80" fmla="*/ 187 w 228"/>
                <a:gd name="T81" fmla="*/ 21 h 123"/>
                <a:gd name="T82" fmla="*/ 202 w 228"/>
                <a:gd name="T83" fmla="*/ 11 h 123"/>
                <a:gd name="T84" fmla="*/ 215 w 228"/>
                <a:gd name="T85" fmla="*/ 3 h 123"/>
                <a:gd name="T86" fmla="*/ 223 w 228"/>
                <a:gd name="T87" fmla="*/ 0 h 123"/>
                <a:gd name="T88" fmla="*/ 227 w 228"/>
                <a:gd name="T89" fmla="*/ 2 h 123"/>
                <a:gd name="T90" fmla="*/ 228 w 228"/>
                <a:gd name="T91" fmla="*/ 6 h 123"/>
                <a:gd name="T92" fmla="*/ 227 w 228"/>
                <a:gd name="T93" fmla="*/ 10 h 123"/>
                <a:gd name="T94" fmla="*/ 225 w 228"/>
                <a:gd name="T95" fmla="*/ 13 h 123"/>
                <a:gd name="T96" fmla="*/ 211 w 228"/>
                <a:gd name="T97" fmla="*/ 19 h 123"/>
                <a:gd name="T98" fmla="*/ 104 w 228"/>
                <a:gd name="T99" fmla="*/ 104 h 123"/>
                <a:gd name="T100" fmla="*/ 104 w 228"/>
                <a:gd name="T101" fmla="*/ 108 h 123"/>
                <a:gd name="T102" fmla="*/ 103 w 228"/>
                <a:gd name="T103" fmla="*/ 113 h 123"/>
                <a:gd name="T104" fmla="*/ 99 w 228"/>
                <a:gd name="T105" fmla="*/ 117 h 12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28" h="123">
                  <a:moveTo>
                    <a:pt x="97" y="117"/>
                  </a:moveTo>
                  <a:lnTo>
                    <a:pt x="96" y="117"/>
                  </a:lnTo>
                  <a:lnTo>
                    <a:pt x="95" y="117"/>
                  </a:lnTo>
                  <a:lnTo>
                    <a:pt x="92" y="117"/>
                  </a:lnTo>
                  <a:lnTo>
                    <a:pt x="89" y="117"/>
                  </a:lnTo>
                  <a:lnTo>
                    <a:pt x="86" y="117"/>
                  </a:lnTo>
                  <a:lnTo>
                    <a:pt x="82" y="118"/>
                  </a:lnTo>
                  <a:lnTo>
                    <a:pt x="78" y="119"/>
                  </a:lnTo>
                  <a:lnTo>
                    <a:pt x="75" y="121"/>
                  </a:lnTo>
                  <a:lnTo>
                    <a:pt x="73" y="122"/>
                  </a:lnTo>
                  <a:lnTo>
                    <a:pt x="71" y="123"/>
                  </a:lnTo>
                  <a:lnTo>
                    <a:pt x="68" y="123"/>
                  </a:lnTo>
                  <a:lnTo>
                    <a:pt x="65" y="122"/>
                  </a:lnTo>
                  <a:lnTo>
                    <a:pt x="61" y="121"/>
                  </a:lnTo>
                  <a:lnTo>
                    <a:pt x="58" y="121"/>
                  </a:lnTo>
                  <a:lnTo>
                    <a:pt x="54" y="120"/>
                  </a:lnTo>
                  <a:lnTo>
                    <a:pt x="51" y="118"/>
                  </a:lnTo>
                  <a:lnTo>
                    <a:pt x="47" y="117"/>
                  </a:lnTo>
                  <a:lnTo>
                    <a:pt x="43" y="116"/>
                  </a:lnTo>
                  <a:lnTo>
                    <a:pt x="40" y="116"/>
                  </a:lnTo>
                  <a:lnTo>
                    <a:pt x="36" y="115"/>
                  </a:lnTo>
                  <a:lnTo>
                    <a:pt x="33" y="114"/>
                  </a:lnTo>
                  <a:lnTo>
                    <a:pt x="31" y="114"/>
                  </a:lnTo>
                  <a:lnTo>
                    <a:pt x="28" y="115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19" y="119"/>
                  </a:lnTo>
                  <a:lnTo>
                    <a:pt x="15" y="119"/>
                  </a:lnTo>
                  <a:lnTo>
                    <a:pt x="12" y="119"/>
                  </a:lnTo>
                  <a:lnTo>
                    <a:pt x="8" y="118"/>
                  </a:lnTo>
                  <a:lnTo>
                    <a:pt x="5" y="117"/>
                  </a:lnTo>
                  <a:lnTo>
                    <a:pt x="3" y="116"/>
                  </a:lnTo>
                  <a:lnTo>
                    <a:pt x="1" y="114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2" y="104"/>
                  </a:lnTo>
                  <a:lnTo>
                    <a:pt x="4" y="100"/>
                  </a:lnTo>
                  <a:lnTo>
                    <a:pt x="8" y="96"/>
                  </a:lnTo>
                  <a:lnTo>
                    <a:pt x="12" y="92"/>
                  </a:lnTo>
                  <a:lnTo>
                    <a:pt x="17" y="89"/>
                  </a:lnTo>
                  <a:lnTo>
                    <a:pt x="19" y="88"/>
                  </a:lnTo>
                  <a:lnTo>
                    <a:pt x="21" y="87"/>
                  </a:lnTo>
                  <a:lnTo>
                    <a:pt x="24" y="85"/>
                  </a:lnTo>
                  <a:lnTo>
                    <a:pt x="27" y="84"/>
                  </a:lnTo>
                  <a:lnTo>
                    <a:pt x="30" y="82"/>
                  </a:lnTo>
                  <a:lnTo>
                    <a:pt x="33" y="80"/>
                  </a:lnTo>
                  <a:lnTo>
                    <a:pt x="37" y="79"/>
                  </a:lnTo>
                  <a:lnTo>
                    <a:pt x="41" y="77"/>
                  </a:lnTo>
                  <a:lnTo>
                    <a:pt x="45" y="74"/>
                  </a:lnTo>
                  <a:lnTo>
                    <a:pt x="50" y="72"/>
                  </a:lnTo>
                  <a:lnTo>
                    <a:pt x="54" y="70"/>
                  </a:lnTo>
                  <a:lnTo>
                    <a:pt x="59" y="68"/>
                  </a:lnTo>
                  <a:lnTo>
                    <a:pt x="64" y="66"/>
                  </a:lnTo>
                  <a:lnTo>
                    <a:pt x="69" y="64"/>
                  </a:lnTo>
                  <a:lnTo>
                    <a:pt x="74" y="61"/>
                  </a:lnTo>
                  <a:lnTo>
                    <a:pt x="79" y="59"/>
                  </a:lnTo>
                  <a:lnTo>
                    <a:pt x="84" y="57"/>
                  </a:lnTo>
                  <a:lnTo>
                    <a:pt x="89" y="55"/>
                  </a:lnTo>
                  <a:lnTo>
                    <a:pt x="93" y="54"/>
                  </a:lnTo>
                  <a:lnTo>
                    <a:pt x="98" y="52"/>
                  </a:lnTo>
                  <a:lnTo>
                    <a:pt x="102" y="50"/>
                  </a:lnTo>
                  <a:lnTo>
                    <a:pt x="107" y="49"/>
                  </a:lnTo>
                  <a:lnTo>
                    <a:pt x="111" y="47"/>
                  </a:lnTo>
                  <a:lnTo>
                    <a:pt x="115" y="46"/>
                  </a:lnTo>
                  <a:lnTo>
                    <a:pt x="118" y="45"/>
                  </a:lnTo>
                  <a:lnTo>
                    <a:pt x="121" y="45"/>
                  </a:lnTo>
                  <a:lnTo>
                    <a:pt x="124" y="44"/>
                  </a:lnTo>
                  <a:lnTo>
                    <a:pt x="127" y="44"/>
                  </a:lnTo>
                  <a:lnTo>
                    <a:pt x="129" y="44"/>
                  </a:lnTo>
                  <a:lnTo>
                    <a:pt x="130" y="45"/>
                  </a:lnTo>
                  <a:lnTo>
                    <a:pt x="132" y="45"/>
                  </a:lnTo>
                  <a:lnTo>
                    <a:pt x="132" y="46"/>
                  </a:lnTo>
                  <a:lnTo>
                    <a:pt x="134" y="48"/>
                  </a:lnTo>
                  <a:lnTo>
                    <a:pt x="138" y="48"/>
                  </a:lnTo>
                  <a:lnTo>
                    <a:pt x="142" y="46"/>
                  </a:lnTo>
                  <a:lnTo>
                    <a:pt x="148" y="44"/>
                  </a:lnTo>
                  <a:lnTo>
                    <a:pt x="155" y="40"/>
                  </a:lnTo>
                  <a:lnTo>
                    <a:pt x="163" y="36"/>
                  </a:lnTo>
                  <a:lnTo>
                    <a:pt x="171" y="31"/>
                  </a:lnTo>
                  <a:lnTo>
                    <a:pt x="179" y="26"/>
                  </a:lnTo>
                  <a:lnTo>
                    <a:pt x="187" y="21"/>
                  </a:lnTo>
                  <a:lnTo>
                    <a:pt x="195" y="16"/>
                  </a:lnTo>
                  <a:lnTo>
                    <a:pt x="202" y="11"/>
                  </a:lnTo>
                  <a:lnTo>
                    <a:pt x="209" y="7"/>
                  </a:lnTo>
                  <a:lnTo>
                    <a:pt x="215" y="3"/>
                  </a:lnTo>
                  <a:lnTo>
                    <a:pt x="220" y="1"/>
                  </a:lnTo>
                  <a:lnTo>
                    <a:pt x="223" y="0"/>
                  </a:lnTo>
                  <a:lnTo>
                    <a:pt x="225" y="0"/>
                  </a:lnTo>
                  <a:lnTo>
                    <a:pt x="227" y="2"/>
                  </a:lnTo>
                  <a:lnTo>
                    <a:pt x="228" y="4"/>
                  </a:lnTo>
                  <a:lnTo>
                    <a:pt x="228" y="6"/>
                  </a:lnTo>
                  <a:lnTo>
                    <a:pt x="228" y="8"/>
                  </a:lnTo>
                  <a:lnTo>
                    <a:pt x="227" y="10"/>
                  </a:lnTo>
                  <a:lnTo>
                    <a:pt x="227" y="11"/>
                  </a:lnTo>
                  <a:lnTo>
                    <a:pt x="225" y="13"/>
                  </a:lnTo>
                  <a:lnTo>
                    <a:pt x="224" y="14"/>
                  </a:lnTo>
                  <a:lnTo>
                    <a:pt x="211" y="19"/>
                  </a:lnTo>
                  <a:lnTo>
                    <a:pt x="104" y="103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8"/>
                  </a:lnTo>
                  <a:lnTo>
                    <a:pt x="103" y="110"/>
                  </a:lnTo>
                  <a:lnTo>
                    <a:pt x="103" y="113"/>
                  </a:lnTo>
                  <a:lnTo>
                    <a:pt x="101" y="115"/>
                  </a:lnTo>
                  <a:lnTo>
                    <a:pt x="99" y="117"/>
                  </a:lnTo>
                  <a:lnTo>
                    <a:pt x="97" y="117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8" name="Freeform 568"/>
            <p:cNvSpPr>
              <a:spLocks/>
            </p:cNvSpPr>
            <p:nvPr/>
          </p:nvSpPr>
          <p:spPr bwMode="auto">
            <a:xfrm>
              <a:off x="2753" y="3362"/>
              <a:ext cx="13" cy="62"/>
            </a:xfrm>
            <a:custGeom>
              <a:avLst/>
              <a:gdLst>
                <a:gd name="T0" fmla="*/ 13 w 13"/>
                <a:gd name="T1" fmla="*/ 2 h 62"/>
                <a:gd name="T2" fmla="*/ 13 w 13"/>
                <a:gd name="T3" fmla="*/ 60 h 62"/>
                <a:gd name="T4" fmla="*/ 13 w 13"/>
                <a:gd name="T5" fmla="*/ 60 h 62"/>
                <a:gd name="T6" fmla="*/ 12 w 13"/>
                <a:gd name="T7" fmla="*/ 61 h 62"/>
                <a:gd name="T8" fmla="*/ 11 w 13"/>
                <a:gd name="T9" fmla="*/ 61 h 62"/>
                <a:gd name="T10" fmla="*/ 10 w 13"/>
                <a:gd name="T11" fmla="*/ 62 h 62"/>
                <a:gd name="T12" fmla="*/ 8 w 13"/>
                <a:gd name="T13" fmla="*/ 62 h 62"/>
                <a:gd name="T14" fmla="*/ 6 w 13"/>
                <a:gd name="T15" fmla="*/ 62 h 62"/>
                <a:gd name="T16" fmla="*/ 3 w 13"/>
                <a:gd name="T17" fmla="*/ 61 h 62"/>
                <a:gd name="T18" fmla="*/ 0 w 13"/>
                <a:gd name="T19" fmla="*/ 60 h 62"/>
                <a:gd name="T20" fmla="*/ 0 w 13"/>
                <a:gd name="T21" fmla="*/ 2 h 62"/>
                <a:gd name="T22" fmla="*/ 0 w 13"/>
                <a:gd name="T23" fmla="*/ 2 h 62"/>
                <a:gd name="T24" fmla="*/ 1 w 13"/>
                <a:gd name="T25" fmla="*/ 2 h 62"/>
                <a:gd name="T26" fmla="*/ 3 w 13"/>
                <a:gd name="T27" fmla="*/ 1 h 62"/>
                <a:gd name="T28" fmla="*/ 4 w 13"/>
                <a:gd name="T29" fmla="*/ 1 h 62"/>
                <a:gd name="T30" fmla="*/ 6 w 13"/>
                <a:gd name="T31" fmla="*/ 0 h 62"/>
                <a:gd name="T32" fmla="*/ 8 w 13"/>
                <a:gd name="T33" fmla="*/ 1 h 62"/>
                <a:gd name="T34" fmla="*/ 11 w 13"/>
                <a:gd name="T35" fmla="*/ 1 h 62"/>
                <a:gd name="T36" fmla="*/ 13 w 13"/>
                <a:gd name="T37" fmla="*/ 2 h 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3" h="62">
                  <a:moveTo>
                    <a:pt x="13" y="2"/>
                  </a:moveTo>
                  <a:lnTo>
                    <a:pt x="13" y="60"/>
                  </a:lnTo>
                  <a:lnTo>
                    <a:pt x="12" y="61"/>
                  </a:lnTo>
                  <a:lnTo>
                    <a:pt x="11" y="61"/>
                  </a:lnTo>
                  <a:lnTo>
                    <a:pt x="10" y="62"/>
                  </a:lnTo>
                  <a:lnTo>
                    <a:pt x="8" y="62"/>
                  </a:lnTo>
                  <a:lnTo>
                    <a:pt x="6" y="62"/>
                  </a:lnTo>
                  <a:lnTo>
                    <a:pt x="3" y="61"/>
                  </a:lnTo>
                  <a:lnTo>
                    <a:pt x="0" y="60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9" name="Freeform 569"/>
            <p:cNvSpPr>
              <a:spLocks/>
            </p:cNvSpPr>
            <p:nvPr/>
          </p:nvSpPr>
          <p:spPr bwMode="auto">
            <a:xfrm>
              <a:off x="2756" y="3366"/>
              <a:ext cx="3" cy="54"/>
            </a:xfrm>
            <a:custGeom>
              <a:avLst/>
              <a:gdLst>
                <a:gd name="T0" fmla="*/ 0 w 3"/>
                <a:gd name="T1" fmla="*/ 1 h 54"/>
                <a:gd name="T2" fmla="*/ 0 w 3"/>
                <a:gd name="T3" fmla="*/ 53 h 54"/>
                <a:gd name="T4" fmla="*/ 0 w 3"/>
                <a:gd name="T5" fmla="*/ 53 h 54"/>
                <a:gd name="T6" fmla="*/ 1 w 3"/>
                <a:gd name="T7" fmla="*/ 53 h 54"/>
                <a:gd name="T8" fmla="*/ 2 w 3"/>
                <a:gd name="T9" fmla="*/ 54 h 54"/>
                <a:gd name="T10" fmla="*/ 3 w 3"/>
                <a:gd name="T11" fmla="*/ 54 h 54"/>
                <a:gd name="T12" fmla="*/ 2 w 3"/>
                <a:gd name="T13" fmla="*/ 0 h 54"/>
                <a:gd name="T14" fmla="*/ 2 w 3"/>
                <a:gd name="T15" fmla="*/ 0 h 54"/>
                <a:gd name="T16" fmla="*/ 1 w 3"/>
                <a:gd name="T17" fmla="*/ 0 h 54"/>
                <a:gd name="T18" fmla="*/ 1 w 3"/>
                <a:gd name="T19" fmla="*/ 0 h 54"/>
                <a:gd name="T20" fmla="*/ 0 w 3"/>
                <a:gd name="T21" fmla="*/ 1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4">
                  <a:moveTo>
                    <a:pt x="0" y="1"/>
                  </a:moveTo>
                  <a:lnTo>
                    <a:pt x="0" y="53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3" y="5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0" name="Freeform 570"/>
            <p:cNvSpPr>
              <a:spLocks/>
            </p:cNvSpPr>
            <p:nvPr/>
          </p:nvSpPr>
          <p:spPr bwMode="auto">
            <a:xfrm>
              <a:off x="2758" y="3366"/>
              <a:ext cx="5" cy="54"/>
            </a:xfrm>
            <a:custGeom>
              <a:avLst/>
              <a:gdLst>
                <a:gd name="T0" fmla="*/ 0 w 5"/>
                <a:gd name="T1" fmla="*/ 0 h 54"/>
                <a:gd name="T2" fmla="*/ 1 w 5"/>
                <a:gd name="T3" fmla="*/ 54 h 54"/>
                <a:gd name="T4" fmla="*/ 2 w 5"/>
                <a:gd name="T5" fmla="*/ 54 h 54"/>
                <a:gd name="T6" fmla="*/ 3 w 5"/>
                <a:gd name="T7" fmla="*/ 54 h 54"/>
                <a:gd name="T8" fmla="*/ 4 w 5"/>
                <a:gd name="T9" fmla="*/ 54 h 54"/>
                <a:gd name="T10" fmla="*/ 5 w 5"/>
                <a:gd name="T11" fmla="*/ 53 h 54"/>
                <a:gd name="T12" fmla="*/ 5 w 5"/>
                <a:gd name="T13" fmla="*/ 1 h 54"/>
                <a:gd name="T14" fmla="*/ 5 w 5"/>
                <a:gd name="T15" fmla="*/ 0 h 54"/>
                <a:gd name="T16" fmla="*/ 4 w 5"/>
                <a:gd name="T17" fmla="*/ 0 h 54"/>
                <a:gd name="T18" fmla="*/ 2 w 5"/>
                <a:gd name="T19" fmla="*/ 0 h 54"/>
                <a:gd name="T20" fmla="*/ 0 w 5"/>
                <a:gd name="T21" fmla="*/ 0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54">
                  <a:moveTo>
                    <a:pt x="0" y="0"/>
                  </a:moveTo>
                  <a:lnTo>
                    <a:pt x="1" y="54"/>
                  </a:lnTo>
                  <a:lnTo>
                    <a:pt x="2" y="54"/>
                  </a:lnTo>
                  <a:lnTo>
                    <a:pt x="3" y="54"/>
                  </a:lnTo>
                  <a:lnTo>
                    <a:pt x="4" y="54"/>
                  </a:lnTo>
                  <a:lnTo>
                    <a:pt x="5" y="5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1" name="Freeform 571"/>
            <p:cNvSpPr>
              <a:spLocks/>
            </p:cNvSpPr>
            <p:nvPr/>
          </p:nvSpPr>
          <p:spPr bwMode="auto">
            <a:xfrm>
              <a:off x="2641" y="3397"/>
              <a:ext cx="19" cy="91"/>
            </a:xfrm>
            <a:custGeom>
              <a:avLst/>
              <a:gdLst>
                <a:gd name="T0" fmla="*/ 19 w 19"/>
                <a:gd name="T1" fmla="*/ 3 h 91"/>
                <a:gd name="T2" fmla="*/ 19 w 19"/>
                <a:gd name="T3" fmla="*/ 87 h 91"/>
                <a:gd name="T4" fmla="*/ 19 w 19"/>
                <a:gd name="T5" fmla="*/ 87 h 91"/>
                <a:gd name="T6" fmla="*/ 18 w 19"/>
                <a:gd name="T7" fmla="*/ 88 h 91"/>
                <a:gd name="T8" fmla="*/ 16 w 19"/>
                <a:gd name="T9" fmla="*/ 89 h 91"/>
                <a:gd name="T10" fmla="*/ 14 w 19"/>
                <a:gd name="T11" fmla="*/ 90 h 91"/>
                <a:gd name="T12" fmla="*/ 11 w 19"/>
                <a:gd name="T13" fmla="*/ 91 h 91"/>
                <a:gd name="T14" fmla="*/ 8 w 19"/>
                <a:gd name="T15" fmla="*/ 91 h 91"/>
                <a:gd name="T16" fmla="*/ 4 w 19"/>
                <a:gd name="T17" fmla="*/ 90 h 91"/>
                <a:gd name="T18" fmla="*/ 0 w 19"/>
                <a:gd name="T19" fmla="*/ 87 h 91"/>
                <a:gd name="T20" fmla="*/ 0 w 19"/>
                <a:gd name="T21" fmla="*/ 3 h 91"/>
                <a:gd name="T22" fmla="*/ 0 w 19"/>
                <a:gd name="T23" fmla="*/ 3 h 91"/>
                <a:gd name="T24" fmla="*/ 2 w 19"/>
                <a:gd name="T25" fmla="*/ 2 h 91"/>
                <a:gd name="T26" fmla="*/ 4 w 19"/>
                <a:gd name="T27" fmla="*/ 1 h 91"/>
                <a:gd name="T28" fmla="*/ 6 w 19"/>
                <a:gd name="T29" fmla="*/ 1 h 91"/>
                <a:gd name="T30" fmla="*/ 9 w 19"/>
                <a:gd name="T31" fmla="*/ 0 h 91"/>
                <a:gd name="T32" fmla="*/ 12 w 19"/>
                <a:gd name="T33" fmla="*/ 0 h 91"/>
                <a:gd name="T34" fmla="*/ 16 w 19"/>
                <a:gd name="T35" fmla="*/ 1 h 91"/>
                <a:gd name="T36" fmla="*/ 19 w 19"/>
                <a:gd name="T37" fmla="*/ 3 h 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91">
                  <a:moveTo>
                    <a:pt x="19" y="3"/>
                  </a:moveTo>
                  <a:lnTo>
                    <a:pt x="19" y="87"/>
                  </a:lnTo>
                  <a:lnTo>
                    <a:pt x="18" y="88"/>
                  </a:lnTo>
                  <a:lnTo>
                    <a:pt x="16" y="89"/>
                  </a:lnTo>
                  <a:lnTo>
                    <a:pt x="14" y="90"/>
                  </a:lnTo>
                  <a:lnTo>
                    <a:pt x="11" y="91"/>
                  </a:lnTo>
                  <a:lnTo>
                    <a:pt x="8" y="91"/>
                  </a:lnTo>
                  <a:lnTo>
                    <a:pt x="4" y="90"/>
                  </a:lnTo>
                  <a:lnTo>
                    <a:pt x="0" y="8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2" name="Freeform 572"/>
            <p:cNvSpPr>
              <a:spLocks/>
            </p:cNvSpPr>
            <p:nvPr/>
          </p:nvSpPr>
          <p:spPr bwMode="auto">
            <a:xfrm>
              <a:off x="2645" y="3403"/>
              <a:ext cx="4" cy="79"/>
            </a:xfrm>
            <a:custGeom>
              <a:avLst/>
              <a:gdLst>
                <a:gd name="T0" fmla="*/ 0 w 4"/>
                <a:gd name="T1" fmla="*/ 0 h 79"/>
                <a:gd name="T2" fmla="*/ 0 w 4"/>
                <a:gd name="T3" fmla="*/ 77 h 79"/>
                <a:gd name="T4" fmla="*/ 0 w 4"/>
                <a:gd name="T5" fmla="*/ 77 h 79"/>
                <a:gd name="T6" fmla="*/ 1 w 4"/>
                <a:gd name="T7" fmla="*/ 78 h 79"/>
                <a:gd name="T8" fmla="*/ 2 w 4"/>
                <a:gd name="T9" fmla="*/ 78 h 79"/>
                <a:gd name="T10" fmla="*/ 4 w 4"/>
                <a:gd name="T11" fmla="*/ 79 h 79"/>
                <a:gd name="T12" fmla="*/ 4 w 4"/>
                <a:gd name="T13" fmla="*/ 0 h 79"/>
                <a:gd name="T14" fmla="*/ 3 w 4"/>
                <a:gd name="T15" fmla="*/ 0 h 79"/>
                <a:gd name="T16" fmla="*/ 2 w 4"/>
                <a:gd name="T17" fmla="*/ 0 h 79"/>
                <a:gd name="T18" fmla="*/ 1 w 4"/>
                <a:gd name="T19" fmla="*/ 0 h 79"/>
                <a:gd name="T20" fmla="*/ 0 w 4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79">
                  <a:moveTo>
                    <a:pt x="0" y="0"/>
                  </a:moveTo>
                  <a:lnTo>
                    <a:pt x="0" y="77"/>
                  </a:lnTo>
                  <a:lnTo>
                    <a:pt x="1" y="78"/>
                  </a:lnTo>
                  <a:lnTo>
                    <a:pt x="2" y="78"/>
                  </a:lnTo>
                  <a:lnTo>
                    <a:pt x="4" y="79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3" name="Freeform 573"/>
            <p:cNvSpPr>
              <a:spLocks/>
            </p:cNvSpPr>
            <p:nvPr/>
          </p:nvSpPr>
          <p:spPr bwMode="auto">
            <a:xfrm>
              <a:off x="2649" y="3402"/>
              <a:ext cx="6" cy="80"/>
            </a:xfrm>
            <a:custGeom>
              <a:avLst/>
              <a:gdLst>
                <a:gd name="T0" fmla="*/ 0 w 6"/>
                <a:gd name="T1" fmla="*/ 1 h 80"/>
                <a:gd name="T2" fmla="*/ 0 w 6"/>
                <a:gd name="T3" fmla="*/ 80 h 80"/>
                <a:gd name="T4" fmla="*/ 1 w 6"/>
                <a:gd name="T5" fmla="*/ 80 h 80"/>
                <a:gd name="T6" fmla="*/ 2 w 6"/>
                <a:gd name="T7" fmla="*/ 80 h 80"/>
                <a:gd name="T8" fmla="*/ 3 w 6"/>
                <a:gd name="T9" fmla="*/ 80 h 80"/>
                <a:gd name="T10" fmla="*/ 3 w 6"/>
                <a:gd name="T11" fmla="*/ 80 h 80"/>
                <a:gd name="T12" fmla="*/ 4 w 6"/>
                <a:gd name="T13" fmla="*/ 80 h 80"/>
                <a:gd name="T14" fmla="*/ 5 w 6"/>
                <a:gd name="T15" fmla="*/ 79 h 80"/>
                <a:gd name="T16" fmla="*/ 5 w 6"/>
                <a:gd name="T17" fmla="*/ 79 h 80"/>
                <a:gd name="T18" fmla="*/ 6 w 6"/>
                <a:gd name="T19" fmla="*/ 78 h 80"/>
                <a:gd name="T20" fmla="*/ 6 w 6"/>
                <a:gd name="T21" fmla="*/ 1 h 80"/>
                <a:gd name="T22" fmla="*/ 6 w 6"/>
                <a:gd name="T23" fmla="*/ 1 h 80"/>
                <a:gd name="T24" fmla="*/ 6 w 6"/>
                <a:gd name="T25" fmla="*/ 1 h 80"/>
                <a:gd name="T26" fmla="*/ 5 w 6"/>
                <a:gd name="T27" fmla="*/ 1 h 80"/>
                <a:gd name="T28" fmla="*/ 5 w 6"/>
                <a:gd name="T29" fmla="*/ 1 h 80"/>
                <a:gd name="T30" fmla="*/ 4 w 6"/>
                <a:gd name="T31" fmla="*/ 0 h 80"/>
                <a:gd name="T32" fmla="*/ 3 w 6"/>
                <a:gd name="T33" fmla="*/ 0 h 80"/>
                <a:gd name="T34" fmla="*/ 1 w 6"/>
                <a:gd name="T35" fmla="*/ 0 h 80"/>
                <a:gd name="T36" fmla="*/ 0 w 6"/>
                <a:gd name="T37" fmla="*/ 1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" h="80">
                  <a:moveTo>
                    <a:pt x="0" y="1"/>
                  </a:moveTo>
                  <a:lnTo>
                    <a:pt x="0" y="80"/>
                  </a:lnTo>
                  <a:lnTo>
                    <a:pt x="1" y="80"/>
                  </a:lnTo>
                  <a:lnTo>
                    <a:pt x="2" y="80"/>
                  </a:lnTo>
                  <a:lnTo>
                    <a:pt x="3" y="80"/>
                  </a:lnTo>
                  <a:lnTo>
                    <a:pt x="4" y="80"/>
                  </a:lnTo>
                  <a:lnTo>
                    <a:pt x="5" y="79"/>
                  </a:lnTo>
                  <a:lnTo>
                    <a:pt x="6" y="78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4" name="Freeform 574"/>
            <p:cNvSpPr>
              <a:spLocks/>
            </p:cNvSpPr>
            <p:nvPr/>
          </p:nvSpPr>
          <p:spPr bwMode="auto">
            <a:xfrm>
              <a:off x="2824" y="3342"/>
              <a:ext cx="7" cy="32"/>
            </a:xfrm>
            <a:custGeom>
              <a:avLst/>
              <a:gdLst>
                <a:gd name="T0" fmla="*/ 7 w 7"/>
                <a:gd name="T1" fmla="*/ 1 h 32"/>
                <a:gd name="T2" fmla="*/ 7 w 7"/>
                <a:gd name="T3" fmla="*/ 31 h 32"/>
                <a:gd name="T4" fmla="*/ 6 w 7"/>
                <a:gd name="T5" fmla="*/ 31 h 32"/>
                <a:gd name="T6" fmla="*/ 6 w 7"/>
                <a:gd name="T7" fmla="*/ 31 h 32"/>
                <a:gd name="T8" fmla="*/ 6 w 7"/>
                <a:gd name="T9" fmla="*/ 32 h 32"/>
                <a:gd name="T10" fmla="*/ 5 w 7"/>
                <a:gd name="T11" fmla="*/ 32 h 32"/>
                <a:gd name="T12" fmla="*/ 4 w 7"/>
                <a:gd name="T13" fmla="*/ 32 h 32"/>
                <a:gd name="T14" fmla="*/ 3 w 7"/>
                <a:gd name="T15" fmla="*/ 32 h 32"/>
                <a:gd name="T16" fmla="*/ 1 w 7"/>
                <a:gd name="T17" fmla="*/ 32 h 32"/>
                <a:gd name="T18" fmla="*/ 0 w 7"/>
                <a:gd name="T19" fmla="*/ 31 h 32"/>
                <a:gd name="T20" fmla="*/ 0 w 7"/>
                <a:gd name="T21" fmla="*/ 1 h 32"/>
                <a:gd name="T22" fmla="*/ 0 w 7"/>
                <a:gd name="T23" fmla="*/ 1 h 32"/>
                <a:gd name="T24" fmla="*/ 0 w 7"/>
                <a:gd name="T25" fmla="*/ 1 h 32"/>
                <a:gd name="T26" fmla="*/ 1 w 7"/>
                <a:gd name="T27" fmla="*/ 1 h 32"/>
                <a:gd name="T28" fmla="*/ 2 w 7"/>
                <a:gd name="T29" fmla="*/ 0 h 32"/>
                <a:gd name="T30" fmla="*/ 3 w 7"/>
                <a:gd name="T31" fmla="*/ 0 h 32"/>
                <a:gd name="T32" fmla="*/ 4 w 7"/>
                <a:gd name="T33" fmla="*/ 0 h 32"/>
                <a:gd name="T34" fmla="*/ 5 w 7"/>
                <a:gd name="T35" fmla="*/ 1 h 32"/>
                <a:gd name="T36" fmla="*/ 7 w 7"/>
                <a:gd name="T37" fmla="*/ 1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" h="32">
                  <a:moveTo>
                    <a:pt x="7" y="1"/>
                  </a:moveTo>
                  <a:lnTo>
                    <a:pt x="7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0" y="31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5" name="Freeform 575"/>
            <p:cNvSpPr>
              <a:spLocks/>
            </p:cNvSpPr>
            <p:nvPr/>
          </p:nvSpPr>
          <p:spPr bwMode="auto">
            <a:xfrm>
              <a:off x="2825" y="3344"/>
              <a:ext cx="2" cy="28"/>
            </a:xfrm>
            <a:custGeom>
              <a:avLst/>
              <a:gdLst>
                <a:gd name="T0" fmla="*/ 0 w 2"/>
                <a:gd name="T1" fmla="*/ 0 h 28"/>
                <a:gd name="T2" fmla="*/ 0 w 2"/>
                <a:gd name="T3" fmla="*/ 27 h 28"/>
                <a:gd name="T4" fmla="*/ 0 w 2"/>
                <a:gd name="T5" fmla="*/ 27 h 28"/>
                <a:gd name="T6" fmla="*/ 1 w 2"/>
                <a:gd name="T7" fmla="*/ 28 h 28"/>
                <a:gd name="T8" fmla="*/ 1 w 2"/>
                <a:gd name="T9" fmla="*/ 28 h 28"/>
                <a:gd name="T10" fmla="*/ 2 w 2"/>
                <a:gd name="T11" fmla="*/ 28 h 28"/>
                <a:gd name="T12" fmla="*/ 1 w 2"/>
                <a:gd name="T13" fmla="*/ 0 h 28"/>
                <a:gd name="T14" fmla="*/ 1 w 2"/>
                <a:gd name="T15" fmla="*/ 0 h 28"/>
                <a:gd name="T16" fmla="*/ 1 w 2"/>
                <a:gd name="T17" fmla="*/ 0 h 28"/>
                <a:gd name="T18" fmla="*/ 1 w 2"/>
                <a:gd name="T19" fmla="*/ 0 h 28"/>
                <a:gd name="T20" fmla="*/ 0 w 2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" h="28">
                  <a:moveTo>
                    <a:pt x="0" y="0"/>
                  </a:moveTo>
                  <a:lnTo>
                    <a:pt x="0" y="27"/>
                  </a:lnTo>
                  <a:lnTo>
                    <a:pt x="1" y="28"/>
                  </a:lnTo>
                  <a:lnTo>
                    <a:pt x="2" y="28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6" name="Freeform 576"/>
            <p:cNvSpPr>
              <a:spLocks/>
            </p:cNvSpPr>
            <p:nvPr/>
          </p:nvSpPr>
          <p:spPr bwMode="auto">
            <a:xfrm>
              <a:off x="2826" y="3344"/>
              <a:ext cx="3" cy="28"/>
            </a:xfrm>
            <a:custGeom>
              <a:avLst/>
              <a:gdLst>
                <a:gd name="T0" fmla="*/ 0 w 3"/>
                <a:gd name="T1" fmla="*/ 0 h 28"/>
                <a:gd name="T2" fmla="*/ 1 w 3"/>
                <a:gd name="T3" fmla="*/ 28 h 28"/>
                <a:gd name="T4" fmla="*/ 1 w 3"/>
                <a:gd name="T5" fmla="*/ 28 h 28"/>
                <a:gd name="T6" fmla="*/ 2 w 3"/>
                <a:gd name="T7" fmla="*/ 28 h 28"/>
                <a:gd name="T8" fmla="*/ 2 w 3"/>
                <a:gd name="T9" fmla="*/ 28 h 28"/>
                <a:gd name="T10" fmla="*/ 3 w 3"/>
                <a:gd name="T11" fmla="*/ 27 h 28"/>
                <a:gd name="T12" fmla="*/ 3 w 3"/>
                <a:gd name="T13" fmla="*/ 0 h 28"/>
                <a:gd name="T14" fmla="*/ 3 w 3"/>
                <a:gd name="T15" fmla="*/ 0 h 28"/>
                <a:gd name="T16" fmla="*/ 2 w 3"/>
                <a:gd name="T17" fmla="*/ 0 h 28"/>
                <a:gd name="T18" fmla="*/ 1 w 3"/>
                <a:gd name="T19" fmla="*/ 0 h 28"/>
                <a:gd name="T20" fmla="*/ 0 w 3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28">
                  <a:moveTo>
                    <a:pt x="0" y="0"/>
                  </a:moveTo>
                  <a:lnTo>
                    <a:pt x="1" y="28"/>
                  </a:lnTo>
                  <a:lnTo>
                    <a:pt x="2" y="28"/>
                  </a:lnTo>
                  <a:lnTo>
                    <a:pt x="3" y="27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7" name="Freeform 577"/>
            <p:cNvSpPr>
              <a:spLocks/>
            </p:cNvSpPr>
            <p:nvPr/>
          </p:nvSpPr>
          <p:spPr bwMode="auto">
            <a:xfrm>
              <a:off x="2622" y="3356"/>
              <a:ext cx="242" cy="120"/>
            </a:xfrm>
            <a:custGeom>
              <a:avLst/>
              <a:gdLst>
                <a:gd name="T0" fmla="*/ 242 w 242"/>
                <a:gd name="T1" fmla="*/ 0 h 120"/>
                <a:gd name="T2" fmla="*/ 216 w 242"/>
                <a:gd name="T3" fmla="*/ 0 h 120"/>
                <a:gd name="T4" fmla="*/ 0 w 242"/>
                <a:gd name="T5" fmla="*/ 90 h 120"/>
                <a:gd name="T6" fmla="*/ 0 w 242"/>
                <a:gd name="T7" fmla="*/ 111 h 120"/>
                <a:gd name="T8" fmla="*/ 87 w 242"/>
                <a:gd name="T9" fmla="*/ 120 h 120"/>
                <a:gd name="T10" fmla="*/ 242 w 242"/>
                <a:gd name="T11" fmla="*/ 7 h 120"/>
                <a:gd name="T12" fmla="*/ 242 w 242"/>
                <a:gd name="T13" fmla="*/ 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2" h="120">
                  <a:moveTo>
                    <a:pt x="242" y="0"/>
                  </a:moveTo>
                  <a:lnTo>
                    <a:pt x="216" y="0"/>
                  </a:lnTo>
                  <a:lnTo>
                    <a:pt x="0" y="90"/>
                  </a:lnTo>
                  <a:lnTo>
                    <a:pt x="0" y="111"/>
                  </a:lnTo>
                  <a:lnTo>
                    <a:pt x="87" y="120"/>
                  </a:lnTo>
                  <a:lnTo>
                    <a:pt x="242" y="7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8" name="Freeform 578"/>
            <p:cNvSpPr>
              <a:spLocks/>
            </p:cNvSpPr>
            <p:nvPr/>
          </p:nvSpPr>
          <p:spPr bwMode="auto">
            <a:xfrm>
              <a:off x="2643" y="3358"/>
              <a:ext cx="213" cy="94"/>
            </a:xfrm>
            <a:custGeom>
              <a:avLst/>
              <a:gdLst>
                <a:gd name="T0" fmla="*/ 213 w 213"/>
                <a:gd name="T1" fmla="*/ 0 h 94"/>
                <a:gd name="T2" fmla="*/ 196 w 213"/>
                <a:gd name="T3" fmla="*/ 0 h 94"/>
                <a:gd name="T4" fmla="*/ 0 w 213"/>
                <a:gd name="T5" fmla="*/ 87 h 94"/>
                <a:gd name="T6" fmla="*/ 64 w 213"/>
                <a:gd name="T7" fmla="*/ 94 h 94"/>
                <a:gd name="T8" fmla="*/ 213 w 213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3" h="94">
                  <a:moveTo>
                    <a:pt x="213" y="0"/>
                  </a:moveTo>
                  <a:lnTo>
                    <a:pt x="196" y="0"/>
                  </a:lnTo>
                  <a:lnTo>
                    <a:pt x="0" y="87"/>
                  </a:lnTo>
                  <a:lnTo>
                    <a:pt x="64" y="9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59" name="Freeform 579"/>
            <p:cNvSpPr>
              <a:spLocks/>
            </p:cNvSpPr>
            <p:nvPr/>
          </p:nvSpPr>
          <p:spPr bwMode="auto">
            <a:xfrm>
              <a:off x="2828" y="3360"/>
              <a:ext cx="29" cy="1"/>
            </a:xfrm>
            <a:custGeom>
              <a:avLst/>
              <a:gdLst>
                <a:gd name="T0" fmla="*/ 3 w 29"/>
                <a:gd name="T1" fmla="*/ 0 h 1"/>
                <a:gd name="T2" fmla="*/ 29 w 29"/>
                <a:gd name="T3" fmla="*/ 0 h 1"/>
                <a:gd name="T4" fmla="*/ 28 w 29"/>
                <a:gd name="T5" fmla="*/ 1 h 1"/>
                <a:gd name="T6" fmla="*/ 0 w 29"/>
                <a:gd name="T7" fmla="*/ 1 h 1"/>
                <a:gd name="T8" fmla="*/ 3 w 29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">
                  <a:moveTo>
                    <a:pt x="3" y="0"/>
                  </a:moveTo>
                  <a:lnTo>
                    <a:pt x="29" y="0"/>
                  </a:lnTo>
                  <a:lnTo>
                    <a:pt x="28" y="1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0" name="Freeform 580"/>
            <p:cNvSpPr>
              <a:spLocks/>
            </p:cNvSpPr>
            <p:nvPr/>
          </p:nvSpPr>
          <p:spPr bwMode="auto">
            <a:xfrm>
              <a:off x="2819" y="3364"/>
              <a:ext cx="32" cy="2"/>
            </a:xfrm>
            <a:custGeom>
              <a:avLst/>
              <a:gdLst>
                <a:gd name="T0" fmla="*/ 2 w 32"/>
                <a:gd name="T1" fmla="*/ 0 h 2"/>
                <a:gd name="T2" fmla="*/ 32 w 32"/>
                <a:gd name="T3" fmla="*/ 1 h 2"/>
                <a:gd name="T4" fmla="*/ 31 w 32"/>
                <a:gd name="T5" fmla="*/ 2 h 2"/>
                <a:gd name="T6" fmla="*/ 0 w 32"/>
                <a:gd name="T7" fmla="*/ 1 h 2"/>
                <a:gd name="T8" fmla="*/ 2 w 3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">
                  <a:moveTo>
                    <a:pt x="2" y="0"/>
                  </a:moveTo>
                  <a:lnTo>
                    <a:pt x="32" y="1"/>
                  </a:lnTo>
                  <a:lnTo>
                    <a:pt x="3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1" name="Freeform 581"/>
            <p:cNvSpPr>
              <a:spLocks/>
            </p:cNvSpPr>
            <p:nvPr/>
          </p:nvSpPr>
          <p:spPr bwMode="auto">
            <a:xfrm>
              <a:off x="2806" y="3368"/>
              <a:ext cx="36" cy="3"/>
            </a:xfrm>
            <a:custGeom>
              <a:avLst/>
              <a:gdLst>
                <a:gd name="T0" fmla="*/ 2 w 36"/>
                <a:gd name="T1" fmla="*/ 0 h 3"/>
                <a:gd name="T2" fmla="*/ 36 w 36"/>
                <a:gd name="T3" fmla="*/ 1 h 3"/>
                <a:gd name="T4" fmla="*/ 34 w 36"/>
                <a:gd name="T5" fmla="*/ 3 h 3"/>
                <a:gd name="T6" fmla="*/ 0 w 36"/>
                <a:gd name="T7" fmla="*/ 1 h 3"/>
                <a:gd name="T8" fmla="*/ 2 w 36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3">
                  <a:moveTo>
                    <a:pt x="2" y="0"/>
                  </a:moveTo>
                  <a:lnTo>
                    <a:pt x="36" y="1"/>
                  </a:lnTo>
                  <a:lnTo>
                    <a:pt x="34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2" name="Freeform 582"/>
            <p:cNvSpPr>
              <a:spLocks/>
            </p:cNvSpPr>
            <p:nvPr/>
          </p:nvSpPr>
          <p:spPr bwMode="auto">
            <a:xfrm>
              <a:off x="2793" y="3373"/>
              <a:ext cx="40" cy="3"/>
            </a:xfrm>
            <a:custGeom>
              <a:avLst/>
              <a:gdLst>
                <a:gd name="T0" fmla="*/ 2 w 40"/>
                <a:gd name="T1" fmla="*/ 0 h 3"/>
                <a:gd name="T2" fmla="*/ 40 w 40"/>
                <a:gd name="T3" fmla="*/ 2 h 3"/>
                <a:gd name="T4" fmla="*/ 38 w 40"/>
                <a:gd name="T5" fmla="*/ 3 h 3"/>
                <a:gd name="T6" fmla="*/ 0 w 40"/>
                <a:gd name="T7" fmla="*/ 1 h 3"/>
                <a:gd name="T8" fmla="*/ 2 w 40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3">
                  <a:moveTo>
                    <a:pt x="2" y="0"/>
                  </a:moveTo>
                  <a:lnTo>
                    <a:pt x="40" y="2"/>
                  </a:lnTo>
                  <a:lnTo>
                    <a:pt x="38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3" name="Freeform 583"/>
            <p:cNvSpPr>
              <a:spLocks/>
            </p:cNvSpPr>
            <p:nvPr/>
          </p:nvSpPr>
          <p:spPr bwMode="auto">
            <a:xfrm>
              <a:off x="2782" y="3378"/>
              <a:ext cx="41" cy="4"/>
            </a:xfrm>
            <a:custGeom>
              <a:avLst/>
              <a:gdLst>
                <a:gd name="T0" fmla="*/ 3 w 41"/>
                <a:gd name="T1" fmla="*/ 0 h 4"/>
                <a:gd name="T2" fmla="*/ 41 w 41"/>
                <a:gd name="T3" fmla="*/ 2 h 4"/>
                <a:gd name="T4" fmla="*/ 39 w 41"/>
                <a:gd name="T5" fmla="*/ 4 h 4"/>
                <a:gd name="T6" fmla="*/ 0 w 41"/>
                <a:gd name="T7" fmla="*/ 2 h 4"/>
                <a:gd name="T8" fmla="*/ 3 w 41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4">
                  <a:moveTo>
                    <a:pt x="3" y="0"/>
                  </a:moveTo>
                  <a:lnTo>
                    <a:pt x="41" y="2"/>
                  </a:lnTo>
                  <a:lnTo>
                    <a:pt x="39" y="4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4" name="Freeform 584"/>
            <p:cNvSpPr>
              <a:spLocks/>
            </p:cNvSpPr>
            <p:nvPr/>
          </p:nvSpPr>
          <p:spPr bwMode="auto">
            <a:xfrm>
              <a:off x="2768" y="3384"/>
              <a:ext cx="48" cy="5"/>
            </a:xfrm>
            <a:custGeom>
              <a:avLst/>
              <a:gdLst>
                <a:gd name="T0" fmla="*/ 3 w 48"/>
                <a:gd name="T1" fmla="*/ 0 h 5"/>
                <a:gd name="T2" fmla="*/ 48 w 48"/>
                <a:gd name="T3" fmla="*/ 3 h 5"/>
                <a:gd name="T4" fmla="*/ 45 w 48"/>
                <a:gd name="T5" fmla="*/ 5 h 5"/>
                <a:gd name="T6" fmla="*/ 0 w 48"/>
                <a:gd name="T7" fmla="*/ 2 h 5"/>
                <a:gd name="T8" fmla="*/ 3 w 48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5">
                  <a:moveTo>
                    <a:pt x="3" y="0"/>
                  </a:moveTo>
                  <a:lnTo>
                    <a:pt x="48" y="3"/>
                  </a:lnTo>
                  <a:lnTo>
                    <a:pt x="45" y="5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5" name="Freeform 585"/>
            <p:cNvSpPr>
              <a:spLocks/>
            </p:cNvSpPr>
            <p:nvPr/>
          </p:nvSpPr>
          <p:spPr bwMode="auto">
            <a:xfrm>
              <a:off x="2750" y="3391"/>
              <a:ext cx="51" cy="6"/>
            </a:xfrm>
            <a:custGeom>
              <a:avLst/>
              <a:gdLst>
                <a:gd name="T0" fmla="*/ 4 w 51"/>
                <a:gd name="T1" fmla="*/ 0 h 6"/>
                <a:gd name="T2" fmla="*/ 51 w 51"/>
                <a:gd name="T3" fmla="*/ 3 h 6"/>
                <a:gd name="T4" fmla="*/ 49 w 51"/>
                <a:gd name="T5" fmla="*/ 6 h 6"/>
                <a:gd name="T6" fmla="*/ 0 w 51"/>
                <a:gd name="T7" fmla="*/ 2 h 6"/>
                <a:gd name="T8" fmla="*/ 4 w 5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">
                  <a:moveTo>
                    <a:pt x="4" y="0"/>
                  </a:moveTo>
                  <a:lnTo>
                    <a:pt x="51" y="3"/>
                  </a:lnTo>
                  <a:lnTo>
                    <a:pt x="49" y="6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6" name="Freeform 586"/>
            <p:cNvSpPr>
              <a:spLocks/>
            </p:cNvSpPr>
            <p:nvPr/>
          </p:nvSpPr>
          <p:spPr bwMode="auto">
            <a:xfrm>
              <a:off x="2733" y="3398"/>
              <a:ext cx="55" cy="7"/>
            </a:xfrm>
            <a:custGeom>
              <a:avLst/>
              <a:gdLst>
                <a:gd name="T0" fmla="*/ 3 w 55"/>
                <a:gd name="T1" fmla="*/ 0 h 7"/>
                <a:gd name="T2" fmla="*/ 55 w 55"/>
                <a:gd name="T3" fmla="*/ 4 h 7"/>
                <a:gd name="T4" fmla="*/ 52 w 55"/>
                <a:gd name="T5" fmla="*/ 7 h 7"/>
                <a:gd name="T6" fmla="*/ 0 w 55"/>
                <a:gd name="T7" fmla="*/ 2 h 7"/>
                <a:gd name="T8" fmla="*/ 3 w 55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7">
                  <a:moveTo>
                    <a:pt x="3" y="0"/>
                  </a:moveTo>
                  <a:lnTo>
                    <a:pt x="55" y="4"/>
                  </a:lnTo>
                  <a:lnTo>
                    <a:pt x="52" y="7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7" name="Freeform 587"/>
            <p:cNvSpPr>
              <a:spLocks/>
            </p:cNvSpPr>
            <p:nvPr/>
          </p:nvSpPr>
          <p:spPr bwMode="auto">
            <a:xfrm>
              <a:off x="2715" y="3407"/>
              <a:ext cx="59" cy="7"/>
            </a:xfrm>
            <a:custGeom>
              <a:avLst/>
              <a:gdLst>
                <a:gd name="T0" fmla="*/ 4 w 59"/>
                <a:gd name="T1" fmla="*/ 0 h 7"/>
                <a:gd name="T2" fmla="*/ 59 w 59"/>
                <a:gd name="T3" fmla="*/ 5 h 7"/>
                <a:gd name="T4" fmla="*/ 56 w 59"/>
                <a:gd name="T5" fmla="*/ 7 h 7"/>
                <a:gd name="T6" fmla="*/ 0 w 59"/>
                <a:gd name="T7" fmla="*/ 2 h 7"/>
                <a:gd name="T8" fmla="*/ 4 w 59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7">
                  <a:moveTo>
                    <a:pt x="4" y="0"/>
                  </a:moveTo>
                  <a:lnTo>
                    <a:pt x="59" y="5"/>
                  </a:lnTo>
                  <a:lnTo>
                    <a:pt x="56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8" name="Freeform 588"/>
            <p:cNvSpPr>
              <a:spLocks/>
            </p:cNvSpPr>
            <p:nvPr/>
          </p:nvSpPr>
          <p:spPr bwMode="auto">
            <a:xfrm>
              <a:off x="2697" y="3415"/>
              <a:ext cx="63" cy="8"/>
            </a:xfrm>
            <a:custGeom>
              <a:avLst/>
              <a:gdLst>
                <a:gd name="T0" fmla="*/ 4 w 63"/>
                <a:gd name="T1" fmla="*/ 0 h 8"/>
                <a:gd name="T2" fmla="*/ 63 w 63"/>
                <a:gd name="T3" fmla="*/ 6 h 8"/>
                <a:gd name="T4" fmla="*/ 60 w 63"/>
                <a:gd name="T5" fmla="*/ 8 h 8"/>
                <a:gd name="T6" fmla="*/ 0 w 63"/>
                <a:gd name="T7" fmla="*/ 3 h 8"/>
                <a:gd name="T8" fmla="*/ 4 w 63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8">
                  <a:moveTo>
                    <a:pt x="4" y="0"/>
                  </a:moveTo>
                  <a:lnTo>
                    <a:pt x="63" y="6"/>
                  </a:lnTo>
                  <a:lnTo>
                    <a:pt x="60" y="8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69" name="Freeform 589"/>
            <p:cNvSpPr>
              <a:spLocks/>
            </p:cNvSpPr>
            <p:nvPr/>
          </p:nvSpPr>
          <p:spPr bwMode="auto">
            <a:xfrm>
              <a:off x="2679" y="3425"/>
              <a:ext cx="67" cy="8"/>
            </a:xfrm>
            <a:custGeom>
              <a:avLst/>
              <a:gdLst>
                <a:gd name="T0" fmla="*/ 5 w 67"/>
                <a:gd name="T1" fmla="*/ 0 h 8"/>
                <a:gd name="T2" fmla="*/ 67 w 67"/>
                <a:gd name="T3" fmla="*/ 6 h 8"/>
                <a:gd name="T4" fmla="*/ 63 w 67"/>
                <a:gd name="T5" fmla="*/ 8 h 8"/>
                <a:gd name="T6" fmla="*/ 0 w 67"/>
                <a:gd name="T7" fmla="*/ 2 h 8"/>
                <a:gd name="T8" fmla="*/ 5 w 6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" h="8">
                  <a:moveTo>
                    <a:pt x="5" y="0"/>
                  </a:moveTo>
                  <a:lnTo>
                    <a:pt x="67" y="6"/>
                  </a:lnTo>
                  <a:lnTo>
                    <a:pt x="63" y="8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0" name="Freeform 590"/>
            <p:cNvSpPr>
              <a:spLocks/>
            </p:cNvSpPr>
            <p:nvPr/>
          </p:nvSpPr>
          <p:spPr bwMode="auto">
            <a:xfrm>
              <a:off x="2658" y="3434"/>
              <a:ext cx="70" cy="9"/>
            </a:xfrm>
            <a:custGeom>
              <a:avLst/>
              <a:gdLst>
                <a:gd name="T0" fmla="*/ 5 w 70"/>
                <a:gd name="T1" fmla="*/ 0 h 9"/>
                <a:gd name="T2" fmla="*/ 70 w 70"/>
                <a:gd name="T3" fmla="*/ 6 h 9"/>
                <a:gd name="T4" fmla="*/ 67 w 70"/>
                <a:gd name="T5" fmla="*/ 9 h 9"/>
                <a:gd name="T6" fmla="*/ 0 w 70"/>
                <a:gd name="T7" fmla="*/ 3 h 9"/>
                <a:gd name="T8" fmla="*/ 5 w 7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9">
                  <a:moveTo>
                    <a:pt x="5" y="0"/>
                  </a:moveTo>
                  <a:lnTo>
                    <a:pt x="70" y="6"/>
                  </a:lnTo>
                  <a:lnTo>
                    <a:pt x="67" y="9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1" name="Freeform 591"/>
            <p:cNvSpPr>
              <a:spLocks/>
            </p:cNvSpPr>
            <p:nvPr/>
          </p:nvSpPr>
          <p:spPr bwMode="auto">
            <a:xfrm>
              <a:off x="2709" y="3360"/>
              <a:ext cx="152" cy="110"/>
            </a:xfrm>
            <a:custGeom>
              <a:avLst/>
              <a:gdLst>
                <a:gd name="T0" fmla="*/ 152 w 152"/>
                <a:gd name="T1" fmla="*/ 0 h 110"/>
                <a:gd name="T2" fmla="*/ 152 w 152"/>
                <a:gd name="T3" fmla="*/ 2 h 110"/>
                <a:gd name="T4" fmla="*/ 0 w 152"/>
                <a:gd name="T5" fmla="*/ 110 h 110"/>
                <a:gd name="T6" fmla="*/ 0 w 152"/>
                <a:gd name="T7" fmla="*/ 97 h 110"/>
                <a:gd name="T8" fmla="*/ 152 w 152"/>
                <a:gd name="T9" fmla="*/ 0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110">
                  <a:moveTo>
                    <a:pt x="152" y="0"/>
                  </a:moveTo>
                  <a:lnTo>
                    <a:pt x="152" y="2"/>
                  </a:lnTo>
                  <a:lnTo>
                    <a:pt x="0" y="110"/>
                  </a:lnTo>
                  <a:lnTo>
                    <a:pt x="0" y="97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DD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2" name="Freeform 592"/>
            <p:cNvSpPr>
              <a:spLocks/>
            </p:cNvSpPr>
            <p:nvPr/>
          </p:nvSpPr>
          <p:spPr bwMode="auto">
            <a:xfrm>
              <a:off x="2629" y="3448"/>
              <a:ext cx="74" cy="21"/>
            </a:xfrm>
            <a:custGeom>
              <a:avLst/>
              <a:gdLst>
                <a:gd name="T0" fmla="*/ 74 w 74"/>
                <a:gd name="T1" fmla="*/ 21 h 21"/>
                <a:gd name="T2" fmla="*/ 74 w 74"/>
                <a:gd name="T3" fmla="*/ 9 h 21"/>
                <a:gd name="T4" fmla="*/ 0 w 74"/>
                <a:gd name="T5" fmla="*/ 0 h 21"/>
                <a:gd name="T6" fmla="*/ 0 w 74"/>
                <a:gd name="T7" fmla="*/ 13 h 21"/>
                <a:gd name="T8" fmla="*/ 74 w 74"/>
                <a:gd name="T9" fmla="*/ 2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21">
                  <a:moveTo>
                    <a:pt x="74" y="21"/>
                  </a:moveTo>
                  <a:lnTo>
                    <a:pt x="74" y="9"/>
                  </a:lnTo>
                  <a:lnTo>
                    <a:pt x="0" y="0"/>
                  </a:lnTo>
                  <a:lnTo>
                    <a:pt x="0" y="13"/>
                  </a:lnTo>
                  <a:lnTo>
                    <a:pt x="74" y="21"/>
                  </a:lnTo>
                  <a:close/>
                </a:path>
              </a:pathLst>
            </a:custGeom>
            <a:solidFill>
              <a:srgbClr val="7F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3" name="Freeform 593"/>
            <p:cNvSpPr>
              <a:spLocks/>
            </p:cNvSpPr>
            <p:nvPr/>
          </p:nvSpPr>
          <p:spPr bwMode="auto">
            <a:xfrm>
              <a:off x="2850" y="3343"/>
              <a:ext cx="7" cy="32"/>
            </a:xfrm>
            <a:custGeom>
              <a:avLst/>
              <a:gdLst>
                <a:gd name="T0" fmla="*/ 7 w 7"/>
                <a:gd name="T1" fmla="*/ 1 h 32"/>
                <a:gd name="T2" fmla="*/ 7 w 7"/>
                <a:gd name="T3" fmla="*/ 30 h 32"/>
                <a:gd name="T4" fmla="*/ 7 w 7"/>
                <a:gd name="T5" fmla="*/ 31 h 32"/>
                <a:gd name="T6" fmla="*/ 6 w 7"/>
                <a:gd name="T7" fmla="*/ 31 h 32"/>
                <a:gd name="T8" fmla="*/ 6 w 7"/>
                <a:gd name="T9" fmla="*/ 31 h 32"/>
                <a:gd name="T10" fmla="*/ 5 w 7"/>
                <a:gd name="T11" fmla="*/ 31 h 32"/>
                <a:gd name="T12" fmla="*/ 4 w 7"/>
                <a:gd name="T13" fmla="*/ 32 h 32"/>
                <a:gd name="T14" fmla="*/ 3 w 7"/>
                <a:gd name="T15" fmla="*/ 32 h 32"/>
                <a:gd name="T16" fmla="*/ 1 w 7"/>
                <a:gd name="T17" fmla="*/ 31 h 32"/>
                <a:gd name="T18" fmla="*/ 0 w 7"/>
                <a:gd name="T19" fmla="*/ 30 h 32"/>
                <a:gd name="T20" fmla="*/ 0 w 7"/>
                <a:gd name="T21" fmla="*/ 1 h 32"/>
                <a:gd name="T22" fmla="*/ 0 w 7"/>
                <a:gd name="T23" fmla="*/ 1 h 32"/>
                <a:gd name="T24" fmla="*/ 1 w 7"/>
                <a:gd name="T25" fmla="*/ 0 h 32"/>
                <a:gd name="T26" fmla="*/ 1 w 7"/>
                <a:gd name="T27" fmla="*/ 0 h 32"/>
                <a:gd name="T28" fmla="*/ 2 w 7"/>
                <a:gd name="T29" fmla="*/ 0 h 32"/>
                <a:gd name="T30" fmla="*/ 3 w 7"/>
                <a:gd name="T31" fmla="*/ 0 h 32"/>
                <a:gd name="T32" fmla="*/ 4 w 7"/>
                <a:gd name="T33" fmla="*/ 0 h 32"/>
                <a:gd name="T34" fmla="*/ 6 w 7"/>
                <a:gd name="T35" fmla="*/ 0 h 32"/>
                <a:gd name="T36" fmla="*/ 7 w 7"/>
                <a:gd name="T37" fmla="*/ 1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" h="32">
                  <a:moveTo>
                    <a:pt x="7" y="1"/>
                  </a:moveTo>
                  <a:lnTo>
                    <a:pt x="7" y="30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31"/>
                  </a:lnTo>
                  <a:lnTo>
                    <a:pt x="0" y="30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4" name="Freeform 594"/>
            <p:cNvSpPr>
              <a:spLocks/>
            </p:cNvSpPr>
            <p:nvPr/>
          </p:nvSpPr>
          <p:spPr bwMode="auto">
            <a:xfrm>
              <a:off x="2852" y="3345"/>
              <a:ext cx="1" cy="28"/>
            </a:xfrm>
            <a:custGeom>
              <a:avLst/>
              <a:gdLst>
                <a:gd name="T0" fmla="*/ 0 w 1"/>
                <a:gd name="T1" fmla="*/ 0 h 28"/>
                <a:gd name="T2" fmla="*/ 0 w 1"/>
                <a:gd name="T3" fmla="*/ 27 h 28"/>
                <a:gd name="T4" fmla="*/ 0 w 1"/>
                <a:gd name="T5" fmla="*/ 27 h 28"/>
                <a:gd name="T6" fmla="*/ 0 w 1"/>
                <a:gd name="T7" fmla="*/ 27 h 28"/>
                <a:gd name="T8" fmla="*/ 0 w 1"/>
                <a:gd name="T9" fmla="*/ 27 h 28"/>
                <a:gd name="T10" fmla="*/ 1 w 1"/>
                <a:gd name="T11" fmla="*/ 28 h 28"/>
                <a:gd name="T12" fmla="*/ 1 w 1"/>
                <a:gd name="T13" fmla="*/ 0 h 28"/>
                <a:gd name="T14" fmla="*/ 1 w 1"/>
                <a:gd name="T15" fmla="*/ 0 h 28"/>
                <a:gd name="T16" fmla="*/ 0 w 1"/>
                <a:gd name="T17" fmla="*/ 0 h 28"/>
                <a:gd name="T18" fmla="*/ 0 w 1"/>
                <a:gd name="T19" fmla="*/ 0 h 28"/>
                <a:gd name="T20" fmla="*/ 0 w 1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" h="28">
                  <a:moveTo>
                    <a:pt x="0" y="0"/>
                  </a:moveTo>
                  <a:lnTo>
                    <a:pt x="0" y="27"/>
                  </a:lnTo>
                  <a:lnTo>
                    <a:pt x="1" y="28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5" name="Freeform 595"/>
            <p:cNvSpPr>
              <a:spLocks/>
            </p:cNvSpPr>
            <p:nvPr/>
          </p:nvSpPr>
          <p:spPr bwMode="auto">
            <a:xfrm>
              <a:off x="2853" y="3344"/>
              <a:ext cx="2" cy="29"/>
            </a:xfrm>
            <a:custGeom>
              <a:avLst/>
              <a:gdLst>
                <a:gd name="T0" fmla="*/ 0 w 2"/>
                <a:gd name="T1" fmla="*/ 1 h 29"/>
                <a:gd name="T2" fmla="*/ 0 w 2"/>
                <a:gd name="T3" fmla="*/ 29 h 29"/>
                <a:gd name="T4" fmla="*/ 1 w 2"/>
                <a:gd name="T5" fmla="*/ 29 h 29"/>
                <a:gd name="T6" fmla="*/ 1 w 2"/>
                <a:gd name="T7" fmla="*/ 29 h 29"/>
                <a:gd name="T8" fmla="*/ 2 w 2"/>
                <a:gd name="T9" fmla="*/ 28 h 29"/>
                <a:gd name="T10" fmla="*/ 2 w 2"/>
                <a:gd name="T11" fmla="*/ 28 h 29"/>
                <a:gd name="T12" fmla="*/ 2 w 2"/>
                <a:gd name="T13" fmla="*/ 1 h 29"/>
                <a:gd name="T14" fmla="*/ 2 w 2"/>
                <a:gd name="T15" fmla="*/ 1 h 29"/>
                <a:gd name="T16" fmla="*/ 2 w 2"/>
                <a:gd name="T17" fmla="*/ 1 h 29"/>
                <a:gd name="T18" fmla="*/ 1 w 2"/>
                <a:gd name="T19" fmla="*/ 0 h 29"/>
                <a:gd name="T20" fmla="*/ 0 w 2"/>
                <a:gd name="T21" fmla="*/ 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" h="29">
                  <a:moveTo>
                    <a:pt x="0" y="1"/>
                  </a:moveTo>
                  <a:lnTo>
                    <a:pt x="0" y="29"/>
                  </a:lnTo>
                  <a:lnTo>
                    <a:pt x="1" y="29"/>
                  </a:lnTo>
                  <a:lnTo>
                    <a:pt x="2" y="28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6" name="Freeform 596"/>
            <p:cNvSpPr>
              <a:spLocks/>
            </p:cNvSpPr>
            <p:nvPr/>
          </p:nvSpPr>
          <p:spPr bwMode="auto">
            <a:xfrm>
              <a:off x="2720" y="3397"/>
              <a:ext cx="19" cy="90"/>
            </a:xfrm>
            <a:custGeom>
              <a:avLst/>
              <a:gdLst>
                <a:gd name="T0" fmla="*/ 19 w 19"/>
                <a:gd name="T1" fmla="*/ 2 h 90"/>
                <a:gd name="T2" fmla="*/ 19 w 19"/>
                <a:gd name="T3" fmla="*/ 86 h 90"/>
                <a:gd name="T4" fmla="*/ 19 w 19"/>
                <a:gd name="T5" fmla="*/ 87 h 90"/>
                <a:gd name="T6" fmla="*/ 18 w 19"/>
                <a:gd name="T7" fmla="*/ 87 h 90"/>
                <a:gd name="T8" fmla="*/ 16 w 19"/>
                <a:gd name="T9" fmla="*/ 89 h 90"/>
                <a:gd name="T10" fmla="*/ 13 w 19"/>
                <a:gd name="T11" fmla="*/ 89 h 90"/>
                <a:gd name="T12" fmla="*/ 11 w 19"/>
                <a:gd name="T13" fmla="*/ 90 h 90"/>
                <a:gd name="T14" fmla="*/ 7 w 19"/>
                <a:gd name="T15" fmla="*/ 90 h 90"/>
                <a:gd name="T16" fmla="*/ 4 w 19"/>
                <a:gd name="T17" fmla="*/ 89 h 90"/>
                <a:gd name="T18" fmla="*/ 0 w 19"/>
                <a:gd name="T19" fmla="*/ 86 h 90"/>
                <a:gd name="T20" fmla="*/ 0 w 19"/>
                <a:gd name="T21" fmla="*/ 2 h 90"/>
                <a:gd name="T22" fmla="*/ 0 w 19"/>
                <a:gd name="T23" fmla="*/ 2 h 90"/>
                <a:gd name="T24" fmla="*/ 2 w 19"/>
                <a:gd name="T25" fmla="*/ 1 h 90"/>
                <a:gd name="T26" fmla="*/ 4 w 19"/>
                <a:gd name="T27" fmla="*/ 1 h 90"/>
                <a:gd name="T28" fmla="*/ 6 w 19"/>
                <a:gd name="T29" fmla="*/ 0 h 90"/>
                <a:gd name="T30" fmla="*/ 9 w 19"/>
                <a:gd name="T31" fmla="*/ 0 h 90"/>
                <a:gd name="T32" fmla="*/ 12 w 19"/>
                <a:gd name="T33" fmla="*/ 0 h 90"/>
                <a:gd name="T34" fmla="*/ 16 w 19"/>
                <a:gd name="T35" fmla="*/ 1 h 90"/>
                <a:gd name="T36" fmla="*/ 19 w 19"/>
                <a:gd name="T37" fmla="*/ 2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90">
                  <a:moveTo>
                    <a:pt x="19" y="2"/>
                  </a:moveTo>
                  <a:lnTo>
                    <a:pt x="19" y="86"/>
                  </a:lnTo>
                  <a:lnTo>
                    <a:pt x="19" y="87"/>
                  </a:lnTo>
                  <a:lnTo>
                    <a:pt x="18" y="87"/>
                  </a:lnTo>
                  <a:lnTo>
                    <a:pt x="16" y="89"/>
                  </a:lnTo>
                  <a:lnTo>
                    <a:pt x="13" y="89"/>
                  </a:lnTo>
                  <a:lnTo>
                    <a:pt x="11" y="90"/>
                  </a:lnTo>
                  <a:lnTo>
                    <a:pt x="7" y="90"/>
                  </a:lnTo>
                  <a:lnTo>
                    <a:pt x="4" y="89"/>
                  </a:lnTo>
                  <a:lnTo>
                    <a:pt x="0" y="86"/>
                  </a:lnTo>
                  <a:lnTo>
                    <a:pt x="0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7" name="Freeform 597"/>
            <p:cNvSpPr>
              <a:spLocks/>
            </p:cNvSpPr>
            <p:nvPr/>
          </p:nvSpPr>
          <p:spPr bwMode="auto">
            <a:xfrm>
              <a:off x="2724" y="3402"/>
              <a:ext cx="4" cy="79"/>
            </a:xfrm>
            <a:custGeom>
              <a:avLst/>
              <a:gdLst>
                <a:gd name="T0" fmla="*/ 1 w 4"/>
                <a:gd name="T1" fmla="*/ 1 h 79"/>
                <a:gd name="T2" fmla="*/ 0 w 4"/>
                <a:gd name="T3" fmla="*/ 77 h 79"/>
                <a:gd name="T4" fmla="*/ 0 w 4"/>
                <a:gd name="T5" fmla="*/ 77 h 79"/>
                <a:gd name="T6" fmla="*/ 1 w 4"/>
                <a:gd name="T7" fmla="*/ 78 h 79"/>
                <a:gd name="T8" fmla="*/ 3 w 4"/>
                <a:gd name="T9" fmla="*/ 79 h 79"/>
                <a:gd name="T10" fmla="*/ 4 w 4"/>
                <a:gd name="T11" fmla="*/ 79 h 79"/>
                <a:gd name="T12" fmla="*/ 4 w 4"/>
                <a:gd name="T13" fmla="*/ 0 h 79"/>
                <a:gd name="T14" fmla="*/ 3 w 4"/>
                <a:gd name="T15" fmla="*/ 0 h 79"/>
                <a:gd name="T16" fmla="*/ 2 w 4"/>
                <a:gd name="T17" fmla="*/ 0 h 79"/>
                <a:gd name="T18" fmla="*/ 2 w 4"/>
                <a:gd name="T19" fmla="*/ 0 h 79"/>
                <a:gd name="T20" fmla="*/ 1 w 4"/>
                <a:gd name="T21" fmla="*/ 1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79">
                  <a:moveTo>
                    <a:pt x="1" y="1"/>
                  </a:moveTo>
                  <a:lnTo>
                    <a:pt x="0" y="77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4" y="79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8" name="Freeform 598"/>
            <p:cNvSpPr>
              <a:spLocks/>
            </p:cNvSpPr>
            <p:nvPr/>
          </p:nvSpPr>
          <p:spPr bwMode="auto">
            <a:xfrm>
              <a:off x="2728" y="3401"/>
              <a:ext cx="6" cy="81"/>
            </a:xfrm>
            <a:custGeom>
              <a:avLst/>
              <a:gdLst>
                <a:gd name="T0" fmla="*/ 0 w 6"/>
                <a:gd name="T1" fmla="*/ 1 h 81"/>
                <a:gd name="T2" fmla="*/ 0 w 6"/>
                <a:gd name="T3" fmla="*/ 80 h 81"/>
                <a:gd name="T4" fmla="*/ 1 w 6"/>
                <a:gd name="T5" fmla="*/ 80 h 81"/>
                <a:gd name="T6" fmla="*/ 2 w 6"/>
                <a:gd name="T7" fmla="*/ 81 h 81"/>
                <a:gd name="T8" fmla="*/ 2 w 6"/>
                <a:gd name="T9" fmla="*/ 81 h 81"/>
                <a:gd name="T10" fmla="*/ 3 w 6"/>
                <a:gd name="T11" fmla="*/ 80 h 81"/>
                <a:gd name="T12" fmla="*/ 4 w 6"/>
                <a:gd name="T13" fmla="*/ 80 h 81"/>
                <a:gd name="T14" fmla="*/ 5 w 6"/>
                <a:gd name="T15" fmla="*/ 80 h 81"/>
                <a:gd name="T16" fmla="*/ 5 w 6"/>
                <a:gd name="T17" fmla="*/ 79 h 81"/>
                <a:gd name="T18" fmla="*/ 6 w 6"/>
                <a:gd name="T19" fmla="*/ 78 h 81"/>
                <a:gd name="T20" fmla="*/ 6 w 6"/>
                <a:gd name="T21" fmla="*/ 2 h 81"/>
                <a:gd name="T22" fmla="*/ 6 w 6"/>
                <a:gd name="T23" fmla="*/ 2 h 81"/>
                <a:gd name="T24" fmla="*/ 6 w 6"/>
                <a:gd name="T25" fmla="*/ 1 h 81"/>
                <a:gd name="T26" fmla="*/ 5 w 6"/>
                <a:gd name="T27" fmla="*/ 1 h 81"/>
                <a:gd name="T28" fmla="*/ 5 w 6"/>
                <a:gd name="T29" fmla="*/ 1 h 81"/>
                <a:gd name="T30" fmla="*/ 4 w 6"/>
                <a:gd name="T31" fmla="*/ 1 h 81"/>
                <a:gd name="T32" fmla="*/ 3 w 6"/>
                <a:gd name="T33" fmla="*/ 0 h 81"/>
                <a:gd name="T34" fmla="*/ 1 w 6"/>
                <a:gd name="T35" fmla="*/ 0 h 81"/>
                <a:gd name="T36" fmla="*/ 0 w 6"/>
                <a:gd name="T37" fmla="*/ 1 h 8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" h="81">
                  <a:moveTo>
                    <a:pt x="0" y="1"/>
                  </a:moveTo>
                  <a:lnTo>
                    <a:pt x="0" y="80"/>
                  </a:lnTo>
                  <a:lnTo>
                    <a:pt x="1" y="80"/>
                  </a:lnTo>
                  <a:lnTo>
                    <a:pt x="2" y="81"/>
                  </a:lnTo>
                  <a:lnTo>
                    <a:pt x="3" y="80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5" y="79"/>
                  </a:lnTo>
                  <a:lnTo>
                    <a:pt x="6" y="78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79" name="Freeform 599"/>
            <p:cNvSpPr>
              <a:spLocks/>
            </p:cNvSpPr>
            <p:nvPr/>
          </p:nvSpPr>
          <p:spPr bwMode="auto">
            <a:xfrm>
              <a:off x="2704" y="3327"/>
              <a:ext cx="114" cy="53"/>
            </a:xfrm>
            <a:custGeom>
              <a:avLst/>
              <a:gdLst>
                <a:gd name="T0" fmla="*/ 0 w 114"/>
                <a:gd name="T1" fmla="*/ 47 h 53"/>
                <a:gd name="T2" fmla="*/ 0 w 114"/>
                <a:gd name="T3" fmla="*/ 47 h 53"/>
                <a:gd name="T4" fmla="*/ 0 w 114"/>
                <a:gd name="T5" fmla="*/ 48 h 53"/>
                <a:gd name="T6" fmla="*/ 1 w 114"/>
                <a:gd name="T7" fmla="*/ 48 h 53"/>
                <a:gd name="T8" fmla="*/ 1 w 114"/>
                <a:gd name="T9" fmla="*/ 49 h 53"/>
                <a:gd name="T10" fmla="*/ 2 w 114"/>
                <a:gd name="T11" fmla="*/ 49 h 53"/>
                <a:gd name="T12" fmla="*/ 3 w 114"/>
                <a:gd name="T13" fmla="*/ 50 h 53"/>
                <a:gd name="T14" fmla="*/ 5 w 114"/>
                <a:gd name="T15" fmla="*/ 51 h 53"/>
                <a:gd name="T16" fmla="*/ 6 w 114"/>
                <a:gd name="T17" fmla="*/ 51 h 53"/>
                <a:gd name="T18" fmla="*/ 8 w 114"/>
                <a:gd name="T19" fmla="*/ 52 h 53"/>
                <a:gd name="T20" fmla="*/ 10 w 114"/>
                <a:gd name="T21" fmla="*/ 53 h 53"/>
                <a:gd name="T22" fmla="*/ 13 w 114"/>
                <a:gd name="T23" fmla="*/ 53 h 53"/>
                <a:gd name="T24" fmla="*/ 16 w 114"/>
                <a:gd name="T25" fmla="*/ 53 h 53"/>
                <a:gd name="T26" fmla="*/ 19 w 114"/>
                <a:gd name="T27" fmla="*/ 53 h 53"/>
                <a:gd name="T28" fmla="*/ 22 w 114"/>
                <a:gd name="T29" fmla="*/ 53 h 53"/>
                <a:gd name="T30" fmla="*/ 26 w 114"/>
                <a:gd name="T31" fmla="*/ 52 h 53"/>
                <a:gd name="T32" fmla="*/ 29 w 114"/>
                <a:gd name="T33" fmla="*/ 51 h 53"/>
                <a:gd name="T34" fmla="*/ 30 w 114"/>
                <a:gd name="T35" fmla="*/ 51 h 53"/>
                <a:gd name="T36" fmla="*/ 32 w 114"/>
                <a:gd name="T37" fmla="*/ 50 h 53"/>
                <a:gd name="T38" fmla="*/ 35 w 114"/>
                <a:gd name="T39" fmla="*/ 49 h 53"/>
                <a:gd name="T40" fmla="*/ 38 w 114"/>
                <a:gd name="T41" fmla="*/ 47 h 53"/>
                <a:gd name="T42" fmla="*/ 41 w 114"/>
                <a:gd name="T43" fmla="*/ 45 h 53"/>
                <a:gd name="T44" fmla="*/ 43 w 114"/>
                <a:gd name="T45" fmla="*/ 43 h 53"/>
                <a:gd name="T46" fmla="*/ 45 w 114"/>
                <a:gd name="T47" fmla="*/ 41 h 53"/>
                <a:gd name="T48" fmla="*/ 46 w 114"/>
                <a:gd name="T49" fmla="*/ 38 h 53"/>
                <a:gd name="T50" fmla="*/ 46 w 114"/>
                <a:gd name="T51" fmla="*/ 39 h 53"/>
                <a:gd name="T52" fmla="*/ 47 w 114"/>
                <a:gd name="T53" fmla="*/ 39 h 53"/>
                <a:gd name="T54" fmla="*/ 48 w 114"/>
                <a:gd name="T55" fmla="*/ 40 h 53"/>
                <a:gd name="T56" fmla="*/ 50 w 114"/>
                <a:gd name="T57" fmla="*/ 40 h 53"/>
                <a:gd name="T58" fmla="*/ 53 w 114"/>
                <a:gd name="T59" fmla="*/ 40 h 53"/>
                <a:gd name="T60" fmla="*/ 57 w 114"/>
                <a:gd name="T61" fmla="*/ 40 h 53"/>
                <a:gd name="T62" fmla="*/ 62 w 114"/>
                <a:gd name="T63" fmla="*/ 39 h 53"/>
                <a:gd name="T64" fmla="*/ 69 w 114"/>
                <a:gd name="T65" fmla="*/ 38 h 53"/>
                <a:gd name="T66" fmla="*/ 69 w 114"/>
                <a:gd name="T67" fmla="*/ 38 h 53"/>
                <a:gd name="T68" fmla="*/ 71 w 114"/>
                <a:gd name="T69" fmla="*/ 37 h 53"/>
                <a:gd name="T70" fmla="*/ 73 w 114"/>
                <a:gd name="T71" fmla="*/ 36 h 53"/>
                <a:gd name="T72" fmla="*/ 76 w 114"/>
                <a:gd name="T73" fmla="*/ 35 h 53"/>
                <a:gd name="T74" fmla="*/ 79 w 114"/>
                <a:gd name="T75" fmla="*/ 33 h 53"/>
                <a:gd name="T76" fmla="*/ 81 w 114"/>
                <a:gd name="T77" fmla="*/ 31 h 53"/>
                <a:gd name="T78" fmla="*/ 83 w 114"/>
                <a:gd name="T79" fmla="*/ 29 h 53"/>
                <a:gd name="T80" fmla="*/ 84 w 114"/>
                <a:gd name="T81" fmla="*/ 26 h 53"/>
                <a:gd name="T82" fmla="*/ 84 w 114"/>
                <a:gd name="T83" fmla="*/ 26 h 53"/>
                <a:gd name="T84" fmla="*/ 86 w 114"/>
                <a:gd name="T85" fmla="*/ 26 h 53"/>
                <a:gd name="T86" fmla="*/ 88 w 114"/>
                <a:gd name="T87" fmla="*/ 26 h 53"/>
                <a:gd name="T88" fmla="*/ 90 w 114"/>
                <a:gd name="T89" fmla="*/ 26 h 53"/>
                <a:gd name="T90" fmla="*/ 93 w 114"/>
                <a:gd name="T91" fmla="*/ 25 h 53"/>
                <a:gd name="T92" fmla="*/ 97 w 114"/>
                <a:gd name="T93" fmla="*/ 24 h 53"/>
                <a:gd name="T94" fmla="*/ 100 w 114"/>
                <a:gd name="T95" fmla="*/ 23 h 53"/>
                <a:gd name="T96" fmla="*/ 104 w 114"/>
                <a:gd name="T97" fmla="*/ 21 h 53"/>
                <a:gd name="T98" fmla="*/ 105 w 114"/>
                <a:gd name="T99" fmla="*/ 21 h 53"/>
                <a:gd name="T100" fmla="*/ 106 w 114"/>
                <a:gd name="T101" fmla="*/ 20 h 53"/>
                <a:gd name="T102" fmla="*/ 108 w 114"/>
                <a:gd name="T103" fmla="*/ 18 h 53"/>
                <a:gd name="T104" fmla="*/ 111 w 114"/>
                <a:gd name="T105" fmla="*/ 16 h 53"/>
                <a:gd name="T106" fmla="*/ 113 w 114"/>
                <a:gd name="T107" fmla="*/ 13 h 53"/>
                <a:gd name="T108" fmla="*/ 114 w 114"/>
                <a:gd name="T109" fmla="*/ 9 h 53"/>
                <a:gd name="T110" fmla="*/ 114 w 114"/>
                <a:gd name="T111" fmla="*/ 5 h 53"/>
                <a:gd name="T112" fmla="*/ 113 w 114"/>
                <a:gd name="T113" fmla="*/ 0 h 53"/>
                <a:gd name="T114" fmla="*/ 0 w 114"/>
                <a:gd name="T115" fmla="*/ 47 h 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14" h="53">
                  <a:moveTo>
                    <a:pt x="0" y="47"/>
                  </a:moveTo>
                  <a:lnTo>
                    <a:pt x="0" y="47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2" y="49"/>
                  </a:lnTo>
                  <a:lnTo>
                    <a:pt x="3" y="50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8" y="52"/>
                  </a:lnTo>
                  <a:lnTo>
                    <a:pt x="10" y="53"/>
                  </a:lnTo>
                  <a:lnTo>
                    <a:pt x="13" y="53"/>
                  </a:lnTo>
                  <a:lnTo>
                    <a:pt x="16" y="53"/>
                  </a:lnTo>
                  <a:lnTo>
                    <a:pt x="19" y="53"/>
                  </a:lnTo>
                  <a:lnTo>
                    <a:pt x="22" y="53"/>
                  </a:lnTo>
                  <a:lnTo>
                    <a:pt x="26" y="52"/>
                  </a:lnTo>
                  <a:lnTo>
                    <a:pt x="29" y="51"/>
                  </a:lnTo>
                  <a:lnTo>
                    <a:pt x="30" y="51"/>
                  </a:lnTo>
                  <a:lnTo>
                    <a:pt x="32" y="50"/>
                  </a:lnTo>
                  <a:lnTo>
                    <a:pt x="35" y="49"/>
                  </a:lnTo>
                  <a:lnTo>
                    <a:pt x="38" y="47"/>
                  </a:lnTo>
                  <a:lnTo>
                    <a:pt x="41" y="45"/>
                  </a:lnTo>
                  <a:lnTo>
                    <a:pt x="43" y="43"/>
                  </a:lnTo>
                  <a:lnTo>
                    <a:pt x="45" y="41"/>
                  </a:lnTo>
                  <a:lnTo>
                    <a:pt x="46" y="38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8" y="40"/>
                  </a:lnTo>
                  <a:lnTo>
                    <a:pt x="50" y="40"/>
                  </a:lnTo>
                  <a:lnTo>
                    <a:pt x="53" y="40"/>
                  </a:lnTo>
                  <a:lnTo>
                    <a:pt x="57" y="40"/>
                  </a:lnTo>
                  <a:lnTo>
                    <a:pt x="62" y="39"/>
                  </a:lnTo>
                  <a:lnTo>
                    <a:pt x="69" y="38"/>
                  </a:lnTo>
                  <a:lnTo>
                    <a:pt x="71" y="37"/>
                  </a:lnTo>
                  <a:lnTo>
                    <a:pt x="73" y="36"/>
                  </a:lnTo>
                  <a:lnTo>
                    <a:pt x="76" y="35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83" y="29"/>
                  </a:lnTo>
                  <a:lnTo>
                    <a:pt x="84" y="26"/>
                  </a:lnTo>
                  <a:lnTo>
                    <a:pt x="86" y="26"/>
                  </a:lnTo>
                  <a:lnTo>
                    <a:pt x="88" y="26"/>
                  </a:lnTo>
                  <a:lnTo>
                    <a:pt x="90" y="26"/>
                  </a:lnTo>
                  <a:lnTo>
                    <a:pt x="93" y="25"/>
                  </a:lnTo>
                  <a:lnTo>
                    <a:pt x="97" y="24"/>
                  </a:lnTo>
                  <a:lnTo>
                    <a:pt x="100" y="23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6" y="20"/>
                  </a:lnTo>
                  <a:lnTo>
                    <a:pt x="108" y="18"/>
                  </a:lnTo>
                  <a:lnTo>
                    <a:pt x="111" y="16"/>
                  </a:lnTo>
                  <a:lnTo>
                    <a:pt x="113" y="13"/>
                  </a:lnTo>
                  <a:lnTo>
                    <a:pt x="114" y="9"/>
                  </a:lnTo>
                  <a:lnTo>
                    <a:pt x="114" y="5"/>
                  </a:lnTo>
                  <a:lnTo>
                    <a:pt x="113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0" name="Freeform 600"/>
            <p:cNvSpPr>
              <a:spLocks/>
            </p:cNvSpPr>
            <p:nvPr/>
          </p:nvSpPr>
          <p:spPr bwMode="auto">
            <a:xfrm>
              <a:off x="2696" y="3318"/>
              <a:ext cx="122" cy="57"/>
            </a:xfrm>
            <a:custGeom>
              <a:avLst/>
              <a:gdLst>
                <a:gd name="T0" fmla="*/ 118 w 122"/>
                <a:gd name="T1" fmla="*/ 0 h 57"/>
                <a:gd name="T2" fmla="*/ 2 w 122"/>
                <a:gd name="T3" fmla="*/ 44 h 57"/>
                <a:gd name="T4" fmla="*/ 1 w 122"/>
                <a:gd name="T5" fmla="*/ 45 h 57"/>
                <a:gd name="T6" fmla="*/ 1 w 122"/>
                <a:gd name="T7" fmla="*/ 46 h 57"/>
                <a:gd name="T8" fmla="*/ 0 w 122"/>
                <a:gd name="T9" fmla="*/ 48 h 57"/>
                <a:gd name="T10" fmla="*/ 0 w 122"/>
                <a:gd name="T11" fmla="*/ 50 h 57"/>
                <a:gd name="T12" fmla="*/ 0 w 122"/>
                <a:gd name="T13" fmla="*/ 53 h 57"/>
                <a:gd name="T14" fmla="*/ 2 w 122"/>
                <a:gd name="T15" fmla="*/ 55 h 57"/>
                <a:gd name="T16" fmla="*/ 5 w 122"/>
                <a:gd name="T17" fmla="*/ 56 h 57"/>
                <a:gd name="T18" fmla="*/ 10 w 122"/>
                <a:gd name="T19" fmla="*/ 57 h 57"/>
                <a:gd name="T20" fmla="*/ 120 w 122"/>
                <a:gd name="T21" fmla="*/ 13 h 57"/>
                <a:gd name="T22" fmla="*/ 120 w 122"/>
                <a:gd name="T23" fmla="*/ 13 h 57"/>
                <a:gd name="T24" fmla="*/ 120 w 122"/>
                <a:gd name="T25" fmla="*/ 12 h 57"/>
                <a:gd name="T26" fmla="*/ 121 w 122"/>
                <a:gd name="T27" fmla="*/ 10 h 57"/>
                <a:gd name="T28" fmla="*/ 121 w 122"/>
                <a:gd name="T29" fmla="*/ 8 h 57"/>
                <a:gd name="T30" fmla="*/ 122 w 122"/>
                <a:gd name="T31" fmla="*/ 6 h 57"/>
                <a:gd name="T32" fmla="*/ 121 w 122"/>
                <a:gd name="T33" fmla="*/ 3 h 57"/>
                <a:gd name="T34" fmla="*/ 120 w 122"/>
                <a:gd name="T35" fmla="*/ 1 h 57"/>
                <a:gd name="T36" fmla="*/ 118 w 122"/>
                <a:gd name="T37" fmla="*/ 0 h 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2" h="57">
                  <a:moveTo>
                    <a:pt x="118" y="0"/>
                  </a:moveTo>
                  <a:lnTo>
                    <a:pt x="2" y="44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10" y="57"/>
                  </a:lnTo>
                  <a:lnTo>
                    <a:pt x="120" y="13"/>
                  </a:lnTo>
                  <a:lnTo>
                    <a:pt x="120" y="12"/>
                  </a:lnTo>
                  <a:lnTo>
                    <a:pt x="121" y="10"/>
                  </a:lnTo>
                  <a:lnTo>
                    <a:pt x="121" y="8"/>
                  </a:lnTo>
                  <a:lnTo>
                    <a:pt x="122" y="6"/>
                  </a:lnTo>
                  <a:lnTo>
                    <a:pt x="121" y="3"/>
                  </a:lnTo>
                  <a:lnTo>
                    <a:pt x="120" y="1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1" name="Freeform 601"/>
            <p:cNvSpPr>
              <a:spLocks/>
            </p:cNvSpPr>
            <p:nvPr/>
          </p:nvSpPr>
          <p:spPr bwMode="auto">
            <a:xfrm>
              <a:off x="2735" y="3367"/>
              <a:ext cx="138" cy="88"/>
            </a:xfrm>
            <a:custGeom>
              <a:avLst/>
              <a:gdLst>
                <a:gd name="T0" fmla="*/ 101 w 138"/>
                <a:gd name="T1" fmla="*/ 6 h 88"/>
                <a:gd name="T2" fmla="*/ 102 w 138"/>
                <a:gd name="T3" fmla="*/ 6 h 88"/>
                <a:gd name="T4" fmla="*/ 105 w 138"/>
                <a:gd name="T5" fmla="*/ 5 h 88"/>
                <a:gd name="T6" fmla="*/ 109 w 138"/>
                <a:gd name="T7" fmla="*/ 4 h 88"/>
                <a:gd name="T8" fmla="*/ 115 w 138"/>
                <a:gd name="T9" fmla="*/ 3 h 88"/>
                <a:gd name="T10" fmla="*/ 120 w 138"/>
                <a:gd name="T11" fmla="*/ 1 h 88"/>
                <a:gd name="T12" fmla="*/ 127 w 138"/>
                <a:gd name="T13" fmla="*/ 0 h 88"/>
                <a:gd name="T14" fmla="*/ 132 w 138"/>
                <a:gd name="T15" fmla="*/ 0 h 88"/>
                <a:gd name="T16" fmla="*/ 138 w 138"/>
                <a:gd name="T17" fmla="*/ 0 h 88"/>
                <a:gd name="T18" fmla="*/ 138 w 138"/>
                <a:gd name="T19" fmla="*/ 1 h 88"/>
                <a:gd name="T20" fmla="*/ 138 w 138"/>
                <a:gd name="T21" fmla="*/ 5 h 88"/>
                <a:gd name="T22" fmla="*/ 138 w 138"/>
                <a:gd name="T23" fmla="*/ 11 h 88"/>
                <a:gd name="T24" fmla="*/ 136 w 138"/>
                <a:gd name="T25" fmla="*/ 18 h 88"/>
                <a:gd name="T26" fmla="*/ 133 w 138"/>
                <a:gd name="T27" fmla="*/ 27 h 88"/>
                <a:gd name="T28" fmla="*/ 128 w 138"/>
                <a:gd name="T29" fmla="*/ 36 h 88"/>
                <a:gd name="T30" fmla="*/ 120 w 138"/>
                <a:gd name="T31" fmla="*/ 46 h 88"/>
                <a:gd name="T32" fmla="*/ 109 w 138"/>
                <a:gd name="T33" fmla="*/ 57 h 88"/>
                <a:gd name="T34" fmla="*/ 108 w 138"/>
                <a:gd name="T35" fmla="*/ 58 h 88"/>
                <a:gd name="T36" fmla="*/ 104 w 138"/>
                <a:gd name="T37" fmla="*/ 60 h 88"/>
                <a:gd name="T38" fmla="*/ 99 w 138"/>
                <a:gd name="T39" fmla="*/ 64 h 88"/>
                <a:gd name="T40" fmla="*/ 92 w 138"/>
                <a:gd name="T41" fmla="*/ 69 h 88"/>
                <a:gd name="T42" fmla="*/ 83 w 138"/>
                <a:gd name="T43" fmla="*/ 74 h 88"/>
                <a:gd name="T44" fmla="*/ 74 w 138"/>
                <a:gd name="T45" fmla="*/ 78 h 88"/>
                <a:gd name="T46" fmla="*/ 64 w 138"/>
                <a:gd name="T47" fmla="*/ 83 h 88"/>
                <a:gd name="T48" fmla="*/ 53 w 138"/>
                <a:gd name="T49" fmla="*/ 86 h 88"/>
                <a:gd name="T50" fmla="*/ 51 w 138"/>
                <a:gd name="T51" fmla="*/ 86 h 88"/>
                <a:gd name="T52" fmla="*/ 47 w 138"/>
                <a:gd name="T53" fmla="*/ 87 h 88"/>
                <a:gd name="T54" fmla="*/ 42 w 138"/>
                <a:gd name="T55" fmla="*/ 88 h 88"/>
                <a:gd name="T56" fmla="*/ 35 w 138"/>
                <a:gd name="T57" fmla="*/ 88 h 88"/>
                <a:gd name="T58" fmla="*/ 27 w 138"/>
                <a:gd name="T59" fmla="*/ 87 h 88"/>
                <a:gd name="T60" fmla="*/ 19 w 138"/>
                <a:gd name="T61" fmla="*/ 85 h 88"/>
                <a:gd name="T62" fmla="*/ 12 w 138"/>
                <a:gd name="T63" fmla="*/ 82 h 88"/>
                <a:gd name="T64" fmla="*/ 6 w 138"/>
                <a:gd name="T65" fmla="*/ 77 h 88"/>
                <a:gd name="T66" fmla="*/ 4 w 138"/>
                <a:gd name="T67" fmla="*/ 74 h 88"/>
                <a:gd name="T68" fmla="*/ 2 w 138"/>
                <a:gd name="T69" fmla="*/ 66 h 88"/>
                <a:gd name="T70" fmla="*/ 0 w 138"/>
                <a:gd name="T71" fmla="*/ 56 h 88"/>
                <a:gd name="T72" fmla="*/ 2 w 138"/>
                <a:gd name="T73" fmla="*/ 44 h 88"/>
                <a:gd name="T74" fmla="*/ 27 w 138"/>
                <a:gd name="T75" fmla="*/ 22 h 88"/>
                <a:gd name="T76" fmla="*/ 27 w 138"/>
                <a:gd name="T77" fmla="*/ 22 h 88"/>
                <a:gd name="T78" fmla="*/ 29 w 138"/>
                <a:gd name="T79" fmla="*/ 21 h 88"/>
                <a:gd name="T80" fmla="*/ 34 w 138"/>
                <a:gd name="T81" fmla="*/ 19 h 88"/>
                <a:gd name="T82" fmla="*/ 40 w 138"/>
                <a:gd name="T83" fmla="*/ 16 h 88"/>
                <a:gd name="T84" fmla="*/ 49 w 138"/>
                <a:gd name="T85" fmla="*/ 13 h 88"/>
                <a:gd name="T86" fmla="*/ 61 w 138"/>
                <a:gd name="T87" fmla="*/ 10 h 88"/>
                <a:gd name="T88" fmla="*/ 76 w 138"/>
                <a:gd name="T89" fmla="*/ 7 h 88"/>
                <a:gd name="T90" fmla="*/ 95 w 138"/>
                <a:gd name="T91" fmla="*/ 3 h 8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8" h="88">
                  <a:moveTo>
                    <a:pt x="95" y="3"/>
                  </a:moveTo>
                  <a:lnTo>
                    <a:pt x="101" y="6"/>
                  </a:lnTo>
                  <a:lnTo>
                    <a:pt x="102" y="6"/>
                  </a:lnTo>
                  <a:lnTo>
                    <a:pt x="103" y="5"/>
                  </a:lnTo>
                  <a:lnTo>
                    <a:pt x="105" y="5"/>
                  </a:lnTo>
                  <a:lnTo>
                    <a:pt x="107" y="4"/>
                  </a:lnTo>
                  <a:lnTo>
                    <a:pt x="109" y="4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7" y="2"/>
                  </a:lnTo>
                  <a:lnTo>
                    <a:pt x="120" y="1"/>
                  </a:lnTo>
                  <a:lnTo>
                    <a:pt x="123" y="1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38" y="1"/>
                  </a:lnTo>
                  <a:lnTo>
                    <a:pt x="138" y="3"/>
                  </a:lnTo>
                  <a:lnTo>
                    <a:pt x="138" y="5"/>
                  </a:lnTo>
                  <a:lnTo>
                    <a:pt x="138" y="8"/>
                  </a:lnTo>
                  <a:lnTo>
                    <a:pt x="138" y="11"/>
                  </a:lnTo>
                  <a:lnTo>
                    <a:pt x="137" y="14"/>
                  </a:lnTo>
                  <a:lnTo>
                    <a:pt x="136" y="18"/>
                  </a:lnTo>
                  <a:lnTo>
                    <a:pt x="135" y="22"/>
                  </a:lnTo>
                  <a:lnTo>
                    <a:pt x="133" y="27"/>
                  </a:lnTo>
                  <a:lnTo>
                    <a:pt x="131" y="31"/>
                  </a:lnTo>
                  <a:lnTo>
                    <a:pt x="128" y="36"/>
                  </a:lnTo>
                  <a:lnTo>
                    <a:pt x="124" y="41"/>
                  </a:lnTo>
                  <a:lnTo>
                    <a:pt x="120" y="46"/>
                  </a:lnTo>
                  <a:lnTo>
                    <a:pt x="115" y="52"/>
                  </a:lnTo>
                  <a:lnTo>
                    <a:pt x="109" y="57"/>
                  </a:lnTo>
                  <a:lnTo>
                    <a:pt x="108" y="57"/>
                  </a:lnTo>
                  <a:lnTo>
                    <a:pt x="108" y="58"/>
                  </a:lnTo>
                  <a:lnTo>
                    <a:pt x="106" y="59"/>
                  </a:lnTo>
                  <a:lnTo>
                    <a:pt x="104" y="60"/>
                  </a:lnTo>
                  <a:lnTo>
                    <a:pt x="102" y="62"/>
                  </a:lnTo>
                  <a:lnTo>
                    <a:pt x="99" y="64"/>
                  </a:lnTo>
                  <a:lnTo>
                    <a:pt x="95" y="66"/>
                  </a:lnTo>
                  <a:lnTo>
                    <a:pt x="92" y="69"/>
                  </a:lnTo>
                  <a:lnTo>
                    <a:pt x="88" y="71"/>
                  </a:lnTo>
                  <a:lnTo>
                    <a:pt x="83" y="74"/>
                  </a:lnTo>
                  <a:lnTo>
                    <a:pt x="79" y="76"/>
                  </a:lnTo>
                  <a:lnTo>
                    <a:pt x="74" y="78"/>
                  </a:lnTo>
                  <a:lnTo>
                    <a:pt x="69" y="81"/>
                  </a:lnTo>
                  <a:lnTo>
                    <a:pt x="64" y="83"/>
                  </a:lnTo>
                  <a:lnTo>
                    <a:pt x="58" y="85"/>
                  </a:lnTo>
                  <a:lnTo>
                    <a:pt x="53" y="86"/>
                  </a:lnTo>
                  <a:lnTo>
                    <a:pt x="52" y="86"/>
                  </a:lnTo>
                  <a:lnTo>
                    <a:pt x="51" y="86"/>
                  </a:lnTo>
                  <a:lnTo>
                    <a:pt x="50" y="87"/>
                  </a:lnTo>
                  <a:lnTo>
                    <a:pt x="47" y="87"/>
                  </a:lnTo>
                  <a:lnTo>
                    <a:pt x="45" y="87"/>
                  </a:lnTo>
                  <a:lnTo>
                    <a:pt x="42" y="88"/>
                  </a:lnTo>
                  <a:lnTo>
                    <a:pt x="38" y="88"/>
                  </a:lnTo>
                  <a:lnTo>
                    <a:pt x="35" y="88"/>
                  </a:lnTo>
                  <a:lnTo>
                    <a:pt x="31" y="88"/>
                  </a:lnTo>
                  <a:lnTo>
                    <a:pt x="27" y="87"/>
                  </a:lnTo>
                  <a:lnTo>
                    <a:pt x="23" y="87"/>
                  </a:lnTo>
                  <a:lnTo>
                    <a:pt x="19" y="85"/>
                  </a:lnTo>
                  <a:lnTo>
                    <a:pt x="16" y="84"/>
                  </a:lnTo>
                  <a:lnTo>
                    <a:pt x="12" y="82"/>
                  </a:lnTo>
                  <a:lnTo>
                    <a:pt x="9" y="79"/>
                  </a:lnTo>
                  <a:lnTo>
                    <a:pt x="6" y="77"/>
                  </a:lnTo>
                  <a:lnTo>
                    <a:pt x="5" y="76"/>
                  </a:lnTo>
                  <a:lnTo>
                    <a:pt x="4" y="74"/>
                  </a:lnTo>
                  <a:lnTo>
                    <a:pt x="3" y="70"/>
                  </a:lnTo>
                  <a:lnTo>
                    <a:pt x="2" y="66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23" y="38"/>
                  </a:lnTo>
                  <a:lnTo>
                    <a:pt x="27" y="22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31" y="20"/>
                  </a:lnTo>
                  <a:lnTo>
                    <a:pt x="34" y="19"/>
                  </a:lnTo>
                  <a:lnTo>
                    <a:pt x="36" y="18"/>
                  </a:lnTo>
                  <a:lnTo>
                    <a:pt x="40" y="16"/>
                  </a:lnTo>
                  <a:lnTo>
                    <a:pt x="44" y="15"/>
                  </a:lnTo>
                  <a:lnTo>
                    <a:pt x="49" y="13"/>
                  </a:lnTo>
                  <a:lnTo>
                    <a:pt x="54" y="12"/>
                  </a:lnTo>
                  <a:lnTo>
                    <a:pt x="61" y="10"/>
                  </a:lnTo>
                  <a:lnTo>
                    <a:pt x="68" y="9"/>
                  </a:lnTo>
                  <a:lnTo>
                    <a:pt x="76" y="7"/>
                  </a:lnTo>
                  <a:lnTo>
                    <a:pt x="85" y="5"/>
                  </a:lnTo>
                  <a:lnTo>
                    <a:pt x="9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2" name="Freeform 602"/>
            <p:cNvSpPr>
              <a:spLocks/>
            </p:cNvSpPr>
            <p:nvPr/>
          </p:nvSpPr>
          <p:spPr bwMode="auto">
            <a:xfrm>
              <a:off x="2807" y="3381"/>
              <a:ext cx="34" cy="18"/>
            </a:xfrm>
            <a:custGeom>
              <a:avLst/>
              <a:gdLst>
                <a:gd name="T0" fmla="*/ 4 w 34"/>
                <a:gd name="T1" fmla="*/ 15 h 18"/>
                <a:gd name="T2" fmla="*/ 6 w 34"/>
                <a:gd name="T3" fmla="*/ 14 h 18"/>
                <a:gd name="T4" fmla="*/ 7 w 34"/>
                <a:gd name="T5" fmla="*/ 13 h 18"/>
                <a:gd name="T6" fmla="*/ 9 w 34"/>
                <a:gd name="T7" fmla="*/ 13 h 18"/>
                <a:gd name="T8" fmla="*/ 11 w 34"/>
                <a:gd name="T9" fmla="*/ 12 h 18"/>
                <a:gd name="T10" fmla="*/ 13 w 34"/>
                <a:gd name="T11" fmla="*/ 11 h 18"/>
                <a:gd name="T12" fmla="*/ 15 w 34"/>
                <a:gd name="T13" fmla="*/ 10 h 18"/>
                <a:gd name="T14" fmla="*/ 18 w 34"/>
                <a:gd name="T15" fmla="*/ 9 h 18"/>
                <a:gd name="T16" fmla="*/ 20 w 34"/>
                <a:gd name="T17" fmla="*/ 8 h 18"/>
                <a:gd name="T18" fmla="*/ 23 w 34"/>
                <a:gd name="T19" fmla="*/ 7 h 18"/>
                <a:gd name="T20" fmla="*/ 25 w 34"/>
                <a:gd name="T21" fmla="*/ 6 h 18"/>
                <a:gd name="T22" fmla="*/ 27 w 34"/>
                <a:gd name="T23" fmla="*/ 5 h 18"/>
                <a:gd name="T24" fmla="*/ 29 w 34"/>
                <a:gd name="T25" fmla="*/ 4 h 18"/>
                <a:gd name="T26" fmla="*/ 31 w 34"/>
                <a:gd name="T27" fmla="*/ 3 h 18"/>
                <a:gd name="T28" fmla="*/ 32 w 34"/>
                <a:gd name="T29" fmla="*/ 2 h 18"/>
                <a:gd name="T30" fmla="*/ 34 w 34"/>
                <a:gd name="T31" fmla="*/ 2 h 18"/>
                <a:gd name="T32" fmla="*/ 34 w 34"/>
                <a:gd name="T33" fmla="*/ 1 h 18"/>
                <a:gd name="T34" fmla="*/ 34 w 34"/>
                <a:gd name="T35" fmla="*/ 1 h 18"/>
                <a:gd name="T36" fmla="*/ 34 w 34"/>
                <a:gd name="T37" fmla="*/ 1 h 18"/>
                <a:gd name="T38" fmla="*/ 33 w 34"/>
                <a:gd name="T39" fmla="*/ 0 h 18"/>
                <a:gd name="T40" fmla="*/ 33 w 34"/>
                <a:gd name="T41" fmla="*/ 0 h 18"/>
                <a:gd name="T42" fmla="*/ 32 w 34"/>
                <a:gd name="T43" fmla="*/ 0 h 18"/>
                <a:gd name="T44" fmla="*/ 31 w 34"/>
                <a:gd name="T45" fmla="*/ 1 h 18"/>
                <a:gd name="T46" fmla="*/ 29 w 34"/>
                <a:gd name="T47" fmla="*/ 1 h 18"/>
                <a:gd name="T48" fmla="*/ 27 w 34"/>
                <a:gd name="T49" fmla="*/ 2 h 18"/>
                <a:gd name="T50" fmla="*/ 25 w 34"/>
                <a:gd name="T51" fmla="*/ 3 h 18"/>
                <a:gd name="T52" fmla="*/ 22 w 34"/>
                <a:gd name="T53" fmla="*/ 4 h 18"/>
                <a:gd name="T54" fmla="*/ 19 w 34"/>
                <a:gd name="T55" fmla="*/ 5 h 18"/>
                <a:gd name="T56" fmla="*/ 16 w 34"/>
                <a:gd name="T57" fmla="*/ 6 h 18"/>
                <a:gd name="T58" fmla="*/ 13 w 34"/>
                <a:gd name="T59" fmla="*/ 8 h 18"/>
                <a:gd name="T60" fmla="*/ 11 w 34"/>
                <a:gd name="T61" fmla="*/ 9 h 18"/>
                <a:gd name="T62" fmla="*/ 8 w 34"/>
                <a:gd name="T63" fmla="*/ 10 h 18"/>
                <a:gd name="T64" fmla="*/ 6 w 34"/>
                <a:gd name="T65" fmla="*/ 11 h 18"/>
                <a:gd name="T66" fmla="*/ 4 w 34"/>
                <a:gd name="T67" fmla="*/ 12 h 18"/>
                <a:gd name="T68" fmla="*/ 2 w 34"/>
                <a:gd name="T69" fmla="*/ 13 h 18"/>
                <a:gd name="T70" fmla="*/ 1 w 34"/>
                <a:gd name="T71" fmla="*/ 13 h 18"/>
                <a:gd name="T72" fmla="*/ 0 w 34"/>
                <a:gd name="T73" fmla="*/ 13 h 18"/>
                <a:gd name="T74" fmla="*/ 0 w 34"/>
                <a:gd name="T75" fmla="*/ 14 h 18"/>
                <a:gd name="T76" fmla="*/ 0 w 34"/>
                <a:gd name="T77" fmla="*/ 15 h 18"/>
                <a:gd name="T78" fmla="*/ 0 w 34"/>
                <a:gd name="T79" fmla="*/ 16 h 18"/>
                <a:gd name="T80" fmla="*/ 0 w 34"/>
                <a:gd name="T81" fmla="*/ 18 h 18"/>
                <a:gd name="T82" fmla="*/ 1 w 34"/>
                <a:gd name="T83" fmla="*/ 17 h 18"/>
                <a:gd name="T84" fmla="*/ 1 w 34"/>
                <a:gd name="T85" fmla="*/ 16 h 18"/>
                <a:gd name="T86" fmla="*/ 3 w 34"/>
                <a:gd name="T87" fmla="*/ 15 h 18"/>
                <a:gd name="T88" fmla="*/ 4 w 34"/>
                <a:gd name="T89" fmla="*/ 15 h 1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" h="18">
                  <a:moveTo>
                    <a:pt x="4" y="15"/>
                  </a:moveTo>
                  <a:lnTo>
                    <a:pt x="6" y="14"/>
                  </a:lnTo>
                  <a:lnTo>
                    <a:pt x="7" y="13"/>
                  </a:lnTo>
                  <a:lnTo>
                    <a:pt x="9" y="13"/>
                  </a:lnTo>
                  <a:lnTo>
                    <a:pt x="11" y="12"/>
                  </a:lnTo>
                  <a:lnTo>
                    <a:pt x="13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0" y="8"/>
                  </a:lnTo>
                  <a:lnTo>
                    <a:pt x="23" y="7"/>
                  </a:lnTo>
                  <a:lnTo>
                    <a:pt x="25" y="6"/>
                  </a:lnTo>
                  <a:lnTo>
                    <a:pt x="27" y="5"/>
                  </a:lnTo>
                  <a:lnTo>
                    <a:pt x="29" y="4"/>
                  </a:lnTo>
                  <a:lnTo>
                    <a:pt x="31" y="3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7" y="2"/>
                  </a:lnTo>
                  <a:lnTo>
                    <a:pt x="25" y="3"/>
                  </a:lnTo>
                  <a:lnTo>
                    <a:pt x="22" y="4"/>
                  </a:lnTo>
                  <a:lnTo>
                    <a:pt x="19" y="5"/>
                  </a:lnTo>
                  <a:lnTo>
                    <a:pt x="16" y="6"/>
                  </a:lnTo>
                  <a:lnTo>
                    <a:pt x="13" y="8"/>
                  </a:lnTo>
                  <a:lnTo>
                    <a:pt x="11" y="9"/>
                  </a:lnTo>
                  <a:lnTo>
                    <a:pt x="8" y="10"/>
                  </a:lnTo>
                  <a:lnTo>
                    <a:pt x="6" y="11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3" y="15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rgbClr val="B5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3" name="Freeform 603"/>
            <p:cNvSpPr>
              <a:spLocks/>
            </p:cNvSpPr>
            <p:nvPr/>
          </p:nvSpPr>
          <p:spPr bwMode="auto">
            <a:xfrm>
              <a:off x="2807" y="3382"/>
              <a:ext cx="41" cy="32"/>
            </a:xfrm>
            <a:custGeom>
              <a:avLst/>
              <a:gdLst>
                <a:gd name="T0" fmla="*/ 34 w 41"/>
                <a:gd name="T1" fmla="*/ 0 h 32"/>
                <a:gd name="T2" fmla="*/ 34 w 41"/>
                <a:gd name="T3" fmla="*/ 1 h 32"/>
                <a:gd name="T4" fmla="*/ 32 w 41"/>
                <a:gd name="T5" fmla="*/ 1 h 32"/>
                <a:gd name="T6" fmla="*/ 31 w 41"/>
                <a:gd name="T7" fmla="*/ 2 h 32"/>
                <a:gd name="T8" fmla="*/ 29 w 41"/>
                <a:gd name="T9" fmla="*/ 3 h 32"/>
                <a:gd name="T10" fmla="*/ 27 w 41"/>
                <a:gd name="T11" fmla="*/ 4 h 32"/>
                <a:gd name="T12" fmla="*/ 25 w 41"/>
                <a:gd name="T13" fmla="*/ 5 h 32"/>
                <a:gd name="T14" fmla="*/ 23 w 41"/>
                <a:gd name="T15" fmla="*/ 6 h 32"/>
                <a:gd name="T16" fmla="*/ 20 w 41"/>
                <a:gd name="T17" fmla="*/ 7 h 32"/>
                <a:gd name="T18" fmla="*/ 18 w 41"/>
                <a:gd name="T19" fmla="*/ 8 h 32"/>
                <a:gd name="T20" fmla="*/ 15 w 41"/>
                <a:gd name="T21" fmla="*/ 9 h 32"/>
                <a:gd name="T22" fmla="*/ 13 w 41"/>
                <a:gd name="T23" fmla="*/ 10 h 32"/>
                <a:gd name="T24" fmla="*/ 11 w 41"/>
                <a:gd name="T25" fmla="*/ 11 h 32"/>
                <a:gd name="T26" fmla="*/ 9 w 41"/>
                <a:gd name="T27" fmla="*/ 12 h 32"/>
                <a:gd name="T28" fmla="*/ 7 w 41"/>
                <a:gd name="T29" fmla="*/ 12 h 32"/>
                <a:gd name="T30" fmla="*/ 6 w 41"/>
                <a:gd name="T31" fmla="*/ 13 h 32"/>
                <a:gd name="T32" fmla="*/ 4 w 41"/>
                <a:gd name="T33" fmla="*/ 14 h 32"/>
                <a:gd name="T34" fmla="*/ 3 w 41"/>
                <a:gd name="T35" fmla="*/ 14 h 32"/>
                <a:gd name="T36" fmla="*/ 1 w 41"/>
                <a:gd name="T37" fmla="*/ 15 h 32"/>
                <a:gd name="T38" fmla="*/ 1 w 41"/>
                <a:gd name="T39" fmla="*/ 16 h 32"/>
                <a:gd name="T40" fmla="*/ 0 w 41"/>
                <a:gd name="T41" fmla="*/ 17 h 32"/>
                <a:gd name="T42" fmla="*/ 0 w 41"/>
                <a:gd name="T43" fmla="*/ 22 h 32"/>
                <a:gd name="T44" fmla="*/ 0 w 41"/>
                <a:gd name="T45" fmla="*/ 27 h 32"/>
                <a:gd name="T46" fmla="*/ 1 w 41"/>
                <a:gd name="T47" fmla="*/ 30 h 32"/>
                <a:gd name="T48" fmla="*/ 1 w 41"/>
                <a:gd name="T49" fmla="*/ 32 h 32"/>
                <a:gd name="T50" fmla="*/ 2 w 41"/>
                <a:gd name="T51" fmla="*/ 32 h 32"/>
                <a:gd name="T52" fmla="*/ 3 w 41"/>
                <a:gd name="T53" fmla="*/ 31 h 32"/>
                <a:gd name="T54" fmla="*/ 5 w 41"/>
                <a:gd name="T55" fmla="*/ 31 h 32"/>
                <a:gd name="T56" fmla="*/ 7 w 41"/>
                <a:gd name="T57" fmla="*/ 30 h 32"/>
                <a:gd name="T58" fmla="*/ 10 w 41"/>
                <a:gd name="T59" fmla="*/ 29 h 32"/>
                <a:gd name="T60" fmla="*/ 12 w 41"/>
                <a:gd name="T61" fmla="*/ 28 h 32"/>
                <a:gd name="T62" fmla="*/ 15 w 41"/>
                <a:gd name="T63" fmla="*/ 26 h 32"/>
                <a:gd name="T64" fmla="*/ 19 w 41"/>
                <a:gd name="T65" fmla="*/ 25 h 32"/>
                <a:gd name="T66" fmla="*/ 22 w 41"/>
                <a:gd name="T67" fmla="*/ 23 h 32"/>
                <a:gd name="T68" fmla="*/ 25 w 41"/>
                <a:gd name="T69" fmla="*/ 21 h 32"/>
                <a:gd name="T70" fmla="*/ 29 w 41"/>
                <a:gd name="T71" fmla="*/ 19 h 32"/>
                <a:gd name="T72" fmla="*/ 32 w 41"/>
                <a:gd name="T73" fmla="*/ 17 h 32"/>
                <a:gd name="T74" fmla="*/ 34 w 41"/>
                <a:gd name="T75" fmla="*/ 15 h 32"/>
                <a:gd name="T76" fmla="*/ 37 w 41"/>
                <a:gd name="T77" fmla="*/ 13 h 32"/>
                <a:gd name="T78" fmla="*/ 39 w 41"/>
                <a:gd name="T79" fmla="*/ 11 h 32"/>
                <a:gd name="T80" fmla="*/ 41 w 41"/>
                <a:gd name="T81" fmla="*/ 9 h 32"/>
                <a:gd name="T82" fmla="*/ 41 w 41"/>
                <a:gd name="T83" fmla="*/ 8 h 32"/>
                <a:gd name="T84" fmla="*/ 41 w 41"/>
                <a:gd name="T85" fmla="*/ 8 h 32"/>
                <a:gd name="T86" fmla="*/ 40 w 41"/>
                <a:gd name="T87" fmla="*/ 7 h 32"/>
                <a:gd name="T88" fmla="*/ 39 w 41"/>
                <a:gd name="T89" fmla="*/ 5 h 32"/>
                <a:gd name="T90" fmla="*/ 38 w 41"/>
                <a:gd name="T91" fmla="*/ 4 h 32"/>
                <a:gd name="T92" fmla="*/ 37 w 41"/>
                <a:gd name="T93" fmla="*/ 3 h 32"/>
                <a:gd name="T94" fmla="*/ 35 w 41"/>
                <a:gd name="T95" fmla="*/ 1 h 32"/>
                <a:gd name="T96" fmla="*/ 34 w 41"/>
                <a:gd name="T97" fmla="*/ 0 h 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1" h="32">
                  <a:moveTo>
                    <a:pt x="34" y="0"/>
                  </a:moveTo>
                  <a:lnTo>
                    <a:pt x="34" y="1"/>
                  </a:lnTo>
                  <a:lnTo>
                    <a:pt x="32" y="1"/>
                  </a:lnTo>
                  <a:lnTo>
                    <a:pt x="31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5" y="5"/>
                  </a:lnTo>
                  <a:lnTo>
                    <a:pt x="23" y="6"/>
                  </a:lnTo>
                  <a:lnTo>
                    <a:pt x="20" y="7"/>
                  </a:lnTo>
                  <a:lnTo>
                    <a:pt x="18" y="8"/>
                  </a:lnTo>
                  <a:lnTo>
                    <a:pt x="15" y="9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6" y="13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0"/>
                  </a:lnTo>
                  <a:lnTo>
                    <a:pt x="1" y="32"/>
                  </a:lnTo>
                  <a:lnTo>
                    <a:pt x="2" y="32"/>
                  </a:lnTo>
                  <a:lnTo>
                    <a:pt x="3" y="31"/>
                  </a:lnTo>
                  <a:lnTo>
                    <a:pt x="5" y="31"/>
                  </a:lnTo>
                  <a:lnTo>
                    <a:pt x="7" y="30"/>
                  </a:lnTo>
                  <a:lnTo>
                    <a:pt x="10" y="29"/>
                  </a:lnTo>
                  <a:lnTo>
                    <a:pt x="12" y="28"/>
                  </a:lnTo>
                  <a:lnTo>
                    <a:pt x="15" y="26"/>
                  </a:lnTo>
                  <a:lnTo>
                    <a:pt x="19" y="25"/>
                  </a:lnTo>
                  <a:lnTo>
                    <a:pt x="22" y="23"/>
                  </a:lnTo>
                  <a:lnTo>
                    <a:pt x="25" y="21"/>
                  </a:lnTo>
                  <a:lnTo>
                    <a:pt x="29" y="19"/>
                  </a:lnTo>
                  <a:lnTo>
                    <a:pt x="32" y="17"/>
                  </a:lnTo>
                  <a:lnTo>
                    <a:pt x="34" y="15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1" y="9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39" y="5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5" y="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DD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4" name="Freeform 604"/>
            <p:cNvSpPr>
              <a:spLocks/>
            </p:cNvSpPr>
            <p:nvPr/>
          </p:nvSpPr>
          <p:spPr bwMode="auto">
            <a:xfrm>
              <a:off x="2793" y="3372"/>
              <a:ext cx="75" cy="69"/>
            </a:xfrm>
            <a:custGeom>
              <a:avLst/>
              <a:gdLst>
                <a:gd name="T0" fmla="*/ 73 w 75"/>
                <a:gd name="T1" fmla="*/ 11 h 69"/>
                <a:gd name="T2" fmla="*/ 74 w 75"/>
                <a:gd name="T3" fmla="*/ 6 h 69"/>
                <a:gd name="T4" fmla="*/ 74 w 75"/>
                <a:gd name="T5" fmla="*/ 3 h 69"/>
                <a:gd name="T6" fmla="*/ 75 w 75"/>
                <a:gd name="T7" fmla="*/ 1 h 69"/>
                <a:gd name="T8" fmla="*/ 75 w 75"/>
                <a:gd name="T9" fmla="*/ 0 h 69"/>
                <a:gd name="T10" fmla="*/ 74 w 75"/>
                <a:gd name="T11" fmla="*/ 1 h 69"/>
                <a:gd name="T12" fmla="*/ 74 w 75"/>
                <a:gd name="T13" fmla="*/ 2 h 69"/>
                <a:gd name="T14" fmla="*/ 72 w 75"/>
                <a:gd name="T15" fmla="*/ 4 h 69"/>
                <a:gd name="T16" fmla="*/ 71 w 75"/>
                <a:gd name="T17" fmla="*/ 6 h 69"/>
                <a:gd name="T18" fmla="*/ 69 w 75"/>
                <a:gd name="T19" fmla="*/ 9 h 69"/>
                <a:gd name="T20" fmla="*/ 66 w 75"/>
                <a:gd name="T21" fmla="*/ 13 h 69"/>
                <a:gd name="T22" fmla="*/ 63 w 75"/>
                <a:gd name="T23" fmla="*/ 16 h 69"/>
                <a:gd name="T24" fmla="*/ 59 w 75"/>
                <a:gd name="T25" fmla="*/ 20 h 69"/>
                <a:gd name="T26" fmla="*/ 54 w 75"/>
                <a:gd name="T27" fmla="*/ 25 h 69"/>
                <a:gd name="T28" fmla="*/ 49 w 75"/>
                <a:gd name="T29" fmla="*/ 29 h 69"/>
                <a:gd name="T30" fmla="*/ 43 w 75"/>
                <a:gd name="T31" fmla="*/ 33 h 69"/>
                <a:gd name="T32" fmla="*/ 37 w 75"/>
                <a:gd name="T33" fmla="*/ 37 h 69"/>
                <a:gd name="T34" fmla="*/ 30 w 75"/>
                <a:gd name="T35" fmla="*/ 41 h 69"/>
                <a:gd name="T36" fmla="*/ 22 w 75"/>
                <a:gd name="T37" fmla="*/ 45 h 69"/>
                <a:gd name="T38" fmla="*/ 13 w 75"/>
                <a:gd name="T39" fmla="*/ 48 h 69"/>
                <a:gd name="T40" fmla="*/ 4 w 75"/>
                <a:gd name="T41" fmla="*/ 51 h 69"/>
                <a:gd name="T42" fmla="*/ 4 w 75"/>
                <a:gd name="T43" fmla="*/ 52 h 69"/>
                <a:gd name="T44" fmla="*/ 4 w 75"/>
                <a:gd name="T45" fmla="*/ 54 h 69"/>
                <a:gd name="T46" fmla="*/ 4 w 75"/>
                <a:gd name="T47" fmla="*/ 56 h 69"/>
                <a:gd name="T48" fmla="*/ 4 w 75"/>
                <a:gd name="T49" fmla="*/ 58 h 69"/>
                <a:gd name="T50" fmla="*/ 4 w 75"/>
                <a:gd name="T51" fmla="*/ 61 h 69"/>
                <a:gd name="T52" fmla="*/ 3 w 75"/>
                <a:gd name="T53" fmla="*/ 64 h 69"/>
                <a:gd name="T54" fmla="*/ 2 w 75"/>
                <a:gd name="T55" fmla="*/ 66 h 69"/>
                <a:gd name="T56" fmla="*/ 0 w 75"/>
                <a:gd name="T57" fmla="*/ 69 h 69"/>
                <a:gd name="T58" fmla="*/ 3 w 75"/>
                <a:gd name="T59" fmla="*/ 68 h 69"/>
                <a:gd name="T60" fmla="*/ 7 w 75"/>
                <a:gd name="T61" fmla="*/ 67 h 69"/>
                <a:gd name="T62" fmla="*/ 11 w 75"/>
                <a:gd name="T63" fmla="*/ 65 h 69"/>
                <a:gd name="T64" fmla="*/ 16 w 75"/>
                <a:gd name="T65" fmla="*/ 63 h 69"/>
                <a:gd name="T66" fmla="*/ 21 w 75"/>
                <a:gd name="T67" fmla="*/ 60 h 69"/>
                <a:gd name="T68" fmla="*/ 26 w 75"/>
                <a:gd name="T69" fmla="*/ 57 h 69"/>
                <a:gd name="T70" fmla="*/ 32 w 75"/>
                <a:gd name="T71" fmla="*/ 54 h 69"/>
                <a:gd name="T72" fmla="*/ 37 w 75"/>
                <a:gd name="T73" fmla="*/ 51 h 69"/>
                <a:gd name="T74" fmla="*/ 43 w 75"/>
                <a:gd name="T75" fmla="*/ 47 h 69"/>
                <a:gd name="T76" fmla="*/ 48 w 75"/>
                <a:gd name="T77" fmla="*/ 43 h 69"/>
                <a:gd name="T78" fmla="*/ 54 w 75"/>
                <a:gd name="T79" fmla="*/ 38 h 69"/>
                <a:gd name="T80" fmla="*/ 58 w 75"/>
                <a:gd name="T81" fmla="*/ 33 h 69"/>
                <a:gd name="T82" fmla="*/ 63 w 75"/>
                <a:gd name="T83" fmla="*/ 28 h 69"/>
                <a:gd name="T84" fmla="*/ 67 w 75"/>
                <a:gd name="T85" fmla="*/ 23 h 69"/>
                <a:gd name="T86" fmla="*/ 70 w 75"/>
                <a:gd name="T87" fmla="*/ 17 h 69"/>
                <a:gd name="T88" fmla="*/ 73 w 75"/>
                <a:gd name="T89" fmla="*/ 11 h 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75" h="69">
                  <a:moveTo>
                    <a:pt x="73" y="11"/>
                  </a:moveTo>
                  <a:lnTo>
                    <a:pt x="74" y="6"/>
                  </a:lnTo>
                  <a:lnTo>
                    <a:pt x="74" y="3"/>
                  </a:lnTo>
                  <a:lnTo>
                    <a:pt x="75" y="1"/>
                  </a:lnTo>
                  <a:lnTo>
                    <a:pt x="75" y="0"/>
                  </a:lnTo>
                  <a:lnTo>
                    <a:pt x="74" y="1"/>
                  </a:lnTo>
                  <a:lnTo>
                    <a:pt x="74" y="2"/>
                  </a:lnTo>
                  <a:lnTo>
                    <a:pt x="72" y="4"/>
                  </a:lnTo>
                  <a:lnTo>
                    <a:pt x="71" y="6"/>
                  </a:lnTo>
                  <a:lnTo>
                    <a:pt x="69" y="9"/>
                  </a:lnTo>
                  <a:lnTo>
                    <a:pt x="66" y="13"/>
                  </a:lnTo>
                  <a:lnTo>
                    <a:pt x="63" y="16"/>
                  </a:lnTo>
                  <a:lnTo>
                    <a:pt x="59" y="20"/>
                  </a:lnTo>
                  <a:lnTo>
                    <a:pt x="54" y="25"/>
                  </a:lnTo>
                  <a:lnTo>
                    <a:pt x="49" y="29"/>
                  </a:lnTo>
                  <a:lnTo>
                    <a:pt x="43" y="33"/>
                  </a:lnTo>
                  <a:lnTo>
                    <a:pt x="37" y="37"/>
                  </a:lnTo>
                  <a:lnTo>
                    <a:pt x="30" y="41"/>
                  </a:lnTo>
                  <a:lnTo>
                    <a:pt x="22" y="45"/>
                  </a:lnTo>
                  <a:lnTo>
                    <a:pt x="13" y="48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4" y="58"/>
                  </a:lnTo>
                  <a:lnTo>
                    <a:pt x="4" y="61"/>
                  </a:lnTo>
                  <a:lnTo>
                    <a:pt x="3" y="64"/>
                  </a:lnTo>
                  <a:lnTo>
                    <a:pt x="2" y="66"/>
                  </a:lnTo>
                  <a:lnTo>
                    <a:pt x="0" y="69"/>
                  </a:lnTo>
                  <a:lnTo>
                    <a:pt x="3" y="68"/>
                  </a:lnTo>
                  <a:lnTo>
                    <a:pt x="7" y="67"/>
                  </a:lnTo>
                  <a:lnTo>
                    <a:pt x="11" y="65"/>
                  </a:lnTo>
                  <a:lnTo>
                    <a:pt x="16" y="63"/>
                  </a:lnTo>
                  <a:lnTo>
                    <a:pt x="21" y="60"/>
                  </a:lnTo>
                  <a:lnTo>
                    <a:pt x="26" y="57"/>
                  </a:lnTo>
                  <a:lnTo>
                    <a:pt x="32" y="54"/>
                  </a:lnTo>
                  <a:lnTo>
                    <a:pt x="37" y="51"/>
                  </a:lnTo>
                  <a:lnTo>
                    <a:pt x="43" y="47"/>
                  </a:lnTo>
                  <a:lnTo>
                    <a:pt x="48" y="43"/>
                  </a:lnTo>
                  <a:lnTo>
                    <a:pt x="54" y="38"/>
                  </a:lnTo>
                  <a:lnTo>
                    <a:pt x="58" y="33"/>
                  </a:lnTo>
                  <a:lnTo>
                    <a:pt x="63" y="28"/>
                  </a:lnTo>
                  <a:lnTo>
                    <a:pt x="67" y="23"/>
                  </a:lnTo>
                  <a:lnTo>
                    <a:pt x="70" y="17"/>
                  </a:lnTo>
                  <a:lnTo>
                    <a:pt x="73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5" name="Freeform 605"/>
            <p:cNvSpPr>
              <a:spLocks/>
            </p:cNvSpPr>
            <p:nvPr/>
          </p:nvSpPr>
          <p:spPr bwMode="auto">
            <a:xfrm>
              <a:off x="2783" y="3383"/>
              <a:ext cx="83" cy="65"/>
            </a:xfrm>
            <a:custGeom>
              <a:avLst/>
              <a:gdLst>
                <a:gd name="T0" fmla="*/ 10 w 83"/>
                <a:gd name="T1" fmla="*/ 58 h 65"/>
                <a:gd name="T2" fmla="*/ 9 w 83"/>
                <a:gd name="T3" fmla="*/ 59 h 65"/>
                <a:gd name="T4" fmla="*/ 8 w 83"/>
                <a:gd name="T5" fmla="*/ 60 h 65"/>
                <a:gd name="T6" fmla="*/ 7 w 83"/>
                <a:gd name="T7" fmla="*/ 61 h 65"/>
                <a:gd name="T8" fmla="*/ 6 w 83"/>
                <a:gd name="T9" fmla="*/ 62 h 65"/>
                <a:gd name="T10" fmla="*/ 5 w 83"/>
                <a:gd name="T11" fmla="*/ 63 h 65"/>
                <a:gd name="T12" fmla="*/ 3 w 83"/>
                <a:gd name="T13" fmla="*/ 64 h 65"/>
                <a:gd name="T14" fmla="*/ 1 w 83"/>
                <a:gd name="T15" fmla="*/ 65 h 65"/>
                <a:gd name="T16" fmla="*/ 0 w 83"/>
                <a:gd name="T17" fmla="*/ 65 h 65"/>
                <a:gd name="T18" fmla="*/ 2 w 83"/>
                <a:gd name="T19" fmla="*/ 65 h 65"/>
                <a:gd name="T20" fmla="*/ 5 w 83"/>
                <a:gd name="T21" fmla="*/ 64 h 65"/>
                <a:gd name="T22" fmla="*/ 7 w 83"/>
                <a:gd name="T23" fmla="*/ 64 h 65"/>
                <a:gd name="T24" fmla="*/ 9 w 83"/>
                <a:gd name="T25" fmla="*/ 63 h 65"/>
                <a:gd name="T26" fmla="*/ 10 w 83"/>
                <a:gd name="T27" fmla="*/ 63 h 65"/>
                <a:gd name="T28" fmla="*/ 11 w 83"/>
                <a:gd name="T29" fmla="*/ 62 h 65"/>
                <a:gd name="T30" fmla="*/ 12 w 83"/>
                <a:gd name="T31" fmla="*/ 62 h 65"/>
                <a:gd name="T32" fmla="*/ 12 w 83"/>
                <a:gd name="T33" fmla="*/ 62 h 65"/>
                <a:gd name="T34" fmla="*/ 19 w 83"/>
                <a:gd name="T35" fmla="*/ 59 h 65"/>
                <a:gd name="T36" fmla="*/ 25 w 83"/>
                <a:gd name="T37" fmla="*/ 56 h 65"/>
                <a:gd name="T38" fmla="*/ 31 w 83"/>
                <a:gd name="T39" fmla="*/ 53 h 65"/>
                <a:gd name="T40" fmla="*/ 37 w 83"/>
                <a:gd name="T41" fmla="*/ 50 h 65"/>
                <a:gd name="T42" fmla="*/ 42 w 83"/>
                <a:gd name="T43" fmla="*/ 47 h 65"/>
                <a:gd name="T44" fmla="*/ 46 w 83"/>
                <a:gd name="T45" fmla="*/ 45 h 65"/>
                <a:gd name="T46" fmla="*/ 50 w 83"/>
                <a:gd name="T47" fmla="*/ 42 h 65"/>
                <a:gd name="T48" fmla="*/ 53 w 83"/>
                <a:gd name="T49" fmla="*/ 40 h 65"/>
                <a:gd name="T50" fmla="*/ 56 w 83"/>
                <a:gd name="T51" fmla="*/ 38 h 65"/>
                <a:gd name="T52" fmla="*/ 58 w 83"/>
                <a:gd name="T53" fmla="*/ 36 h 65"/>
                <a:gd name="T54" fmla="*/ 60 w 83"/>
                <a:gd name="T55" fmla="*/ 34 h 65"/>
                <a:gd name="T56" fmla="*/ 62 w 83"/>
                <a:gd name="T57" fmla="*/ 33 h 65"/>
                <a:gd name="T58" fmla="*/ 63 w 83"/>
                <a:gd name="T59" fmla="*/ 32 h 65"/>
                <a:gd name="T60" fmla="*/ 64 w 83"/>
                <a:gd name="T61" fmla="*/ 31 h 65"/>
                <a:gd name="T62" fmla="*/ 65 w 83"/>
                <a:gd name="T63" fmla="*/ 30 h 65"/>
                <a:gd name="T64" fmla="*/ 65 w 83"/>
                <a:gd name="T65" fmla="*/ 30 h 65"/>
                <a:gd name="T66" fmla="*/ 69 w 83"/>
                <a:gd name="T67" fmla="*/ 26 h 65"/>
                <a:gd name="T68" fmla="*/ 72 w 83"/>
                <a:gd name="T69" fmla="*/ 22 h 65"/>
                <a:gd name="T70" fmla="*/ 75 w 83"/>
                <a:gd name="T71" fmla="*/ 18 h 65"/>
                <a:gd name="T72" fmla="*/ 78 w 83"/>
                <a:gd name="T73" fmla="*/ 14 h 65"/>
                <a:gd name="T74" fmla="*/ 80 w 83"/>
                <a:gd name="T75" fmla="*/ 10 h 65"/>
                <a:gd name="T76" fmla="*/ 81 w 83"/>
                <a:gd name="T77" fmla="*/ 6 h 65"/>
                <a:gd name="T78" fmla="*/ 82 w 83"/>
                <a:gd name="T79" fmla="*/ 3 h 65"/>
                <a:gd name="T80" fmla="*/ 83 w 83"/>
                <a:gd name="T81" fmla="*/ 0 h 65"/>
                <a:gd name="T82" fmla="*/ 80 w 83"/>
                <a:gd name="T83" fmla="*/ 6 h 65"/>
                <a:gd name="T84" fmla="*/ 77 w 83"/>
                <a:gd name="T85" fmla="*/ 12 h 65"/>
                <a:gd name="T86" fmla="*/ 73 w 83"/>
                <a:gd name="T87" fmla="*/ 17 h 65"/>
                <a:gd name="T88" fmla="*/ 68 w 83"/>
                <a:gd name="T89" fmla="*/ 22 h 65"/>
                <a:gd name="T90" fmla="*/ 64 w 83"/>
                <a:gd name="T91" fmla="*/ 27 h 65"/>
                <a:gd name="T92" fmla="*/ 58 w 83"/>
                <a:gd name="T93" fmla="*/ 32 h 65"/>
                <a:gd name="T94" fmla="*/ 53 w 83"/>
                <a:gd name="T95" fmla="*/ 36 h 65"/>
                <a:gd name="T96" fmla="*/ 47 w 83"/>
                <a:gd name="T97" fmla="*/ 40 h 65"/>
                <a:gd name="T98" fmla="*/ 42 w 83"/>
                <a:gd name="T99" fmla="*/ 43 h 65"/>
                <a:gd name="T100" fmla="*/ 36 w 83"/>
                <a:gd name="T101" fmla="*/ 46 h 65"/>
                <a:gd name="T102" fmla="*/ 31 w 83"/>
                <a:gd name="T103" fmla="*/ 49 h 65"/>
                <a:gd name="T104" fmla="*/ 26 w 83"/>
                <a:gd name="T105" fmla="*/ 52 h 65"/>
                <a:gd name="T106" fmla="*/ 21 w 83"/>
                <a:gd name="T107" fmla="*/ 54 h 65"/>
                <a:gd name="T108" fmla="*/ 17 w 83"/>
                <a:gd name="T109" fmla="*/ 56 h 65"/>
                <a:gd name="T110" fmla="*/ 13 w 83"/>
                <a:gd name="T111" fmla="*/ 57 h 65"/>
                <a:gd name="T112" fmla="*/ 10 w 83"/>
                <a:gd name="T113" fmla="*/ 58 h 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3" h="65">
                  <a:moveTo>
                    <a:pt x="10" y="58"/>
                  </a:moveTo>
                  <a:lnTo>
                    <a:pt x="9" y="59"/>
                  </a:lnTo>
                  <a:lnTo>
                    <a:pt x="8" y="60"/>
                  </a:lnTo>
                  <a:lnTo>
                    <a:pt x="7" y="61"/>
                  </a:lnTo>
                  <a:lnTo>
                    <a:pt x="6" y="62"/>
                  </a:lnTo>
                  <a:lnTo>
                    <a:pt x="5" y="63"/>
                  </a:lnTo>
                  <a:lnTo>
                    <a:pt x="3" y="64"/>
                  </a:lnTo>
                  <a:lnTo>
                    <a:pt x="1" y="65"/>
                  </a:lnTo>
                  <a:lnTo>
                    <a:pt x="0" y="65"/>
                  </a:lnTo>
                  <a:lnTo>
                    <a:pt x="2" y="65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9" y="63"/>
                  </a:lnTo>
                  <a:lnTo>
                    <a:pt x="10" y="63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9" y="59"/>
                  </a:lnTo>
                  <a:lnTo>
                    <a:pt x="25" y="56"/>
                  </a:lnTo>
                  <a:lnTo>
                    <a:pt x="31" y="53"/>
                  </a:lnTo>
                  <a:lnTo>
                    <a:pt x="37" y="50"/>
                  </a:lnTo>
                  <a:lnTo>
                    <a:pt x="42" y="47"/>
                  </a:lnTo>
                  <a:lnTo>
                    <a:pt x="46" y="45"/>
                  </a:lnTo>
                  <a:lnTo>
                    <a:pt x="50" y="42"/>
                  </a:lnTo>
                  <a:lnTo>
                    <a:pt x="53" y="40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0" y="34"/>
                  </a:lnTo>
                  <a:lnTo>
                    <a:pt x="62" y="33"/>
                  </a:lnTo>
                  <a:lnTo>
                    <a:pt x="63" y="32"/>
                  </a:lnTo>
                  <a:lnTo>
                    <a:pt x="64" y="31"/>
                  </a:lnTo>
                  <a:lnTo>
                    <a:pt x="65" y="30"/>
                  </a:lnTo>
                  <a:lnTo>
                    <a:pt x="69" y="26"/>
                  </a:lnTo>
                  <a:lnTo>
                    <a:pt x="72" y="22"/>
                  </a:lnTo>
                  <a:lnTo>
                    <a:pt x="75" y="18"/>
                  </a:lnTo>
                  <a:lnTo>
                    <a:pt x="78" y="14"/>
                  </a:lnTo>
                  <a:lnTo>
                    <a:pt x="80" y="10"/>
                  </a:lnTo>
                  <a:lnTo>
                    <a:pt x="81" y="6"/>
                  </a:lnTo>
                  <a:lnTo>
                    <a:pt x="82" y="3"/>
                  </a:lnTo>
                  <a:lnTo>
                    <a:pt x="83" y="0"/>
                  </a:lnTo>
                  <a:lnTo>
                    <a:pt x="80" y="6"/>
                  </a:lnTo>
                  <a:lnTo>
                    <a:pt x="77" y="12"/>
                  </a:lnTo>
                  <a:lnTo>
                    <a:pt x="73" y="17"/>
                  </a:lnTo>
                  <a:lnTo>
                    <a:pt x="68" y="22"/>
                  </a:lnTo>
                  <a:lnTo>
                    <a:pt x="64" y="27"/>
                  </a:lnTo>
                  <a:lnTo>
                    <a:pt x="58" y="32"/>
                  </a:lnTo>
                  <a:lnTo>
                    <a:pt x="53" y="36"/>
                  </a:lnTo>
                  <a:lnTo>
                    <a:pt x="47" y="40"/>
                  </a:lnTo>
                  <a:lnTo>
                    <a:pt x="42" y="43"/>
                  </a:lnTo>
                  <a:lnTo>
                    <a:pt x="36" y="46"/>
                  </a:lnTo>
                  <a:lnTo>
                    <a:pt x="31" y="49"/>
                  </a:lnTo>
                  <a:lnTo>
                    <a:pt x="26" y="52"/>
                  </a:lnTo>
                  <a:lnTo>
                    <a:pt x="21" y="54"/>
                  </a:lnTo>
                  <a:lnTo>
                    <a:pt x="17" y="56"/>
                  </a:lnTo>
                  <a:lnTo>
                    <a:pt x="13" y="57"/>
                  </a:lnTo>
                  <a:lnTo>
                    <a:pt x="10" y="58"/>
                  </a:lnTo>
                  <a:close/>
                </a:path>
              </a:pathLst>
            </a:custGeom>
            <a:solidFill>
              <a:srgbClr val="DD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6" name="Freeform 606"/>
            <p:cNvSpPr>
              <a:spLocks/>
            </p:cNvSpPr>
            <p:nvPr/>
          </p:nvSpPr>
          <p:spPr bwMode="auto">
            <a:xfrm>
              <a:off x="2740" y="3415"/>
              <a:ext cx="42" cy="35"/>
            </a:xfrm>
            <a:custGeom>
              <a:avLst/>
              <a:gdLst>
                <a:gd name="T0" fmla="*/ 11 w 42"/>
                <a:gd name="T1" fmla="*/ 3 h 35"/>
                <a:gd name="T2" fmla="*/ 9 w 42"/>
                <a:gd name="T3" fmla="*/ 3 h 35"/>
                <a:gd name="T4" fmla="*/ 7 w 42"/>
                <a:gd name="T5" fmla="*/ 2 h 35"/>
                <a:gd name="T6" fmla="*/ 5 w 42"/>
                <a:gd name="T7" fmla="*/ 2 h 35"/>
                <a:gd name="T8" fmla="*/ 4 w 42"/>
                <a:gd name="T9" fmla="*/ 1 h 35"/>
                <a:gd name="T10" fmla="*/ 3 w 42"/>
                <a:gd name="T11" fmla="*/ 1 h 35"/>
                <a:gd name="T12" fmla="*/ 2 w 42"/>
                <a:gd name="T13" fmla="*/ 1 h 35"/>
                <a:gd name="T14" fmla="*/ 1 w 42"/>
                <a:gd name="T15" fmla="*/ 0 h 35"/>
                <a:gd name="T16" fmla="*/ 1 w 42"/>
                <a:gd name="T17" fmla="*/ 0 h 35"/>
                <a:gd name="T18" fmla="*/ 0 w 42"/>
                <a:gd name="T19" fmla="*/ 3 h 35"/>
                <a:gd name="T20" fmla="*/ 0 w 42"/>
                <a:gd name="T21" fmla="*/ 7 h 35"/>
                <a:gd name="T22" fmla="*/ 0 w 42"/>
                <a:gd name="T23" fmla="*/ 10 h 35"/>
                <a:gd name="T24" fmla="*/ 0 w 42"/>
                <a:gd name="T25" fmla="*/ 12 h 35"/>
                <a:gd name="T26" fmla="*/ 1 w 42"/>
                <a:gd name="T27" fmla="*/ 18 h 35"/>
                <a:gd name="T28" fmla="*/ 4 w 42"/>
                <a:gd name="T29" fmla="*/ 23 h 35"/>
                <a:gd name="T30" fmla="*/ 7 w 42"/>
                <a:gd name="T31" fmla="*/ 27 h 35"/>
                <a:gd name="T32" fmla="*/ 11 w 42"/>
                <a:gd name="T33" fmla="*/ 30 h 35"/>
                <a:gd name="T34" fmla="*/ 14 w 42"/>
                <a:gd name="T35" fmla="*/ 32 h 35"/>
                <a:gd name="T36" fmla="*/ 17 w 42"/>
                <a:gd name="T37" fmla="*/ 33 h 35"/>
                <a:gd name="T38" fmla="*/ 20 w 42"/>
                <a:gd name="T39" fmla="*/ 33 h 35"/>
                <a:gd name="T40" fmla="*/ 20 w 42"/>
                <a:gd name="T41" fmla="*/ 33 h 35"/>
                <a:gd name="T42" fmla="*/ 23 w 42"/>
                <a:gd name="T43" fmla="*/ 34 h 35"/>
                <a:gd name="T44" fmla="*/ 26 w 42"/>
                <a:gd name="T45" fmla="*/ 34 h 35"/>
                <a:gd name="T46" fmla="*/ 29 w 42"/>
                <a:gd name="T47" fmla="*/ 35 h 35"/>
                <a:gd name="T48" fmla="*/ 31 w 42"/>
                <a:gd name="T49" fmla="*/ 35 h 35"/>
                <a:gd name="T50" fmla="*/ 34 w 42"/>
                <a:gd name="T51" fmla="*/ 34 h 35"/>
                <a:gd name="T52" fmla="*/ 37 w 42"/>
                <a:gd name="T53" fmla="*/ 34 h 35"/>
                <a:gd name="T54" fmla="*/ 40 w 42"/>
                <a:gd name="T55" fmla="*/ 34 h 35"/>
                <a:gd name="T56" fmla="*/ 42 w 42"/>
                <a:gd name="T57" fmla="*/ 33 h 35"/>
                <a:gd name="T58" fmla="*/ 37 w 42"/>
                <a:gd name="T59" fmla="*/ 33 h 35"/>
                <a:gd name="T60" fmla="*/ 32 w 42"/>
                <a:gd name="T61" fmla="*/ 32 h 35"/>
                <a:gd name="T62" fmla="*/ 28 w 42"/>
                <a:gd name="T63" fmla="*/ 31 h 35"/>
                <a:gd name="T64" fmla="*/ 25 w 42"/>
                <a:gd name="T65" fmla="*/ 30 h 35"/>
                <a:gd name="T66" fmla="*/ 22 w 42"/>
                <a:gd name="T67" fmla="*/ 28 h 35"/>
                <a:gd name="T68" fmla="*/ 19 w 42"/>
                <a:gd name="T69" fmla="*/ 26 h 35"/>
                <a:gd name="T70" fmla="*/ 17 w 42"/>
                <a:gd name="T71" fmla="*/ 24 h 35"/>
                <a:gd name="T72" fmla="*/ 15 w 42"/>
                <a:gd name="T73" fmla="*/ 22 h 35"/>
                <a:gd name="T74" fmla="*/ 14 w 42"/>
                <a:gd name="T75" fmla="*/ 19 h 35"/>
                <a:gd name="T76" fmla="*/ 13 w 42"/>
                <a:gd name="T77" fmla="*/ 17 h 35"/>
                <a:gd name="T78" fmla="*/ 12 w 42"/>
                <a:gd name="T79" fmla="*/ 14 h 35"/>
                <a:gd name="T80" fmla="*/ 11 w 42"/>
                <a:gd name="T81" fmla="*/ 12 h 35"/>
                <a:gd name="T82" fmla="*/ 11 w 42"/>
                <a:gd name="T83" fmla="*/ 9 h 35"/>
                <a:gd name="T84" fmla="*/ 11 w 42"/>
                <a:gd name="T85" fmla="*/ 7 h 35"/>
                <a:gd name="T86" fmla="*/ 11 w 42"/>
                <a:gd name="T87" fmla="*/ 5 h 35"/>
                <a:gd name="T88" fmla="*/ 11 w 42"/>
                <a:gd name="T89" fmla="*/ 3 h 3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2" h="35">
                  <a:moveTo>
                    <a:pt x="11" y="3"/>
                  </a:moveTo>
                  <a:lnTo>
                    <a:pt x="9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7"/>
                  </a:lnTo>
                  <a:lnTo>
                    <a:pt x="11" y="30"/>
                  </a:lnTo>
                  <a:lnTo>
                    <a:pt x="14" y="32"/>
                  </a:lnTo>
                  <a:lnTo>
                    <a:pt x="17" y="33"/>
                  </a:lnTo>
                  <a:lnTo>
                    <a:pt x="20" y="33"/>
                  </a:lnTo>
                  <a:lnTo>
                    <a:pt x="23" y="34"/>
                  </a:lnTo>
                  <a:lnTo>
                    <a:pt x="26" y="34"/>
                  </a:lnTo>
                  <a:lnTo>
                    <a:pt x="29" y="35"/>
                  </a:lnTo>
                  <a:lnTo>
                    <a:pt x="31" y="35"/>
                  </a:lnTo>
                  <a:lnTo>
                    <a:pt x="34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2" y="33"/>
                  </a:lnTo>
                  <a:lnTo>
                    <a:pt x="37" y="33"/>
                  </a:lnTo>
                  <a:lnTo>
                    <a:pt x="32" y="32"/>
                  </a:lnTo>
                  <a:lnTo>
                    <a:pt x="28" y="31"/>
                  </a:lnTo>
                  <a:lnTo>
                    <a:pt x="25" y="30"/>
                  </a:lnTo>
                  <a:lnTo>
                    <a:pt x="22" y="28"/>
                  </a:lnTo>
                  <a:lnTo>
                    <a:pt x="19" y="26"/>
                  </a:lnTo>
                  <a:lnTo>
                    <a:pt x="17" y="24"/>
                  </a:lnTo>
                  <a:lnTo>
                    <a:pt x="15" y="22"/>
                  </a:lnTo>
                  <a:lnTo>
                    <a:pt x="14" y="19"/>
                  </a:lnTo>
                  <a:lnTo>
                    <a:pt x="13" y="17"/>
                  </a:lnTo>
                  <a:lnTo>
                    <a:pt x="12" y="14"/>
                  </a:lnTo>
                  <a:lnTo>
                    <a:pt x="11" y="12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91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7" name="Freeform 607"/>
            <p:cNvSpPr>
              <a:spLocks/>
            </p:cNvSpPr>
            <p:nvPr/>
          </p:nvSpPr>
          <p:spPr bwMode="auto">
            <a:xfrm>
              <a:off x="2751" y="3418"/>
              <a:ext cx="46" cy="30"/>
            </a:xfrm>
            <a:custGeom>
              <a:avLst/>
              <a:gdLst>
                <a:gd name="T0" fmla="*/ 46 w 46"/>
                <a:gd name="T1" fmla="*/ 5 h 30"/>
                <a:gd name="T2" fmla="*/ 46 w 46"/>
                <a:gd name="T3" fmla="*/ 5 h 30"/>
                <a:gd name="T4" fmla="*/ 46 w 46"/>
                <a:gd name="T5" fmla="*/ 5 h 30"/>
                <a:gd name="T6" fmla="*/ 46 w 46"/>
                <a:gd name="T7" fmla="*/ 5 h 30"/>
                <a:gd name="T8" fmla="*/ 46 w 46"/>
                <a:gd name="T9" fmla="*/ 5 h 30"/>
                <a:gd name="T10" fmla="*/ 43 w 46"/>
                <a:gd name="T11" fmla="*/ 6 h 30"/>
                <a:gd name="T12" fmla="*/ 41 w 46"/>
                <a:gd name="T13" fmla="*/ 6 h 30"/>
                <a:gd name="T14" fmla="*/ 38 w 46"/>
                <a:gd name="T15" fmla="*/ 6 h 30"/>
                <a:gd name="T16" fmla="*/ 36 w 46"/>
                <a:gd name="T17" fmla="*/ 6 h 30"/>
                <a:gd name="T18" fmla="*/ 33 w 46"/>
                <a:gd name="T19" fmla="*/ 6 h 30"/>
                <a:gd name="T20" fmla="*/ 30 w 46"/>
                <a:gd name="T21" fmla="*/ 6 h 30"/>
                <a:gd name="T22" fmla="*/ 26 w 46"/>
                <a:gd name="T23" fmla="*/ 5 h 30"/>
                <a:gd name="T24" fmla="*/ 23 w 46"/>
                <a:gd name="T25" fmla="*/ 5 h 30"/>
                <a:gd name="T26" fmla="*/ 20 w 46"/>
                <a:gd name="T27" fmla="*/ 4 h 30"/>
                <a:gd name="T28" fmla="*/ 17 w 46"/>
                <a:gd name="T29" fmla="*/ 4 h 30"/>
                <a:gd name="T30" fmla="*/ 14 w 46"/>
                <a:gd name="T31" fmla="*/ 3 h 30"/>
                <a:gd name="T32" fmla="*/ 11 w 46"/>
                <a:gd name="T33" fmla="*/ 3 h 30"/>
                <a:gd name="T34" fmla="*/ 8 w 46"/>
                <a:gd name="T35" fmla="*/ 2 h 30"/>
                <a:gd name="T36" fmla="*/ 5 w 46"/>
                <a:gd name="T37" fmla="*/ 1 h 30"/>
                <a:gd name="T38" fmla="*/ 2 w 46"/>
                <a:gd name="T39" fmla="*/ 1 h 30"/>
                <a:gd name="T40" fmla="*/ 0 w 46"/>
                <a:gd name="T41" fmla="*/ 0 h 30"/>
                <a:gd name="T42" fmla="*/ 0 w 46"/>
                <a:gd name="T43" fmla="*/ 2 h 30"/>
                <a:gd name="T44" fmla="*/ 0 w 46"/>
                <a:gd name="T45" fmla="*/ 4 h 30"/>
                <a:gd name="T46" fmla="*/ 0 w 46"/>
                <a:gd name="T47" fmla="*/ 6 h 30"/>
                <a:gd name="T48" fmla="*/ 0 w 46"/>
                <a:gd name="T49" fmla="*/ 9 h 30"/>
                <a:gd name="T50" fmla="*/ 1 w 46"/>
                <a:gd name="T51" fmla="*/ 11 h 30"/>
                <a:gd name="T52" fmla="*/ 2 w 46"/>
                <a:gd name="T53" fmla="*/ 14 h 30"/>
                <a:gd name="T54" fmla="*/ 3 w 46"/>
                <a:gd name="T55" fmla="*/ 16 h 30"/>
                <a:gd name="T56" fmla="*/ 4 w 46"/>
                <a:gd name="T57" fmla="*/ 19 h 30"/>
                <a:gd name="T58" fmla="*/ 6 w 46"/>
                <a:gd name="T59" fmla="*/ 21 h 30"/>
                <a:gd name="T60" fmla="*/ 8 w 46"/>
                <a:gd name="T61" fmla="*/ 23 h 30"/>
                <a:gd name="T62" fmla="*/ 11 w 46"/>
                <a:gd name="T63" fmla="*/ 25 h 30"/>
                <a:gd name="T64" fmla="*/ 14 w 46"/>
                <a:gd name="T65" fmla="*/ 27 h 30"/>
                <a:gd name="T66" fmla="*/ 17 w 46"/>
                <a:gd name="T67" fmla="*/ 28 h 30"/>
                <a:gd name="T68" fmla="*/ 21 w 46"/>
                <a:gd name="T69" fmla="*/ 29 h 30"/>
                <a:gd name="T70" fmla="*/ 26 w 46"/>
                <a:gd name="T71" fmla="*/ 30 h 30"/>
                <a:gd name="T72" fmla="*/ 31 w 46"/>
                <a:gd name="T73" fmla="*/ 30 h 30"/>
                <a:gd name="T74" fmla="*/ 31 w 46"/>
                <a:gd name="T75" fmla="*/ 30 h 30"/>
                <a:gd name="T76" fmla="*/ 31 w 46"/>
                <a:gd name="T77" fmla="*/ 30 h 30"/>
                <a:gd name="T78" fmla="*/ 32 w 46"/>
                <a:gd name="T79" fmla="*/ 30 h 30"/>
                <a:gd name="T80" fmla="*/ 32 w 46"/>
                <a:gd name="T81" fmla="*/ 30 h 30"/>
                <a:gd name="T82" fmla="*/ 37 w 46"/>
                <a:gd name="T83" fmla="*/ 28 h 30"/>
                <a:gd name="T84" fmla="*/ 41 w 46"/>
                <a:gd name="T85" fmla="*/ 25 h 30"/>
                <a:gd name="T86" fmla="*/ 43 w 46"/>
                <a:gd name="T87" fmla="*/ 21 h 30"/>
                <a:gd name="T88" fmla="*/ 45 w 46"/>
                <a:gd name="T89" fmla="*/ 17 h 30"/>
                <a:gd name="T90" fmla="*/ 46 w 46"/>
                <a:gd name="T91" fmla="*/ 13 h 30"/>
                <a:gd name="T92" fmla="*/ 46 w 46"/>
                <a:gd name="T93" fmla="*/ 9 h 30"/>
                <a:gd name="T94" fmla="*/ 46 w 46"/>
                <a:gd name="T95" fmla="*/ 7 h 30"/>
                <a:gd name="T96" fmla="*/ 46 w 46"/>
                <a:gd name="T97" fmla="*/ 5 h 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6" h="30">
                  <a:moveTo>
                    <a:pt x="46" y="5"/>
                  </a:moveTo>
                  <a:lnTo>
                    <a:pt x="46" y="5"/>
                  </a:lnTo>
                  <a:lnTo>
                    <a:pt x="43" y="6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3" y="6"/>
                  </a:lnTo>
                  <a:lnTo>
                    <a:pt x="30" y="6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8" y="2"/>
                  </a:lnTo>
                  <a:lnTo>
                    <a:pt x="5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1"/>
                  </a:lnTo>
                  <a:lnTo>
                    <a:pt x="2" y="14"/>
                  </a:lnTo>
                  <a:lnTo>
                    <a:pt x="3" y="16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8" y="23"/>
                  </a:lnTo>
                  <a:lnTo>
                    <a:pt x="11" y="25"/>
                  </a:lnTo>
                  <a:lnTo>
                    <a:pt x="14" y="27"/>
                  </a:lnTo>
                  <a:lnTo>
                    <a:pt x="17" y="28"/>
                  </a:lnTo>
                  <a:lnTo>
                    <a:pt x="21" y="29"/>
                  </a:lnTo>
                  <a:lnTo>
                    <a:pt x="26" y="30"/>
                  </a:lnTo>
                  <a:lnTo>
                    <a:pt x="31" y="30"/>
                  </a:lnTo>
                  <a:lnTo>
                    <a:pt x="32" y="30"/>
                  </a:lnTo>
                  <a:lnTo>
                    <a:pt x="37" y="28"/>
                  </a:lnTo>
                  <a:lnTo>
                    <a:pt x="41" y="25"/>
                  </a:lnTo>
                  <a:lnTo>
                    <a:pt x="43" y="21"/>
                  </a:lnTo>
                  <a:lnTo>
                    <a:pt x="45" y="17"/>
                  </a:lnTo>
                  <a:lnTo>
                    <a:pt x="46" y="13"/>
                  </a:lnTo>
                  <a:lnTo>
                    <a:pt x="46" y="9"/>
                  </a:lnTo>
                  <a:lnTo>
                    <a:pt x="46" y="7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BFB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8" name="Freeform 608"/>
            <p:cNvSpPr>
              <a:spLocks/>
            </p:cNvSpPr>
            <p:nvPr/>
          </p:nvSpPr>
          <p:spPr bwMode="auto">
            <a:xfrm>
              <a:off x="2808" y="3196"/>
              <a:ext cx="15" cy="190"/>
            </a:xfrm>
            <a:custGeom>
              <a:avLst/>
              <a:gdLst>
                <a:gd name="T0" fmla="*/ 1 w 15"/>
                <a:gd name="T1" fmla="*/ 0 h 190"/>
                <a:gd name="T2" fmla="*/ 13 w 15"/>
                <a:gd name="T3" fmla="*/ 0 h 190"/>
                <a:gd name="T4" fmla="*/ 15 w 15"/>
                <a:gd name="T5" fmla="*/ 186 h 190"/>
                <a:gd name="T6" fmla="*/ 15 w 15"/>
                <a:gd name="T7" fmla="*/ 186 h 190"/>
                <a:gd name="T8" fmla="*/ 14 w 15"/>
                <a:gd name="T9" fmla="*/ 187 h 190"/>
                <a:gd name="T10" fmla="*/ 13 w 15"/>
                <a:gd name="T11" fmla="*/ 188 h 190"/>
                <a:gd name="T12" fmla="*/ 11 w 15"/>
                <a:gd name="T13" fmla="*/ 189 h 190"/>
                <a:gd name="T14" fmla="*/ 9 w 15"/>
                <a:gd name="T15" fmla="*/ 190 h 190"/>
                <a:gd name="T16" fmla="*/ 7 w 15"/>
                <a:gd name="T17" fmla="*/ 190 h 190"/>
                <a:gd name="T18" fmla="*/ 4 w 15"/>
                <a:gd name="T19" fmla="*/ 189 h 190"/>
                <a:gd name="T20" fmla="*/ 0 w 15"/>
                <a:gd name="T21" fmla="*/ 186 h 190"/>
                <a:gd name="T22" fmla="*/ 1 w 15"/>
                <a:gd name="T23" fmla="*/ 0 h 1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" h="190">
                  <a:moveTo>
                    <a:pt x="1" y="0"/>
                  </a:moveTo>
                  <a:lnTo>
                    <a:pt x="13" y="0"/>
                  </a:lnTo>
                  <a:lnTo>
                    <a:pt x="15" y="186"/>
                  </a:lnTo>
                  <a:lnTo>
                    <a:pt x="14" y="187"/>
                  </a:lnTo>
                  <a:lnTo>
                    <a:pt x="13" y="188"/>
                  </a:lnTo>
                  <a:lnTo>
                    <a:pt x="11" y="189"/>
                  </a:lnTo>
                  <a:lnTo>
                    <a:pt x="9" y="190"/>
                  </a:lnTo>
                  <a:lnTo>
                    <a:pt x="7" y="190"/>
                  </a:lnTo>
                  <a:lnTo>
                    <a:pt x="4" y="189"/>
                  </a:lnTo>
                  <a:lnTo>
                    <a:pt x="0" y="18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89" name="Freeform 609"/>
            <p:cNvSpPr>
              <a:spLocks/>
            </p:cNvSpPr>
            <p:nvPr/>
          </p:nvSpPr>
          <p:spPr bwMode="auto">
            <a:xfrm>
              <a:off x="2777" y="3387"/>
              <a:ext cx="27" cy="27"/>
            </a:xfrm>
            <a:custGeom>
              <a:avLst/>
              <a:gdLst>
                <a:gd name="T0" fmla="*/ 0 w 27"/>
                <a:gd name="T1" fmla="*/ 4 h 27"/>
                <a:gd name="T2" fmla="*/ 0 w 27"/>
                <a:gd name="T3" fmla="*/ 26 h 27"/>
                <a:gd name="T4" fmla="*/ 12 w 27"/>
                <a:gd name="T5" fmla="*/ 27 h 27"/>
                <a:gd name="T6" fmla="*/ 21 w 27"/>
                <a:gd name="T7" fmla="*/ 4 h 27"/>
                <a:gd name="T8" fmla="*/ 27 w 27"/>
                <a:gd name="T9" fmla="*/ 0 h 27"/>
                <a:gd name="T10" fmla="*/ 18 w 27"/>
                <a:gd name="T11" fmla="*/ 0 h 27"/>
                <a:gd name="T12" fmla="*/ 0 w 27"/>
                <a:gd name="T13" fmla="*/ 4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27">
                  <a:moveTo>
                    <a:pt x="0" y="4"/>
                  </a:moveTo>
                  <a:lnTo>
                    <a:pt x="0" y="26"/>
                  </a:lnTo>
                  <a:lnTo>
                    <a:pt x="12" y="27"/>
                  </a:lnTo>
                  <a:lnTo>
                    <a:pt x="21" y="4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0" name="Freeform 610"/>
            <p:cNvSpPr>
              <a:spLocks/>
            </p:cNvSpPr>
            <p:nvPr/>
          </p:nvSpPr>
          <p:spPr bwMode="auto">
            <a:xfrm>
              <a:off x="2764" y="3391"/>
              <a:ext cx="13" cy="22"/>
            </a:xfrm>
            <a:custGeom>
              <a:avLst/>
              <a:gdLst>
                <a:gd name="T0" fmla="*/ 4 w 13"/>
                <a:gd name="T1" fmla="*/ 0 h 22"/>
                <a:gd name="T2" fmla="*/ 0 w 13"/>
                <a:gd name="T3" fmla="*/ 16 h 22"/>
                <a:gd name="T4" fmla="*/ 4 w 13"/>
                <a:gd name="T5" fmla="*/ 17 h 22"/>
                <a:gd name="T6" fmla="*/ 5 w 13"/>
                <a:gd name="T7" fmla="*/ 21 h 22"/>
                <a:gd name="T8" fmla="*/ 13 w 13"/>
                <a:gd name="T9" fmla="*/ 22 h 22"/>
                <a:gd name="T10" fmla="*/ 13 w 13"/>
                <a:gd name="T11" fmla="*/ 0 h 22"/>
                <a:gd name="T12" fmla="*/ 13 w 13"/>
                <a:gd name="T13" fmla="*/ 0 h 22"/>
                <a:gd name="T14" fmla="*/ 12 w 13"/>
                <a:gd name="T15" fmla="*/ 0 h 22"/>
                <a:gd name="T16" fmla="*/ 11 w 13"/>
                <a:gd name="T17" fmla="*/ 0 h 22"/>
                <a:gd name="T18" fmla="*/ 9 w 13"/>
                <a:gd name="T19" fmla="*/ 0 h 22"/>
                <a:gd name="T20" fmla="*/ 8 w 13"/>
                <a:gd name="T21" fmla="*/ 0 h 22"/>
                <a:gd name="T22" fmla="*/ 6 w 13"/>
                <a:gd name="T23" fmla="*/ 0 h 22"/>
                <a:gd name="T24" fmla="*/ 5 w 13"/>
                <a:gd name="T25" fmla="*/ 0 h 22"/>
                <a:gd name="T26" fmla="*/ 4 w 13"/>
                <a:gd name="T27" fmla="*/ 0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" h="22">
                  <a:moveTo>
                    <a:pt x="4" y="0"/>
                  </a:moveTo>
                  <a:lnTo>
                    <a:pt x="0" y="16"/>
                  </a:lnTo>
                  <a:lnTo>
                    <a:pt x="4" y="17"/>
                  </a:lnTo>
                  <a:lnTo>
                    <a:pt x="5" y="21"/>
                  </a:lnTo>
                  <a:lnTo>
                    <a:pt x="13" y="2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1" name="Freeform 611"/>
            <p:cNvSpPr>
              <a:spLocks/>
            </p:cNvSpPr>
            <p:nvPr/>
          </p:nvSpPr>
          <p:spPr bwMode="auto">
            <a:xfrm>
              <a:off x="2789" y="3392"/>
              <a:ext cx="19" cy="23"/>
            </a:xfrm>
            <a:custGeom>
              <a:avLst/>
              <a:gdLst>
                <a:gd name="T0" fmla="*/ 9 w 19"/>
                <a:gd name="T1" fmla="*/ 0 h 23"/>
                <a:gd name="T2" fmla="*/ 9 w 19"/>
                <a:gd name="T3" fmla="*/ 0 h 23"/>
                <a:gd name="T4" fmla="*/ 10 w 19"/>
                <a:gd name="T5" fmla="*/ 0 h 23"/>
                <a:gd name="T6" fmla="*/ 11 w 19"/>
                <a:gd name="T7" fmla="*/ 0 h 23"/>
                <a:gd name="T8" fmla="*/ 12 w 19"/>
                <a:gd name="T9" fmla="*/ 0 h 23"/>
                <a:gd name="T10" fmla="*/ 13 w 19"/>
                <a:gd name="T11" fmla="*/ 0 h 23"/>
                <a:gd name="T12" fmla="*/ 14 w 19"/>
                <a:gd name="T13" fmla="*/ 0 h 23"/>
                <a:gd name="T14" fmla="*/ 16 w 19"/>
                <a:gd name="T15" fmla="*/ 0 h 23"/>
                <a:gd name="T16" fmla="*/ 18 w 19"/>
                <a:gd name="T17" fmla="*/ 0 h 23"/>
                <a:gd name="T18" fmla="*/ 19 w 19"/>
                <a:gd name="T19" fmla="*/ 22 h 23"/>
                <a:gd name="T20" fmla="*/ 19 w 19"/>
                <a:gd name="T21" fmla="*/ 22 h 23"/>
                <a:gd name="T22" fmla="*/ 18 w 19"/>
                <a:gd name="T23" fmla="*/ 22 h 23"/>
                <a:gd name="T24" fmla="*/ 16 w 19"/>
                <a:gd name="T25" fmla="*/ 22 h 23"/>
                <a:gd name="T26" fmla="*/ 14 w 19"/>
                <a:gd name="T27" fmla="*/ 22 h 23"/>
                <a:gd name="T28" fmla="*/ 11 w 19"/>
                <a:gd name="T29" fmla="*/ 23 h 23"/>
                <a:gd name="T30" fmla="*/ 8 w 19"/>
                <a:gd name="T31" fmla="*/ 23 h 23"/>
                <a:gd name="T32" fmla="*/ 5 w 19"/>
                <a:gd name="T33" fmla="*/ 22 h 23"/>
                <a:gd name="T34" fmla="*/ 0 w 19"/>
                <a:gd name="T35" fmla="*/ 22 h 23"/>
                <a:gd name="T36" fmla="*/ 9 w 19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23">
                  <a:moveTo>
                    <a:pt x="9" y="0"/>
                  </a:move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1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2" name="Freeform 612"/>
            <p:cNvSpPr>
              <a:spLocks/>
            </p:cNvSpPr>
            <p:nvPr/>
          </p:nvSpPr>
          <p:spPr bwMode="auto">
            <a:xfrm>
              <a:off x="2797" y="3391"/>
              <a:ext cx="15" cy="3"/>
            </a:xfrm>
            <a:custGeom>
              <a:avLst/>
              <a:gdLst>
                <a:gd name="T0" fmla="*/ 1 w 15"/>
                <a:gd name="T1" fmla="*/ 0 h 3"/>
                <a:gd name="T2" fmla="*/ 0 w 15"/>
                <a:gd name="T3" fmla="*/ 3 h 3"/>
                <a:gd name="T4" fmla="*/ 1 w 15"/>
                <a:gd name="T5" fmla="*/ 3 h 3"/>
                <a:gd name="T6" fmla="*/ 2 w 15"/>
                <a:gd name="T7" fmla="*/ 3 h 3"/>
                <a:gd name="T8" fmla="*/ 4 w 15"/>
                <a:gd name="T9" fmla="*/ 3 h 3"/>
                <a:gd name="T10" fmla="*/ 6 w 15"/>
                <a:gd name="T11" fmla="*/ 3 h 3"/>
                <a:gd name="T12" fmla="*/ 9 w 15"/>
                <a:gd name="T13" fmla="*/ 3 h 3"/>
                <a:gd name="T14" fmla="*/ 11 w 15"/>
                <a:gd name="T15" fmla="*/ 3 h 3"/>
                <a:gd name="T16" fmla="*/ 13 w 15"/>
                <a:gd name="T17" fmla="*/ 3 h 3"/>
                <a:gd name="T18" fmla="*/ 15 w 15"/>
                <a:gd name="T19" fmla="*/ 2 h 3"/>
                <a:gd name="T20" fmla="*/ 15 w 15"/>
                <a:gd name="T21" fmla="*/ 2 h 3"/>
                <a:gd name="T22" fmla="*/ 14 w 15"/>
                <a:gd name="T23" fmla="*/ 2 h 3"/>
                <a:gd name="T24" fmla="*/ 14 w 15"/>
                <a:gd name="T25" fmla="*/ 2 h 3"/>
                <a:gd name="T26" fmla="*/ 13 w 15"/>
                <a:gd name="T27" fmla="*/ 1 h 3"/>
                <a:gd name="T28" fmla="*/ 11 w 15"/>
                <a:gd name="T29" fmla="*/ 1 h 3"/>
                <a:gd name="T30" fmla="*/ 9 w 15"/>
                <a:gd name="T31" fmla="*/ 1 h 3"/>
                <a:gd name="T32" fmla="*/ 5 w 15"/>
                <a:gd name="T33" fmla="*/ 0 h 3"/>
                <a:gd name="T34" fmla="*/ 1 w 15"/>
                <a:gd name="T35" fmla="*/ 0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5" h="3">
                  <a:moveTo>
                    <a:pt x="1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3" name="Freeform 613"/>
            <p:cNvSpPr>
              <a:spLocks/>
            </p:cNvSpPr>
            <p:nvPr/>
          </p:nvSpPr>
          <p:spPr bwMode="auto">
            <a:xfrm>
              <a:off x="2767" y="3391"/>
              <a:ext cx="10" cy="2"/>
            </a:xfrm>
            <a:custGeom>
              <a:avLst/>
              <a:gdLst>
                <a:gd name="T0" fmla="*/ 10 w 10"/>
                <a:gd name="T1" fmla="*/ 0 h 2"/>
                <a:gd name="T2" fmla="*/ 10 w 10"/>
                <a:gd name="T3" fmla="*/ 2 h 2"/>
                <a:gd name="T4" fmla="*/ 10 w 10"/>
                <a:gd name="T5" fmla="*/ 2 h 2"/>
                <a:gd name="T6" fmla="*/ 9 w 10"/>
                <a:gd name="T7" fmla="*/ 2 h 2"/>
                <a:gd name="T8" fmla="*/ 8 w 10"/>
                <a:gd name="T9" fmla="*/ 2 h 2"/>
                <a:gd name="T10" fmla="*/ 6 w 10"/>
                <a:gd name="T11" fmla="*/ 2 h 2"/>
                <a:gd name="T12" fmla="*/ 5 w 10"/>
                <a:gd name="T13" fmla="*/ 2 h 2"/>
                <a:gd name="T14" fmla="*/ 3 w 10"/>
                <a:gd name="T15" fmla="*/ 2 h 2"/>
                <a:gd name="T16" fmla="*/ 1 w 10"/>
                <a:gd name="T17" fmla="*/ 1 h 2"/>
                <a:gd name="T18" fmla="*/ 0 w 10"/>
                <a:gd name="T19" fmla="*/ 0 h 2"/>
                <a:gd name="T20" fmla="*/ 0 w 10"/>
                <a:gd name="T21" fmla="*/ 0 h 2"/>
                <a:gd name="T22" fmla="*/ 1 w 10"/>
                <a:gd name="T23" fmla="*/ 0 h 2"/>
                <a:gd name="T24" fmla="*/ 2 w 10"/>
                <a:gd name="T25" fmla="*/ 0 h 2"/>
                <a:gd name="T26" fmla="*/ 4 w 10"/>
                <a:gd name="T27" fmla="*/ 0 h 2"/>
                <a:gd name="T28" fmla="*/ 5 w 10"/>
                <a:gd name="T29" fmla="*/ 0 h 2"/>
                <a:gd name="T30" fmla="*/ 7 w 10"/>
                <a:gd name="T31" fmla="*/ 0 h 2"/>
                <a:gd name="T32" fmla="*/ 9 w 10"/>
                <a:gd name="T33" fmla="*/ 0 h 2"/>
                <a:gd name="T34" fmla="*/ 10 w 10"/>
                <a:gd name="T35" fmla="*/ 0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lnTo>
                    <a:pt x="10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4" name="Freeform 614"/>
            <p:cNvSpPr>
              <a:spLocks/>
            </p:cNvSpPr>
            <p:nvPr/>
          </p:nvSpPr>
          <p:spPr bwMode="auto">
            <a:xfrm>
              <a:off x="2798" y="3377"/>
              <a:ext cx="42" cy="16"/>
            </a:xfrm>
            <a:custGeom>
              <a:avLst/>
              <a:gdLst>
                <a:gd name="T0" fmla="*/ 34 w 42"/>
                <a:gd name="T1" fmla="*/ 0 h 16"/>
                <a:gd name="T2" fmla="*/ 34 w 42"/>
                <a:gd name="T3" fmla="*/ 1 h 16"/>
                <a:gd name="T4" fmla="*/ 33 w 42"/>
                <a:gd name="T5" fmla="*/ 2 h 16"/>
                <a:gd name="T6" fmla="*/ 32 w 42"/>
                <a:gd name="T7" fmla="*/ 3 h 16"/>
                <a:gd name="T8" fmla="*/ 31 w 42"/>
                <a:gd name="T9" fmla="*/ 5 h 16"/>
                <a:gd name="T10" fmla="*/ 29 w 42"/>
                <a:gd name="T11" fmla="*/ 6 h 16"/>
                <a:gd name="T12" fmla="*/ 27 w 42"/>
                <a:gd name="T13" fmla="*/ 7 h 16"/>
                <a:gd name="T14" fmla="*/ 24 w 42"/>
                <a:gd name="T15" fmla="*/ 8 h 16"/>
                <a:gd name="T16" fmla="*/ 20 w 42"/>
                <a:gd name="T17" fmla="*/ 10 h 16"/>
                <a:gd name="T18" fmla="*/ 16 w 42"/>
                <a:gd name="T19" fmla="*/ 11 h 16"/>
                <a:gd name="T20" fmla="*/ 13 w 42"/>
                <a:gd name="T21" fmla="*/ 11 h 16"/>
                <a:gd name="T22" fmla="*/ 10 w 42"/>
                <a:gd name="T23" fmla="*/ 12 h 16"/>
                <a:gd name="T24" fmla="*/ 8 w 42"/>
                <a:gd name="T25" fmla="*/ 12 h 16"/>
                <a:gd name="T26" fmla="*/ 6 w 42"/>
                <a:gd name="T27" fmla="*/ 12 h 16"/>
                <a:gd name="T28" fmla="*/ 5 w 42"/>
                <a:gd name="T29" fmla="*/ 12 h 16"/>
                <a:gd name="T30" fmla="*/ 3 w 42"/>
                <a:gd name="T31" fmla="*/ 12 h 16"/>
                <a:gd name="T32" fmla="*/ 2 w 42"/>
                <a:gd name="T33" fmla="*/ 12 h 16"/>
                <a:gd name="T34" fmla="*/ 0 w 42"/>
                <a:gd name="T35" fmla="*/ 14 h 16"/>
                <a:gd name="T36" fmla="*/ 1 w 42"/>
                <a:gd name="T37" fmla="*/ 14 h 16"/>
                <a:gd name="T38" fmla="*/ 2 w 42"/>
                <a:gd name="T39" fmla="*/ 14 h 16"/>
                <a:gd name="T40" fmla="*/ 4 w 42"/>
                <a:gd name="T41" fmla="*/ 14 h 16"/>
                <a:gd name="T42" fmla="*/ 7 w 42"/>
                <a:gd name="T43" fmla="*/ 15 h 16"/>
                <a:gd name="T44" fmla="*/ 9 w 42"/>
                <a:gd name="T45" fmla="*/ 15 h 16"/>
                <a:gd name="T46" fmla="*/ 11 w 42"/>
                <a:gd name="T47" fmla="*/ 15 h 16"/>
                <a:gd name="T48" fmla="*/ 13 w 42"/>
                <a:gd name="T49" fmla="*/ 16 h 16"/>
                <a:gd name="T50" fmla="*/ 14 w 42"/>
                <a:gd name="T51" fmla="*/ 16 h 16"/>
                <a:gd name="T52" fmla="*/ 14 w 42"/>
                <a:gd name="T53" fmla="*/ 16 h 16"/>
                <a:gd name="T54" fmla="*/ 15 w 42"/>
                <a:gd name="T55" fmla="*/ 16 h 16"/>
                <a:gd name="T56" fmla="*/ 16 w 42"/>
                <a:gd name="T57" fmla="*/ 15 h 16"/>
                <a:gd name="T58" fmla="*/ 17 w 42"/>
                <a:gd name="T59" fmla="*/ 15 h 16"/>
                <a:gd name="T60" fmla="*/ 19 w 42"/>
                <a:gd name="T61" fmla="*/ 14 h 16"/>
                <a:gd name="T62" fmla="*/ 21 w 42"/>
                <a:gd name="T63" fmla="*/ 13 h 16"/>
                <a:gd name="T64" fmla="*/ 24 w 42"/>
                <a:gd name="T65" fmla="*/ 12 h 16"/>
                <a:gd name="T66" fmla="*/ 26 w 42"/>
                <a:gd name="T67" fmla="*/ 11 h 16"/>
                <a:gd name="T68" fmla="*/ 29 w 42"/>
                <a:gd name="T69" fmla="*/ 10 h 16"/>
                <a:gd name="T70" fmla="*/ 31 w 42"/>
                <a:gd name="T71" fmla="*/ 9 h 16"/>
                <a:gd name="T72" fmla="*/ 33 w 42"/>
                <a:gd name="T73" fmla="*/ 8 h 16"/>
                <a:gd name="T74" fmla="*/ 36 w 42"/>
                <a:gd name="T75" fmla="*/ 7 h 16"/>
                <a:gd name="T76" fmla="*/ 38 w 42"/>
                <a:gd name="T77" fmla="*/ 6 h 16"/>
                <a:gd name="T78" fmla="*/ 39 w 42"/>
                <a:gd name="T79" fmla="*/ 5 h 16"/>
                <a:gd name="T80" fmla="*/ 41 w 42"/>
                <a:gd name="T81" fmla="*/ 5 h 16"/>
                <a:gd name="T82" fmla="*/ 42 w 42"/>
                <a:gd name="T83" fmla="*/ 4 h 16"/>
                <a:gd name="T84" fmla="*/ 42 w 42"/>
                <a:gd name="T85" fmla="*/ 4 h 16"/>
                <a:gd name="T86" fmla="*/ 42 w 42"/>
                <a:gd name="T87" fmla="*/ 4 h 16"/>
                <a:gd name="T88" fmla="*/ 41 w 42"/>
                <a:gd name="T89" fmla="*/ 3 h 16"/>
                <a:gd name="T90" fmla="*/ 40 w 42"/>
                <a:gd name="T91" fmla="*/ 3 h 16"/>
                <a:gd name="T92" fmla="*/ 39 w 42"/>
                <a:gd name="T93" fmla="*/ 2 h 16"/>
                <a:gd name="T94" fmla="*/ 37 w 42"/>
                <a:gd name="T95" fmla="*/ 1 h 16"/>
                <a:gd name="T96" fmla="*/ 36 w 42"/>
                <a:gd name="T97" fmla="*/ 1 h 16"/>
                <a:gd name="T98" fmla="*/ 34 w 42"/>
                <a:gd name="T99" fmla="*/ 0 h 1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2" h="16">
                  <a:moveTo>
                    <a:pt x="34" y="0"/>
                  </a:moveTo>
                  <a:lnTo>
                    <a:pt x="34" y="1"/>
                  </a:lnTo>
                  <a:lnTo>
                    <a:pt x="33" y="2"/>
                  </a:lnTo>
                  <a:lnTo>
                    <a:pt x="32" y="3"/>
                  </a:lnTo>
                  <a:lnTo>
                    <a:pt x="31" y="5"/>
                  </a:lnTo>
                  <a:lnTo>
                    <a:pt x="29" y="6"/>
                  </a:lnTo>
                  <a:lnTo>
                    <a:pt x="27" y="7"/>
                  </a:lnTo>
                  <a:lnTo>
                    <a:pt x="24" y="8"/>
                  </a:lnTo>
                  <a:lnTo>
                    <a:pt x="20" y="10"/>
                  </a:lnTo>
                  <a:lnTo>
                    <a:pt x="16" y="11"/>
                  </a:lnTo>
                  <a:lnTo>
                    <a:pt x="13" y="11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4"/>
                  </a:lnTo>
                  <a:lnTo>
                    <a:pt x="21" y="13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1" y="9"/>
                  </a:lnTo>
                  <a:lnTo>
                    <a:pt x="33" y="8"/>
                  </a:lnTo>
                  <a:lnTo>
                    <a:pt x="36" y="7"/>
                  </a:lnTo>
                  <a:lnTo>
                    <a:pt x="38" y="6"/>
                  </a:lnTo>
                  <a:lnTo>
                    <a:pt x="39" y="5"/>
                  </a:lnTo>
                  <a:lnTo>
                    <a:pt x="41" y="5"/>
                  </a:lnTo>
                  <a:lnTo>
                    <a:pt x="42" y="4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39" y="2"/>
                  </a:lnTo>
                  <a:lnTo>
                    <a:pt x="37" y="1"/>
                  </a:lnTo>
                  <a:lnTo>
                    <a:pt x="36" y="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C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5" name="Freeform 615"/>
            <p:cNvSpPr>
              <a:spLocks/>
            </p:cNvSpPr>
            <p:nvPr/>
          </p:nvSpPr>
          <p:spPr bwMode="auto">
            <a:xfrm>
              <a:off x="2797" y="3377"/>
              <a:ext cx="35" cy="12"/>
            </a:xfrm>
            <a:custGeom>
              <a:avLst/>
              <a:gdLst>
                <a:gd name="T0" fmla="*/ 28 w 35"/>
                <a:gd name="T1" fmla="*/ 0 h 12"/>
                <a:gd name="T2" fmla="*/ 26 w 35"/>
                <a:gd name="T3" fmla="*/ 0 h 12"/>
                <a:gd name="T4" fmla="*/ 24 w 35"/>
                <a:gd name="T5" fmla="*/ 1 h 12"/>
                <a:gd name="T6" fmla="*/ 22 w 35"/>
                <a:gd name="T7" fmla="*/ 1 h 12"/>
                <a:gd name="T8" fmla="*/ 21 w 35"/>
                <a:gd name="T9" fmla="*/ 2 h 12"/>
                <a:gd name="T10" fmla="*/ 19 w 35"/>
                <a:gd name="T11" fmla="*/ 3 h 12"/>
                <a:gd name="T12" fmla="*/ 17 w 35"/>
                <a:gd name="T13" fmla="*/ 4 h 12"/>
                <a:gd name="T14" fmla="*/ 15 w 35"/>
                <a:gd name="T15" fmla="*/ 4 h 12"/>
                <a:gd name="T16" fmla="*/ 13 w 35"/>
                <a:gd name="T17" fmla="*/ 5 h 12"/>
                <a:gd name="T18" fmla="*/ 11 w 35"/>
                <a:gd name="T19" fmla="*/ 6 h 12"/>
                <a:gd name="T20" fmla="*/ 9 w 35"/>
                <a:gd name="T21" fmla="*/ 6 h 12"/>
                <a:gd name="T22" fmla="*/ 7 w 35"/>
                <a:gd name="T23" fmla="*/ 7 h 12"/>
                <a:gd name="T24" fmla="*/ 6 w 35"/>
                <a:gd name="T25" fmla="*/ 8 h 12"/>
                <a:gd name="T26" fmla="*/ 4 w 35"/>
                <a:gd name="T27" fmla="*/ 8 h 12"/>
                <a:gd name="T28" fmla="*/ 3 w 35"/>
                <a:gd name="T29" fmla="*/ 9 h 12"/>
                <a:gd name="T30" fmla="*/ 1 w 35"/>
                <a:gd name="T31" fmla="*/ 9 h 12"/>
                <a:gd name="T32" fmla="*/ 0 w 35"/>
                <a:gd name="T33" fmla="*/ 10 h 12"/>
                <a:gd name="T34" fmla="*/ 6 w 35"/>
                <a:gd name="T35" fmla="*/ 10 h 12"/>
                <a:gd name="T36" fmla="*/ 3 w 35"/>
                <a:gd name="T37" fmla="*/ 12 h 12"/>
                <a:gd name="T38" fmla="*/ 4 w 35"/>
                <a:gd name="T39" fmla="*/ 12 h 12"/>
                <a:gd name="T40" fmla="*/ 6 w 35"/>
                <a:gd name="T41" fmla="*/ 12 h 12"/>
                <a:gd name="T42" fmla="*/ 7 w 35"/>
                <a:gd name="T43" fmla="*/ 12 h 12"/>
                <a:gd name="T44" fmla="*/ 9 w 35"/>
                <a:gd name="T45" fmla="*/ 12 h 12"/>
                <a:gd name="T46" fmla="*/ 11 w 35"/>
                <a:gd name="T47" fmla="*/ 12 h 12"/>
                <a:gd name="T48" fmla="*/ 14 w 35"/>
                <a:gd name="T49" fmla="*/ 11 h 12"/>
                <a:gd name="T50" fmla="*/ 17 w 35"/>
                <a:gd name="T51" fmla="*/ 11 h 12"/>
                <a:gd name="T52" fmla="*/ 21 w 35"/>
                <a:gd name="T53" fmla="*/ 10 h 12"/>
                <a:gd name="T54" fmla="*/ 25 w 35"/>
                <a:gd name="T55" fmla="*/ 8 h 12"/>
                <a:gd name="T56" fmla="*/ 28 w 35"/>
                <a:gd name="T57" fmla="*/ 7 h 12"/>
                <a:gd name="T58" fmla="*/ 30 w 35"/>
                <a:gd name="T59" fmla="*/ 6 h 12"/>
                <a:gd name="T60" fmla="*/ 32 w 35"/>
                <a:gd name="T61" fmla="*/ 5 h 12"/>
                <a:gd name="T62" fmla="*/ 33 w 35"/>
                <a:gd name="T63" fmla="*/ 3 h 12"/>
                <a:gd name="T64" fmla="*/ 34 w 35"/>
                <a:gd name="T65" fmla="*/ 2 h 12"/>
                <a:gd name="T66" fmla="*/ 35 w 35"/>
                <a:gd name="T67" fmla="*/ 1 h 12"/>
                <a:gd name="T68" fmla="*/ 35 w 35"/>
                <a:gd name="T69" fmla="*/ 0 h 12"/>
                <a:gd name="T70" fmla="*/ 34 w 35"/>
                <a:gd name="T71" fmla="*/ 0 h 12"/>
                <a:gd name="T72" fmla="*/ 33 w 35"/>
                <a:gd name="T73" fmla="*/ 0 h 12"/>
                <a:gd name="T74" fmla="*/ 33 w 35"/>
                <a:gd name="T75" fmla="*/ 0 h 12"/>
                <a:gd name="T76" fmla="*/ 32 w 35"/>
                <a:gd name="T77" fmla="*/ 0 h 12"/>
                <a:gd name="T78" fmla="*/ 31 w 35"/>
                <a:gd name="T79" fmla="*/ 0 h 12"/>
                <a:gd name="T80" fmla="*/ 30 w 35"/>
                <a:gd name="T81" fmla="*/ 0 h 12"/>
                <a:gd name="T82" fmla="*/ 29 w 35"/>
                <a:gd name="T83" fmla="*/ 0 h 12"/>
                <a:gd name="T84" fmla="*/ 28 w 35"/>
                <a:gd name="T85" fmla="*/ 0 h 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5" h="12">
                  <a:moveTo>
                    <a:pt x="28" y="0"/>
                  </a:moveTo>
                  <a:lnTo>
                    <a:pt x="26" y="0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9" y="6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8"/>
                  </a:lnTo>
                  <a:lnTo>
                    <a:pt x="3" y="9"/>
                  </a:lnTo>
                  <a:lnTo>
                    <a:pt x="1" y="9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4" y="11"/>
                  </a:lnTo>
                  <a:lnTo>
                    <a:pt x="17" y="11"/>
                  </a:lnTo>
                  <a:lnTo>
                    <a:pt x="21" y="10"/>
                  </a:lnTo>
                  <a:lnTo>
                    <a:pt x="25" y="8"/>
                  </a:lnTo>
                  <a:lnTo>
                    <a:pt x="28" y="7"/>
                  </a:lnTo>
                  <a:lnTo>
                    <a:pt x="30" y="6"/>
                  </a:lnTo>
                  <a:lnTo>
                    <a:pt x="32" y="5"/>
                  </a:lnTo>
                  <a:lnTo>
                    <a:pt x="33" y="3"/>
                  </a:lnTo>
                  <a:lnTo>
                    <a:pt x="34" y="2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6" name="Freeform 616"/>
            <p:cNvSpPr>
              <a:spLocks/>
            </p:cNvSpPr>
            <p:nvPr/>
          </p:nvSpPr>
          <p:spPr bwMode="auto">
            <a:xfrm>
              <a:off x="2768" y="3377"/>
              <a:ext cx="57" cy="15"/>
            </a:xfrm>
            <a:custGeom>
              <a:avLst/>
              <a:gdLst>
                <a:gd name="T0" fmla="*/ 53 w 57"/>
                <a:gd name="T1" fmla="*/ 0 h 15"/>
                <a:gd name="T2" fmla="*/ 49 w 57"/>
                <a:gd name="T3" fmla="*/ 1 h 15"/>
                <a:gd name="T4" fmla="*/ 44 w 57"/>
                <a:gd name="T5" fmla="*/ 2 h 15"/>
                <a:gd name="T6" fmla="*/ 39 w 57"/>
                <a:gd name="T7" fmla="*/ 3 h 15"/>
                <a:gd name="T8" fmla="*/ 35 w 57"/>
                <a:gd name="T9" fmla="*/ 4 h 15"/>
                <a:gd name="T10" fmla="*/ 31 w 57"/>
                <a:gd name="T11" fmla="*/ 5 h 15"/>
                <a:gd name="T12" fmla="*/ 26 w 57"/>
                <a:gd name="T13" fmla="*/ 6 h 15"/>
                <a:gd name="T14" fmla="*/ 22 w 57"/>
                <a:gd name="T15" fmla="*/ 7 h 15"/>
                <a:gd name="T16" fmla="*/ 18 w 57"/>
                <a:gd name="T17" fmla="*/ 9 h 15"/>
                <a:gd name="T18" fmla="*/ 14 w 57"/>
                <a:gd name="T19" fmla="*/ 10 h 15"/>
                <a:gd name="T20" fmla="*/ 11 w 57"/>
                <a:gd name="T21" fmla="*/ 11 h 15"/>
                <a:gd name="T22" fmla="*/ 8 w 57"/>
                <a:gd name="T23" fmla="*/ 12 h 15"/>
                <a:gd name="T24" fmla="*/ 5 w 57"/>
                <a:gd name="T25" fmla="*/ 12 h 15"/>
                <a:gd name="T26" fmla="*/ 3 w 57"/>
                <a:gd name="T27" fmla="*/ 13 h 15"/>
                <a:gd name="T28" fmla="*/ 1 w 57"/>
                <a:gd name="T29" fmla="*/ 13 h 15"/>
                <a:gd name="T30" fmla="*/ 1 w 57"/>
                <a:gd name="T31" fmla="*/ 14 h 15"/>
                <a:gd name="T32" fmla="*/ 0 w 57"/>
                <a:gd name="T33" fmla="*/ 14 h 15"/>
                <a:gd name="T34" fmla="*/ 9 w 57"/>
                <a:gd name="T35" fmla="*/ 15 h 15"/>
                <a:gd name="T36" fmla="*/ 28 w 57"/>
                <a:gd name="T37" fmla="*/ 10 h 15"/>
                <a:gd name="T38" fmla="*/ 29 w 57"/>
                <a:gd name="T39" fmla="*/ 10 h 15"/>
                <a:gd name="T40" fmla="*/ 30 w 57"/>
                <a:gd name="T41" fmla="*/ 9 h 15"/>
                <a:gd name="T42" fmla="*/ 32 w 57"/>
                <a:gd name="T43" fmla="*/ 9 h 15"/>
                <a:gd name="T44" fmla="*/ 33 w 57"/>
                <a:gd name="T45" fmla="*/ 8 h 15"/>
                <a:gd name="T46" fmla="*/ 35 w 57"/>
                <a:gd name="T47" fmla="*/ 8 h 15"/>
                <a:gd name="T48" fmla="*/ 36 w 57"/>
                <a:gd name="T49" fmla="*/ 7 h 15"/>
                <a:gd name="T50" fmla="*/ 38 w 57"/>
                <a:gd name="T51" fmla="*/ 6 h 15"/>
                <a:gd name="T52" fmla="*/ 40 w 57"/>
                <a:gd name="T53" fmla="*/ 6 h 15"/>
                <a:gd name="T54" fmla="*/ 42 w 57"/>
                <a:gd name="T55" fmla="*/ 5 h 15"/>
                <a:gd name="T56" fmla="*/ 44 w 57"/>
                <a:gd name="T57" fmla="*/ 4 h 15"/>
                <a:gd name="T58" fmla="*/ 46 w 57"/>
                <a:gd name="T59" fmla="*/ 4 h 15"/>
                <a:gd name="T60" fmla="*/ 48 w 57"/>
                <a:gd name="T61" fmla="*/ 3 h 15"/>
                <a:gd name="T62" fmla="*/ 50 w 57"/>
                <a:gd name="T63" fmla="*/ 2 h 15"/>
                <a:gd name="T64" fmla="*/ 51 w 57"/>
                <a:gd name="T65" fmla="*/ 1 h 15"/>
                <a:gd name="T66" fmla="*/ 53 w 57"/>
                <a:gd name="T67" fmla="*/ 1 h 15"/>
                <a:gd name="T68" fmla="*/ 55 w 57"/>
                <a:gd name="T69" fmla="*/ 0 h 15"/>
                <a:gd name="T70" fmla="*/ 57 w 57"/>
                <a:gd name="T71" fmla="*/ 0 h 15"/>
                <a:gd name="T72" fmla="*/ 56 w 57"/>
                <a:gd name="T73" fmla="*/ 0 h 15"/>
                <a:gd name="T74" fmla="*/ 55 w 57"/>
                <a:gd name="T75" fmla="*/ 0 h 15"/>
                <a:gd name="T76" fmla="*/ 54 w 57"/>
                <a:gd name="T77" fmla="*/ 0 h 15"/>
                <a:gd name="T78" fmla="*/ 53 w 57"/>
                <a:gd name="T79" fmla="*/ 0 h 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" h="15">
                  <a:moveTo>
                    <a:pt x="53" y="0"/>
                  </a:moveTo>
                  <a:lnTo>
                    <a:pt x="49" y="1"/>
                  </a:lnTo>
                  <a:lnTo>
                    <a:pt x="44" y="2"/>
                  </a:lnTo>
                  <a:lnTo>
                    <a:pt x="39" y="3"/>
                  </a:lnTo>
                  <a:lnTo>
                    <a:pt x="35" y="4"/>
                  </a:lnTo>
                  <a:lnTo>
                    <a:pt x="31" y="5"/>
                  </a:lnTo>
                  <a:lnTo>
                    <a:pt x="26" y="6"/>
                  </a:lnTo>
                  <a:lnTo>
                    <a:pt x="22" y="7"/>
                  </a:lnTo>
                  <a:lnTo>
                    <a:pt x="18" y="9"/>
                  </a:lnTo>
                  <a:lnTo>
                    <a:pt x="14" y="10"/>
                  </a:lnTo>
                  <a:lnTo>
                    <a:pt x="11" y="11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9" y="15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30" y="9"/>
                  </a:lnTo>
                  <a:lnTo>
                    <a:pt x="32" y="9"/>
                  </a:lnTo>
                  <a:lnTo>
                    <a:pt x="33" y="8"/>
                  </a:lnTo>
                  <a:lnTo>
                    <a:pt x="35" y="8"/>
                  </a:lnTo>
                  <a:lnTo>
                    <a:pt x="36" y="7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5"/>
                  </a:lnTo>
                  <a:lnTo>
                    <a:pt x="44" y="4"/>
                  </a:lnTo>
                  <a:lnTo>
                    <a:pt x="46" y="4"/>
                  </a:lnTo>
                  <a:lnTo>
                    <a:pt x="48" y="3"/>
                  </a:lnTo>
                  <a:lnTo>
                    <a:pt x="50" y="2"/>
                  </a:lnTo>
                  <a:lnTo>
                    <a:pt x="51" y="1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F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7" name="Freeform 617"/>
            <p:cNvSpPr>
              <a:spLocks/>
            </p:cNvSpPr>
            <p:nvPr/>
          </p:nvSpPr>
          <p:spPr bwMode="auto">
            <a:xfrm>
              <a:off x="2846" y="3374"/>
              <a:ext cx="10" cy="16"/>
            </a:xfrm>
            <a:custGeom>
              <a:avLst/>
              <a:gdLst>
                <a:gd name="T0" fmla="*/ 5 w 10"/>
                <a:gd name="T1" fmla="*/ 0 h 16"/>
                <a:gd name="T2" fmla="*/ 4 w 10"/>
                <a:gd name="T3" fmla="*/ 0 h 16"/>
                <a:gd name="T4" fmla="*/ 4 w 10"/>
                <a:gd name="T5" fmla="*/ 0 h 16"/>
                <a:gd name="T6" fmla="*/ 3 w 10"/>
                <a:gd name="T7" fmla="*/ 0 h 16"/>
                <a:gd name="T8" fmla="*/ 3 w 10"/>
                <a:gd name="T9" fmla="*/ 1 h 16"/>
                <a:gd name="T10" fmla="*/ 2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0 w 10"/>
                <a:gd name="T17" fmla="*/ 1 h 16"/>
                <a:gd name="T18" fmla="*/ 1 w 10"/>
                <a:gd name="T19" fmla="*/ 3 h 16"/>
                <a:gd name="T20" fmla="*/ 2 w 10"/>
                <a:gd name="T21" fmla="*/ 5 h 16"/>
                <a:gd name="T22" fmla="*/ 2 w 10"/>
                <a:gd name="T23" fmla="*/ 7 h 16"/>
                <a:gd name="T24" fmla="*/ 1 w 10"/>
                <a:gd name="T25" fmla="*/ 11 h 16"/>
                <a:gd name="T26" fmla="*/ 5 w 10"/>
                <a:gd name="T27" fmla="*/ 16 h 16"/>
                <a:gd name="T28" fmla="*/ 7 w 10"/>
                <a:gd name="T29" fmla="*/ 14 h 16"/>
                <a:gd name="T30" fmla="*/ 9 w 10"/>
                <a:gd name="T31" fmla="*/ 12 h 16"/>
                <a:gd name="T32" fmla="*/ 10 w 10"/>
                <a:gd name="T33" fmla="*/ 10 h 16"/>
                <a:gd name="T34" fmla="*/ 10 w 10"/>
                <a:gd name="T35" fmla="*/ 7 h 16"/>
                <a:gd name="T36" fmla="*/ 10 w 10"/>
                <a:gd name="T37" fmla="*/ 5 h 16"/>
                <a:gd name="T38" fmla="*/ 9 w 10"/>
                <a:gd name="T39" fmla="*/ 4 h 16"/>
                <a:gd name="T40" fmla="*/ 8 w 10"/>
                <a:gd name="T41" fmla="*/ 2 h 16"/>
                <a:gd name="T42" fmla="*/ 5 w 10"/>
                <a:gd name="T43" fmla="*/ 0 h 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" h="16">
                  <a:moveTo>
                    <a:pt x="5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5"/>
                  </a:lnTo>
                  <a:lnTo>
                    <a:pt x="2" y="7"/>
                  </a:lnTo>
                  <a:lnTo>
                    <a:pt x="1" y="11"/>
                  </a:lnTo>
                  <a:lnTo>
                    <a:pt x="5" y="16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10" y="10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9" y="4"/>
                  </a:lnTo>
                  <a:lnTo>
                    <a:pt x="8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8" name="Freeform 618"/>
            <p:cNvSpPr>
              <a:spLocks/>
            </p:cNvSpPr>
            <p:nvPr/>
          </p:nvSpPr>
          <p:spPr bwMode="auto">
            <a:xfrm>
              <a:off x="2838" y="3375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7 w 10"/>
                <a:gd name="T3" fmla="*/ 0 h 10"/>
                <a:gd name="T4" fmla="*/ 5 w 10"/>
                <a:gd name="T5" fmla="*/ 1 h 10"/>
                <a:gd name="T6" fmla="*/ 4 w 10"/>
                <a:gd name="T7" fmla="*/ 1 h 10"/>
                <a:gd name="T8" fmla="*/ 3 w 10"/>
                <a:gd name="T9" fmla="*/ 2 h 10"/>
                <a:gd name="T10" fmla="*/ 2 w 10"/>
                <a:gd name="T11" fmla="*/ 2 h 10"/>
                <a:gd name="T12" fmla="*/ 1 w 10"/>
                <a:gd name="T13" fmla="*/ 2 h 10"/>
                <a:gd name="T14" fmla="*/ 1 w 10"/>
                <a:gd name="T15" fmla="*/ 2 h 10"/>
                <a:gd name="T16" fmla="*/ 0 w 10"/>
                <a:gd name="T17" fmla="*/ 3 h 10"/>
                <a:gd name="T18" fmla="*/ 6 w 10"/>
                <a:gd name="T19" fmla="*/ 6 h 10"/>
                <a:gd name="T20" fmla="*/ 9 w 10"/>
                <a:gd name="T21" fmla="*/ 10 h 10"/>
                <a:gd name="T22" fmla="*/ 10 w 10"/>
                <a:gd name="T23" fmla="*/ 6 h 10"/>
                <a:gd name="T24" fmla="*/ 10 w 10"/>
                <a:gd name="T25" fmla="*/ 4 h 10"/>
                <a:gd name="T26" fmla="*/ 9 w 10"/>
                <a:gd name="T27" fmla="*/ 2 h 10"/>
                <a:gd name="T28" fmla="*/ 8 w 1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7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9" y="10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D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9" name="Freeform 619"/>
            <p:cNvSpPr>
              <a:spLocks/>
            </p:cNvSpPr>
            <p:nvPr/>
          </p:nvSpPr>
          <p:spPr bwMode="auto">
            <a:xfrm>
              <a:off x="2756" y="3414"/>
              <a:ext cx="52" cy="8"/>
            </a:xfrm>
            <a:custGeom>
              <a:avLst/>
              <a:gdLst>
                <a:gd name="T0" fmla="*/ 39 w 52"/>
                <a:gd name="T1" fmla="*/ 8 h 8"/>
                <a:gd name="T2" fmla="*/ 39 w 52"/>
                <a:gd name="T3" fmla="*/ 8 h 8"/>
                <a:gd name="T4" fmla="*/ 40 w 52"/>
                <a:gd name="T5" fmla="*/ 8 h 8"/>
                <a:gd name="T6" fmla="*/ 41 w 52"/>
                <a:gd name="T7" fmla="*/ 7 h 8"/>
                <a:gd name="T8" fmla="*/ 43 w 52"/>
                <a:gd name="T9" fmla="*/ 7 h 8"/>
                <a:gd name="T10" fmla="*/ 44 w 52"/>
                <a:gd name="T11" fmla="*/ 6 h 8"/>
                <a:gd name="T12" fmla="*/ 47 w 52"/>
                <a:gd name="T13" fmla="*/ 5 h 8"/>
                <a:gd name="T14" fmla="*/ 49 w 52"/>
                <a:gd name="T15" fmla="*/ 4 h 8"/>
                <a:gd name="T16" fmla="*/ 52 w 52"/>
                <a:gd name="T17" fmla="*/ 3 h 8"/>
                <a:gd name="T18" fmla="*/ 51 w 52"/>
                <a:gd name="T19" fmla="*/ 3 h 8"/>
                <a:gd name="T20" fmla="*/ 49 w 52"/>
                <a:gd name="T21" fmla="*/ 3 h 8"/>
                <a:gd name="T22" fmla="*/ 47 w 52"/>
                <a:gd name="T23" fmla="*/ 3 h 8"/>
                <a:gd name="T24" fmla="*/ 45 w 52"/>
                <a:gd name="T25" fmla="*/ 3 h 8"/>
                <a:gd name="T26" fmla="*/ 43 w 52"/>
                <a:gd name="T27" fmla="*/ 3 h 8"/>
                <a:gd name="T28" fmla="*/ 40 w 52"/>
                <a:gd name="T29" fmla="*/ 3 h 8"/>
                <a:gd name="T30" fmla="*/ 37 w 52"/>
                <a:gd name="T31" fmla="*/ 3 h 8"/>
                <a:gd name="T32" fmla="*/ 34 w 52"/>
                <a:gd name="T33" fmla="*/ 3 h 8"/>
                <a:gd name="T34" fmla="*/ 31 w 52"/>
                <a:gd name="T35" fmla="*/ 3 h 8"/>
                <a:gd name="T36" fmla="*/ 28 w 52"/>
                <a:gd name="T37" fmla="*/ 3 h 8"/>
                <a:gd name="T38" fmla="*/ 25 w 52"/>
                <a:gd name="T39" fmla="*/ 2 h 8"/>
                <a:gd name="T40" fmla="*/ 22 w 52"/>
                <a:gd name="T41" fmla="*/ 2 h 8"/>
                <a:gd name="T42" fmla="*/ 19 w 52"/>
                <a:gd name="T43" fmla="*/ 1 h 8"/>
                <a:gd name="T44" fmla="*/ 16 w 52"/>
                <a:gd name="T45" fmla="*/ 1 h 8"/>
                <a:gd name="T46" fmla="*/ 13 w 52"/>
                <a:gd name="T47" fmla="*/ 0 h 8"/>
                <a:gd name="T48" fmla="*/ 10 w 52"/>
                <a:gd name="T49" fmla="*/ 0 h 8"/>
                <a:gd name="T50" fmla="*/ 0 w 52"/>
                <a:gd name="T51" fmla="*/ 4 h 8"/>
                <a:gd name="T52" fmla="*/ 1 w 52"/>
                <a:gd name="T53" fmla="*/ 4 h 8"/>
                <a:gd name="T54" fmla="*/ 2 w 52"/>
                <a:gd name="T55" fmla="*/ 4 h 8"/>
                <a:gd name="T56" fmla="*/ 3 w 52"/>
                <a:gd name="T57" fmla="*/ 5 h 8"/>
                <a:gd name="T58" fmla="*/ 5 w 52"/>
                <a:gd name="T59" fmla="*/ 5 h 8"/>
                <a:gd name="T60" fmla="*/ 7 w 52"/>
                <a:gd name="T61" fmla="*/ 5 h 8"/>
                <a:gd name="T62" fmla="*/ 8 w 52"/>
                <a:gd name="T63" fmla="*/ 6 h 8"/>
                <a:gd name="T64" fmla="*/ 10 w 52"/>
                <a:gd name="T65" fmla="*/ 6 h 8"/>
                <a:gd name="T66" fmla="*/ 13 w 52"/>
                <a:gd name="T67" fmla="*/ 6 h 8"/>
                <a:gd name="T68" fmla="*/ 15 w 52"/>
                <a:gd name="T69" fmla="*/ 7 h 8"/>
                <a:gd name="T70" fmla="*/ 18 w 52"/>
                <a:gd name="T71" fmla="*/ 7 h 8"/>
                <a:gd name="T72" fmla="*/ 21 w 52"/>
                <a:gd name="T73" fmla="*/ 7 h 8"/>
                <a:gd name="T74" fmla="*/ 24 w 52"/>
                <a:gd name="T75" fmla="*/ 8 h 8"/>
                <a:gd name="T76" fmla="*/ 27 w 52"/>
                <a:gd name="T77" fmla="*/ 8 h 8"/>
                <a:gd name="T78" fmla="*/ 31 w 52"/>
                <a:gd name="T79" fmla="*/ 8 h 8"/>
                <a:gd name="T80" fmla="*/ 35 w 52"/>
                <a:gd name="T81" fmla="*/ 8 h 8"/>
                <a:gd name="T82" fmla="*/ 39 w 52"/>
                <a:gd name="T83" fmla="*/ 8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2" h="8">
                  <a:moveTo>
                    <a:pt x="39" y="8"/>
                  </a:moveTo>
                  <a:lnTo>
                    <a:pt x="39" y="8"/>
                  </a:lnTo>
                  <a:lnTo>
                    <a:pt x="40" y="8"/>
                  </a:lnTo>
                  <a:lnTo>
                    <a:pt x="41" y="7"/>
                  </a:lnTo>
                  <a:lnTo>
                    <a:pt x="43" y="7"/>
                  </a:lnTo>
                  <a:lnTo>
                    <a:pt x="44" y="6"/>
                  </a:lnTo>
                  <a:lnTo>
                    <a:pt x="47" y="5"/>
                  </a:lnTo>
                  <a:lnTo>
                    <a:pt x="49" y="4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49" y="3"/>
                  </a:lnTo>
                  <a:lnTo>
                    <a:pt x="47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1" y="3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2" y="2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1" y="7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31" y="8"/>
                  </a:lnTo>
                  <a:lnTo>
                    <a:pt x="35" y="8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0" name="Freeform 620"/>
            <p:cNvSpPr>
              <a:spLocks/>
            </p:cNvSpPr>
            <p:nvPr/>
          </p:nvSpPr>
          <p:spPr bwMode="auto">
            <a:xfrm>
              <a:off x="2742" y="3372"/>
              <a:ext cx="125" cy="53"/>
            </a:xfrm>
            <a:custGeom>
              <a:avLst/>
              <a:gdLst>
                <a:gd name="T0" fmla="*/ 112 w 125"/>
                <a:gd name="T1" fmla="*/ 4 h 53"/>
                <a:gd name="T2" fmla="*/ 114 w 125"/>
                <a:gd name="T3" fmla="*/ 7 h 53"/>
                <a:gd name="T4" fmla="*/ 114 w 125"/>
                <a:gd name="T5" fmla="*/ 12 h 53"/>
                <a:gd name="T6" fmla="*/ 111 w 125"/>
                <a:gd name="T7" fmla="*/ 16 h 53"/>
                <a:gd name="T8" fmla="*/ 110 w 125"/>
                <a:gd name="T9" fmla="*/ 19 h 53"/>
                <a:gd name="T10" fmla="*/ 109 w 125"/>
                <a:gd name="T11" fmla="*/ 19 h 53"/>
                <a:gd name="T12" fmla="*/ 108 w 125"/>
                <a:gd name="T13" fmla="*/ 21 h 53"/>
                <a:gd name="T14" fmla="*/ 105 w 125"/>
                <a:gd name="T15" fmla="*/ 23 h 53"/>
                <a:gd name="T16" fmla="*/ 101 w 125"/>
                <a:gd name="T17" fmla="*/ 27 h 53"/>
                <a:gd name="T18" fmla="*/ 96 w 125"/>
                <a:gd name="T19" fmla="*/ 31 h 53"/>
                <a:gd name="T20" fmla="*/ 88 w 125"/>
                <a:gd name="T21" fmla="*/ 35 h 53"/>
                <a:gd name="T22" fmla="*/ 79 w 125"/>
                <a:gd name="T23" fmla="*/ 40 h 53"/>
                <a:gd name="T24" fmla="*/ 68 w 125"/>
                <a:gd name="T25" fmla="*/ 44 h 53"/>
                <a:gd name="T26" fmla="*/ 49 w 125"/>
                <a:gd name="T27" fmla="*/ 50 h 53"/>
                <a:gd name="T28" fmla="*/ 41 w 125"/>
                <a:gd name="T29" fmla="*/ 50 h 53"/>
                <a:gd name="T30" fmla="*/ 35 w 125"/>
                <a:gd name="T31" fmla="*/ 49 h 53"/>
                <a:gd name="T32" fmla="*/ 29 w 125"/>
                <a:gd name="T33" fmla="*/ 49 h 53"/>
                <a:gd name="T34" fmla="*/ 24 w 125"/>
                <a:gd name="T35" fmla="*/ 48 h 53"/>
                <a:gd name="T36" fmla="*/ 21 w 125"/>
                <a:gd name="T37" fmla="*/ 47 h 53"/>
                <a:gd name="T38" fmla="*/ 17 w 125"/>
                <a:gd name="T39" fmla="*/ 47 h 53"/>
                <a:gd name="T40" fmla="*/ 15 w 125"/>
                <a:gd name="T41" fmla="*/ 46 h 53"/>
                <a:gd name="T42" fmla="*/ 11 w 125"/>
                <a:gd name="T43" fmla="*/ 47 h 53"/>
                <a:gd name="T44" fmla="*/ 12 w 125"/>
                <a:gd name="T45" fmla="*/ 45 h 53"/>
                <a:gd name="T46" fmla="*/ 10 w 125"/>
                <a:gd name="T47" fmla="*/ 44 h 53"/>
                <a:gd name="T48" fmla="*/ 24 w 125"/>
                <a:gd name="T49" fmla="*/ 39 h 53"/>
                <a:gd name="T50" fmla="*/ 23 w 125"/>
                <a:gd name="T51" fmla="*/ 39 h 53"/>
                <a:gd name="T52" fmla="*/ 21 w 125"/>
                <a:gd name="T53" fmla="*/ 39 h 53"/>
                <a:gd name="T54" fmla="*/ 19 w 125"/>
                <a:gd name="T55" fmla="*/ 39 h 53"/>
                <a:gd name="T56" fmla="*/ 18 w 125"/>
                <a:gd name="T57" fmla="*/ 39 h 53"/>
                <a:gd name="T58" fmla="*/ 15 w 125"/>
                <a:gd name="T59" fmla="*/ 39 h 53"/>
                <a:gd name="T60" fmla="*/ 8 w 125"/>
                <a:gd name="T61" fmla="*/ 41 h 53"/>
                <a:gd name="T62" fmla="*/ 2 w 125"/>
                <a:gd name="T63" fmla="*/ 42 h 53"/>
                <a:gd name="T64" fmla="*/ 0 w 125"/>
                <a:gd name="T65" fmla="*/ 44 h 53"/>
                <a:gd name="T66" fmla="*/ 5 w 125"/>
                <a:gd name="T67" fmla="*/ 47 h 53"/>
                <a:gd name="T68" fmla="*/ 13 w 125"/>
                <a:gd name="T69" fmla="*/ 49 h 53"/>
                <a:gd name="T70" fmla="*/ 21 w 125"/>
                <a:gd name="T71" fmla="*/ 51 h 53"/>
                <a:gd name="T72" fmla="*/ 30 w 125"/>
                <a:gd name="T73" fmla="*/ 52 h 53"/>
                <a:gd name="T74" fmla="*/ 39 w 125"/>
                <a:gd name="T75" fmla="*/ 52 h 53"/>
                <a:gd name="T76" fmla="*/ 47 w 125"/>
                <a:gd name="T77" fmla="*/ 53 h 53"/>
                <a:gd name="T78" fmla="*/ 52 w 125"/>
                <a:gd name="T79" fmla="*/ 53 h 53"/>
                <a:gd name="T80" fmla="*/ 56 w 125"/>
                <a:gd name="T81" fmla="*/ 53 h 53"/>
                <a:gd name="T82" fmla="*/ 60 w 125"/>
                <a:gd name="T83" fmla="*/ 51 h 53"/>
                <a:gd name="T84" fmla="*/ 67 w 125"/>
                <a:gd name="T85" fmla="*/ 48 h 53"/>
                <a:gd name="T86" fmla="*/ 77 w 125"/>
                <a:gd name="T87" fmla="*/ 43 h 53"/>
                <a:gd name="T88" fmla="*/ 89 w 125"/>
                <a:gd name="T89" fmla="*/ 37 h 53"/>
                <a:gd name="T90" fmla="*/ 101 w 125"/>
                <a:gd name="T91" fmla="*/ 30 h 53"/>
                <a:gd name="T92" fmla="*/ 111 w 125"/>
                <a:gd name="T93" fmla="*/ 21 h 53"/>
                <a:gd name="T94" fmla="*/ 120 w 125"/>
                <a:gd name="T95" fmla="*/ 11 h 53"/>
                <a:gd name="T96" fmla="*/ 125 w 125"/>
                <a:gd name="T97" fmla="*/ 0 h 53"/>
                <a:gd name="T98" fmla="*/ 124 w 125"/>
                <a:gd name="T99" fmla="*/ 0 h 53"/>
                <a:gd name="T100" fmla="*/ 120 w 125"/>
                <a:gd name="T101" fmla="*/ 0 h 53"/>
                <a:gd name="T102" fmla="*/ 115 w 125"/>
                <a:gd name="T103" fmla="*/ 1 h 53"/>
                <a:gd name="T104" fmla="*/ 109 w 125"/>
                <a:gd name="T105" fmla="*/ 2 h 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25" h="53">
                  <a:moveTo>
                    <a:pt x="109" y="2"/>
                  </a:moveTo>
                  <a:lnTo>
                    <a:pt x="112" y="4"/>
                  </a:lnTo>
                  <a:lnTo>
                    <a:pt x="113" y="6"/>
                  </a:lnTo>
                  <a:lnTo>
                    <a:pt x="114" y="7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3" y="14"/>
                  </a:lnTo>
                  <a:lnTo>
                    <a:pt x="111" y="16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109" y="20"/>
                  </a:lnTo>
                  <a:lnTo>
                    <a:pt x="108" y="21"/>
                  </a:lnTo>
                  <a:lnTo>
                    <a:pt x="107" y="22"/>
                  </a:lnTo>
                  <a:lnTo>
                    <a:pt x="105" y="23"/>
                  </a:lnTo>
                  <a:lnTo>
                    <a:pt x="103" y="25"/>
                  </a:lnTo>
                  <a:lnTo>
                    <a:pt x="101" y="27"/>
                  </a:lnTo>
                  <a:lnTo>
                    <a:pt x="99" y="29"/>
                  </a:lnTo>
                  <a:lnTo>
                    <a:pt x="96" y="31"/>
                  </a:lnTo>
                  <a:lnTo>
                    <a:pt x="92" y="33"/>
                  </a:lnTo>
                  <a:lnTo>
                    <a:pt x="88" y="35"/>
                  </a:lnTo>
                  <a:lnTo>
                    <a:pt x="84" y="37"/>
                  </a:lnTo>
                  <a:lnTo>
                    <a:pt x="79" y="40"/>
                  </a:lnTo>
                  <a:lnTo>
                    <a:pt x="74" y="42"/>
                  </a:lnTo>
                  <a:lnTo>
                    <a:pt x="68" y="44"/>
                  </a:lnTo>
                  <a:lnTo>
                    <a:pt x="53" y="50"/>
                  </a:lnTo>
                  <a:lnTo>
                    <a:pt x="49" y="50"/>
                  </a:lnTo>
                  <a:lnTo>
                    <a:pt x="45" y="50"/>
                  </a:lnTo>
                  <a:lnTo>
                    <a:pt x="41" y="50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2" y="49"/>
                  </a:lnTo>
                  <a:lnTo>
                    <a:pt x="29" y="49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21" y="47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6" y="46"/>
                  </a:lnTo>
                  <a:lnTo>
                    <a:pt x="15" y="46"/>
                  </a:lnTo>
                  <a:lnTo>
                    <a:pt x="14" y="46"/>
                  </a:lnTo>
                  <a:lnTo>
                    <a:pt x="11" y="47"/>
                  </a:lnTo>
                  <a:lnTo>
                    <a:pt x="14" y="46"/>
                  </a:lnTo>
                  <a:lnTo>
                    <a:pt x="12" y="45"/>
                  </a:lnTo>
                  <a:lnTo>
                    <a:pt x="10" y="44"/>
                  </a:lnTo>
                  <a:lnTo>
                    <a:pt x="9" y="43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7" y="39"/>
                  </a:lnTo>
                  <a:lnTo>
                    <a:pt x="15" y="39"/>
                  </a:lnTo>
                  <a:lnTo>
                    <a:pt x="12" y="40"/>
                  </a:lnTo>
                  <a:lnTo>
                    <a:pt x="8" y="41"/>
                  </a:lnTo>
                  <a:lnTo>
                    <a:pt x="5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3" y="45"/>
                  </a:lnTo>
                  <a:lnTo>
                    <a:pt x="5" y="47"/>
                  </a:lnTo>
                  <a:lnTo>
                    <a:pt x="9" y="48"/>
                  </a:lnTo>
                  <a:lnTo>
                    <a:pt x="13" y="49"/>
                  </a:lnTo>
                  <a:lnTo>
                    <a:pt x="17" y="50"/>
                  </a:lnTo>
                  <a:lnTo>
                    <a:pt x="21" y="51"/>
                  </a:lnTo>
                  <a:lnTo>
                    <a:pt x="26" y="51"/>
                  </a:lnTo>
                  <a:lnTo>
                    <a:pt x="30" y="52"/>
                  </a:lnTo>
                  <a:lnTo>
                    <a:pt x="35" y="52"/>
                  </a:lnTo>
                  <a:lnTo>
                    <a:pt x="39" y="52"/>
                  </a:lnTo>
                  <a:lnTo>
                    <a:pt x="43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2" y="53"/>
                  </a:lnTo>
                  <a:lnTo>
                    <a:pt x="54" y="53"/>
                  </a:lnTo>
                  <a:lnTo>
                    <a:pt x="56" y="53"/>
                  </a:lnTo>
                  <a:lnTo>
                    <a:pt x="57" y="52"/>
                  </a:lnTo>
                  <a:lnTo>
                    <a:pt x="60" y="51"/>
                  </a:lnTo>
                  <a:lnTo>
                    <a:pt x="63" y="50"/>
                  </a:lnTo>
                  <a:lnTo>
                    <a:pt x="67" y="48"/>
                  </a:lnTo>
                  <a:lnTo>
                    <a:pt x="72" y="46"/>
                  </a:lnTo>
                  <a:lnTo>
                    <a:pt x="77" y="43"/>
                  </a:lnTo>
                  <a:lnTo>
                    <a:pt x="83" y="40"/>
                  </a:lnTo>
                  <a:lnTo>
                    <a:pt x="89" y="37"/>
                  </a:lnTo>
                  <a:lnTo>
                    <a:pt x="95" y="34"/>
                  </a:lnTo>
                  <a:lnTo>
                    <a:pt x="101" y="30"/>
                  </a:lnTo>
                  <a:lnTo>
                    <a:pt x="106" y="26"/>
                  </a:lnTo>
                  <a:lnTo>
                    <a:pt x="111" y="21"/>
                  </a:lnTo>
                  <a:lnTo>
                    <a:pt x="116" y="16"/>
                  </a:lnTo>
                  <a:lnTo>
                    <a:pt x="120" y="11"/>
                  </a:lnTo>
                  <a:lnTo>
                    <a:pt x="123" y="6"/>
                  </a:lnTo>
                  <a:lnTo>
                    <a:pt x="125" y="0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8" y="1"/>
                  </a:lnTo>
                  <a:lnTo>
                    <a:pt x="115" y="1"/>
                  </a:lnTo>
                  <a:lnTo>
                    <a:pt x="112" y="2"/>
                  </a:lnTo>
                  <a:lnTo>
                    <a:pt x="109" y="2"/>
                  </a:lnTo>
                  <a:close/>
                </a:path>
              </a:pathLst>
            </a:custGeom>
            <a:solidFill>
              <a:srgbClr val="B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1" name="Freeform 621"/>
            <p:cNvSpPr>
              <a:spLocks/>
            </p:cNvSpPr>
            <p:nvPr/>
          </p:nvSpPr>
          <p:spPr bwMode="auto">
            <a:xfrm>
              <a:off x="2751" y="3411"/>
              <a:ext cx="16" cy="7"/>
            </a:xfrm>
            <a:custGeom>
              <a:avLst/>
              <a:gdLst>
                <a:gd name="T0" fmla="*/ 5 w 16"/>
                <a:gd name="T1" fmla="*/ 7 h 7"/>
                <a:gd name="T2" fmla="*/ 16 w 16"/>
                <a:gd name="T3" fmla="*/ 2 h 7"/>
                <a:gd name="T4" fmla="*/ 15 w 16"/>
                <a:gd name="T5" fmla="*/ 2 h 7"/>
                <a:gd name="T6" fmla="*/ 15 w 16"/>
                <a:gd name="T7" fmla="*/ 1 h 7"/>
                <a:gd name="T8" fmla="*/ 15 w 16"/>
                <a:gd name="T9" fmla="*/ 0 h 7"/>
                <a:gd name="T10" fmla="*/ 15 w 16"/>
                <a:gd name="T11" fmla="*/ 0 h 7"/>
                <a:gd name="T12" fmla="*/ 0 w 16"/>
                <a:gd name="T13" fmla="*/ 4 h 7"/>
                <a:gd name="T14" fmla="*/ 1 w 16"/>
                <a:gd name="T15" fmla="*/ 5 h 7"/>
                <a:gd name="T16" fmla="*/ 1 w 16"/>
                <a:gd name="T17" fmla="*/ 5 h 7"/>
                <a:gd name="T18" fmla="*/ 3 w 16"/>
                <a:gd name="T19" fmla="*/ 6 h 7"/>
                <a:gd name="T20" fmla="*/ 5 w 16"/>
                <a:gd name="T21" fmla="*/ 7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7">
                  <a:moveTo>
                    <a:pt x="5" y="7"/>
                  </a:moveTo>
                  <a:lnTo>
                    <a:pt x="16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2" name="Freeform 622"/>
            <p:cNvSpPr>
              <a:spLocks/>
            </p:cNvSpPr>
            <p:nvPr/>
          </p:nvSpPr>
          <p:spPr bwMode="auto">
            <a:xfrm>
              <a:off x="2812" y="3397"/>
              <a:ext cx="8" cy="10"/>
            </a:xfrm>
            <a:custGeom>
              <a:avLst/>
              <a:gdLst>
                <a:gd name="T0" fmla="*/ 5 w 8"/>
                <a:gd name="T1" fmla="*/ 10 h 10"/>
                <a:gd name="T2" fmla="*/ 6 w 8"/>
                <a:gd name="T3" fmla="*/ 10 h 10"/>
                <a:gd name="T4" fmla="*/ 7 w 8"/>
                <a:gd name="T5" fmla="*/ 9 h 10"/>
                <a:gd name="T6" fmla="*/ 8 w 8"/>
                <a:gd name="T7" fmla="*/ 7 h 10"/>
                <a:gd name="T8" fmla="*/ 8 w 8"/>
                <a:gd name="T9" fmla="*/ 5 h 10"/>
                <a:gd name="T10" fmla="*/ 8 w 8"/>
                <a:gd name="T11" fmla="*/ 3 h 10"/>
                <a:gd name="T12" fmla="*/ 7 w 8"/>
                <a:gd name="T13" fmla="*/ 2 h 10"/>
                <a:gd name="T14" fmla="*/ 6 w 8"/>
                <a:gd name="T15" fmla="*/ 0 h 10"/>
                <a:gd name="T16" fmla="*/ 4 w 8"/>
                <a:gd name="T17" fmla="*/ 0 h 10"/>
                <a:gd name="T18" fmla="*/ 2 w 8"/>
                <a:gd name="T19" fmla="*/ 1 h 10"/>
                <a:gd name="T20" fmla="*/ 1 w 8"/>
                <a:gd name="T21" fmla="*/ 2 h 10"/>
                <a:gd name="T22" fmla="*/ 0 w 8"/>
                <a:gd name="T23" fmla="*/ 3 h 10"/>
                <a:gd name="T24" fmla="*/ 0 w 8"/>
                <a:gd name="T25" fmla="*/ 5 h 10"/>
                <a:gd name="T26" fmla="*/ 1 w 8"/>
                <a:gd name="T27" fmla="*/ 7 h 10"/>
                <a:gd name="T28" fmla="*/ 1 w 8"/>
                <a:gd name="T29" fmla="*/ 9 h 10"/>
                <a:gd name="T30" fmla="*/ 3 w 8"/>
                <a:gd name="T31" fmla="*/ 10 h 10"/>
                <a:gd name="T32" fmla="*/ 5 w 8"/>
                <a:gd name="T33" fmla="*/ 1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" h="10">
                  <a:moveTo>
                    <a:pt x="5" y="10"/>
                  </a:moveTo>
                  <a:lnTo>
                    <a:pt x="6" y="10"/>
                  </a:lnTo>
                  <a:lnTo>
                    <a:pt x="7" y="9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3" y="10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3" name="Freeform 623"/>
            <p:cNvSpPr>
              <a:spLocks/>
            </p:cNvSpPr>
            <p:nvPr/>
          </p:nvSpPr>
          <p:spPr bwMode="auto">
            <a:xfrm>
              <a:off x="2813" y="3398"/>
              <a:ext cx="7" cy="8"/>
            </a:xfrm>
            <a:custGeom>
              <a:avLst/>
              <a:gdLst>
                <a:gd name="T0" fmla="*/ 4 w 7"/>
                <a:gd name="T1" fmla="*/ 8 h 8"/>
                <a:gd name="T2" fmla="*/ 5 w 7"/>
                <a:gd name="T3" fmla="*/ 8 h 8"/>
                <a:gd name="T4" fmla="*/ 6 w 7"/>
                <a:gd name="T5" fmla="*/ 7 h 8"/>
                <a:gd name="T6" fmla="*/ 6 w 7"/>
                <a:gd name="T7" fmla="*/ 6 h 8"/>
                <a:gd name="T8" fmla="*/ 7 w 7"/>
                <a:gd name="T9" fmla="*/ 4 h 8"/>
                <a:gd name="T10" fmla="*/ 6 w 7"/>
                <a:gd name="T11" fmla="*/ 2 h 8"/>
                <a:gd name="T12" fmla="*/ 6 w 7"/>
                <a:gd name="T13" fmla="*/ 1 h 8"/>
                <a:gd name="T14" fmla="*/ 4 w 7"/>
                <a:gd name="T15" fmla="*/ 0 h 8"/>
                <a:gd name="T16" fmla="*/ 3 w 7"/>
                <a:gd name="T17" fmla="*/ 0 h 8"/>
                <a:gd name="T18" fmla="*/ 2 w 7"/>
                <a:gd name="T19" fmla="*/ 0 h 8"/>
                <a:gd name="T20" fmla="*/ 1 w 7"/>
                <a:gd name="T21" fmla="*/ 1 h 8"/>
                <a:gd name="T22" fmla="*/ 0 w 7"/>
                <a:gd name="T23" fmla="*/ 3 h 8"/>
                <a:gd name="T24" fmla="*/ 0 w 7"/>
                <a:gd name="T25" fmla="*/ 4 h 8"/>
                <a:gd name="T26" fmla="*/ 0 w 7"/>
                <a:gd name="T27" fmla="*/ 6 h 8"/>
                <a:gd name="T28" fmla="*/ 1 w 7"/>
                <a:gd name="T29" fmla="*/ 7 h 8"/>
                <a:gd name="T30" fmla="*/ 2 w 7"/>
                <a:gd name="T31" fmla="*/ 8 h 8"/>
                <a:gd name="T32" fmla="*/ 4 w 7"/>
                <a:gd name="T33" fmla="*/ 8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5" y="8"/>
                  </a:lnTo>
                  <a:lnTo>
                    <a:pt x="6" y="7"/>
                  </a:lnTo>
                  <a:lnTo>
                    <a:pt x="6" y="6"/>
                  </a:lnTo>
                  <a:lnTo>
                    <a:pt x="7" y="4"/>
                  </a:lnTo>
                  <a:lnTo>
                    <a:pt x="6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4" name="Freeform 624"/>
            <p:cNvSpPr>
              <a:spLocks/>
            </p:cNvSpPr>
            <p:nvPr/>
          </p:nvSpPr>
          <p:spPr bwMode="auto">
            <a:xfrm>
              <a:off x="2814" y="3400"/>
              <a:ext cx="4" cy="5"/>
            </a:xfrm>
            <a:custGeom>
              <a:avLst/>
              <a:gdLst>
                <a:gd name="T0" fmla="*/ 4 w 4"/>
                <a:gd name="T1" fmla="*/ 2 h 5"/>
                <a:gd name="T2" fmla="*/ 3 w 4"/>
                <a:gd name="T3" fmla="*/ 1 h 5"/>
                <a:gd name="T4" fmla="*/ 3 w 4"/>
                <a:gd name="T5" fmla="*/ 1 h 5"/>
                <a:gd name="T6" fmla="*/ 3 w 4"/>
                <a:gd name="T7" fmla="*/ 0 h 5"/>
                <a:gd name="T8" fmla="*/ 2 w 4"/>
                <a:gd name="T9" fmla="*/ 0 h 5"/>
                <a:gd name="T10" fmla="*/ 2 w 4"/>
                <a:gd name="T11" fmla="*/ 0 h 5"/>
                <a:gd name="T12" fmla="*/ 2 w 4"/>
                <a:gd name="T13" fmla="*/ 0 h 5"/>
                <a:gd name="T14" fmla="*/ 2 w 4"/>
                <a:gd name="T15" fmla="*/ 0 h 5"/>
                <a:gd name="T16" fmla="*/ 2 w 4"/>
                <a:gd name="T17" fmla="*/ 0 h 5"/>
                <a:gd name="T18" fmla="*/ 1 w 4"/>
                <a:gd name="T19" fmla="*/ 0 h 5"/>
                <a:gd name="T20" fmla="*/ 1 w 4"/>
                <a:gd name="T21" fmla="*/ 0 h 5"/>
                <a:gd name="T22" fmla="*/ 0 w 4"/>
                <a:gd name="T23" fmla="*/ 1 h 5"/>
                <a:gd name="T24" fmla="*/ 0 w 4"/>
                <a:gd name="T25" fmla="*/ 2 h 5"/>
                <a:gd name="T26" fmla="*/ 0 w 4"/>
                <a:gd name="T27" fmla="*/ 3 h 5"/>
                <a:gd name="T28" fmla="*/ 1 w 4"/>
                <a:gd name="T29" fmla="*/ 4 h 5"/>
                <a:gd name="T30" fmla="*/ 2 w 4"/>
                <a:gd name="T31" fmla="*/ 5 h 5"/>
                <a:gd name="T32" fmla="*/ 3 w 4"/>
                <a:gd name="T33" fmla="*/ 5 h 5"/>
                <a:gd name="T34" fmla="*/ 3 w 4"/>
                <a:gd name="T35" fmla="*/ 5 h 5"/>
                <a:gd name="T36" fmla="*/ 3 w 4"/>
                <a:gd name="T37" fmla="*/ 5 h 5"/>
                <a:gd name="T38" fmla="*/ 3 w 4"/>
                <a:gd name="T39" fmla="*/ 5 h 5"/>
                <a:gd name="T40" fmla="*/ 3 w 4"/>
                <a:gd name="T41" fmla="*/ 5 h 5"/>
                <a:gd name="T42" fmla="*/ 3 w 4"/>
                <a:gd name="T43" fmla="*/ 4 h 5"/>
                <a:gd name="T44" fmla="*/ 3 w 4"/>
                <a:gd name="T45" fmla="*/ 4 h 5"/>
                <a:gd name="T46" fmla="*/ 4 w 4"/>
                <a:gd name="T47" fmla="*/ 3 h 5"/>
                <a:gd name="T48" fmla="*/ 4 w 4"/>
                <a:gd name="T49" fmla="*/ 2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5" name="Freeform 625"/>
            <p:cNvSpPr>
              <a:spLocks/>
            </p:cNvSpPr>
            <p:nvPr/>
          </p:nvSpPr>
          <p:spPr bwMode="auto">
            <a:xfrm>
              <a:off x="2816" y="3400"/>
              <a:ext cx="2" cy="5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1 h 5"/>
                <a:gd name="T4" fmla="*/ 2 w 2"/>
                <a:gd name="T5" fmla="*/ 0 h 5"/>
                <a:gd name="T6" fmla="*/ 1 w 2"/>
                <a:gd name="T7" fmla="*/ 0 h 5"/>
                <a:gd name="T8" fmla="*/ 0 w 2"/>
                <a:gd name="T9" fmla="*/ 0 h 5"/>
                <a:gd name="T10" fmla="*/ 1 w 2"/>
                <a:gd name="T11" fmla="*/ 0 h 5"/>
                <a:gd name="T12" fmla="*/ 1 w 2"/>
                <a:gd name="T13" fmla="*/ 1 h 5"/>
                <a:gd name="T14" fmla="*/ 1 w 2"/>
                <a:gd name="T15" fmla="*/ 1 h 5"/>
                <a:gd name="T16" fmla="*/ 2 w 2"/>
                <a:gd name="T17" fmla="*/ 2 h 5"/>
                <a:gd name="T18" fmla="*/ 2 w 2"/>
                <a:gd name="T19" fmla="*/ 3 h 5"/>
                <a:gd name="T20" fmla="*/ 1 w 2"/>
                <a:gd name="T21" fmla="*/ 4 h 5"/>
                <a:gd name="T22" fmla="*/ 1 w 2"/>
                <a:gd name="T23" fmla="*/ 4 h 5"/>
                <a:gd name="T24" fmla="*/ 1 w 2"/>
                <a:gd name="T25" fmla="*/ 5 h 5"/>
                <a:gd name="T26" fmla="*/ 1 w 2"/>
                <a:gd name="T27" fmla="*/ 5 h 5"/>
                <a:gd name="T28" fmla="*/ 2 w 2"/>
                <a:gd name="T29" fmla="*/ 4 h 5"/>
                <a:gd name="T30" fmla="*/ 2 w 2"/>
                <a:gd name="T31" fmla="*/ 3 h 5"/>
                <a:gd name="T32" fmla="*/ 2 w 2"/>
                <a:gd name="T33" fmla="*/ 2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6" name="Freeform 626"/>
            <p:cNvSpPr>
              <a:spLocks/>
            </p:cNvSpPr>
            <p:nvPr/>
          </p:nvSpPr>
          <p:spPr bwMode="auto">
            <a:xfrm>
              <a:off x="2815" y="3401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1 h 2"/>
                <a:gd name="T14" fmla="*/ 1 w 1"/>
                <a:gd name="T15" fmla="*/ 0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7" name="Freeform 627"/>
            <p:cNvSpPr>
              <a:spLocks/>
            </p:cNvSpPr>
            <p:nvPr/>
          </p:nvSpPr>
          <p:spPr bwMode="auto">
            <a:xfrm>
              <a:off x="2825" y="3392"/>
              <a:ext cx="7" cy="9"/>
            </a:xfrm>
            <a:custGeom>
              <a:avLst/>
              <a:gdLst>
                <a:gd name="T0" fmla="*/ 4 w 7"/>
                <a:gd name="T1" fmla="*/ 9 h 9"/>
                <a:gd name="T2" fmla="*/ 5 w 7"/>
                <a:gd name="T3" fmla="*/ 8 h 9"/>
                <a:gd name="T4" fmla="*/ 6 w 7"/>
                <a:gd name="T5" fmla="*/ 7 h 9"/>
                <a:gd name="T6" fmla="*/ 7 w 7"/>
                <a:gd name="T7" fmla="*/ 6 h 9"/>
                <a:gd name="T8" fmla="*/ 7 w 7"/>
                <a:gd name="T9" fmla="*/ 4 h 9"/>
                <a:gd name="T10" fmla="*/ 7 w 7"/>
                <a:gd name="T11" fmla="*/ 2 h 9"/>
                <a:gd name="T12" fmla="*/ 6 w 7"/>
                <a:gd name="T13" fmla="*/ 1 h 9"/>
                <a:gd name="T14" fmla="*/ 5 w 7"/>
                <a:gd name="T15" fmla="*/ 0 h 9"/>
                <a:gd name="T16" fmla="*/ 3 w 7"/>
                <a:gd name="T17" fmla="*/ 0 h 9"/>
                <a:gd name="T18" fmla="*/ 2 w 7"/>
                <a:gd name="T19" fmla="*/ 0 h 9"/>
                <a:gd name="T20" fmla="*/ 1 w 7"/>
                <a:gd name="T21" fmla="*/ 1 h 9"/>
                <a:gd name="T22" fmla="*/ 0 w 7"/>
                <a:gd name="T23" fmla="*/ 3 h 9"/>
                <a:gd name="T24" fmla="*/ 0 w 7"/>
                <a:gd name="T25" fmla="*/ 5 h 9"/>
                <a:gd name="T26" fmla="*/ 0 w 7"/>
                <a:gd name="T27" fmla="*/ 6 h 9"/>
                <a:gd name="T28" fmla="*/ 1 w 7"/>
                <a:gd name="T29" fmla="*/ 8 h 9"/>
                <a:gd name="T30" fmla="*/ 2 w 7"/>
                <a:gd name="T31" fmla="*/ 9 h 9"/>
                <a:gd name="T32" fmla="*/ 4 w 7"/>
                <a:gd name="T33" fmla="*/ 9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" h="9">
                  <a:moveTo>
                    <a:pt x="4" y="9"/>
                  </a:moveTo>
                  <a:lnTo>
                    <a:pt x="5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8" name="Freeform 628"/>
            <p:cNvSpPr>
              <a:spLocks/>
            </p:cNvSpPr>
            <p:nvPr/>
          </p:nvSpPr>
          <p:spPr bwMode="auto">
            <a:xfrm>
              <a:off x="2825" y="3393"/>
              <a:ext cx="6" cy="7"/>
            </a:xfrm>
            <a:custGeom>
              <a:avLst/>
              <a:gdLst>
                <a:gd name="T0" fmla="*/ 4 w 6"/>
                <a:gd name="T1" fmla="*/ 7 h 7"/>
                <a:gd name="T2" fmla="*/ 5 w 6"/>
                <a:gd name="T3" fmla="*/ 7 h 7"/>
                <a:gd name="T4" fmla="*/ 6 w 6"/>
                <a:gd name="T5" fmla="*/ 6 h 7"/>
                <a:gd name="T6" fmla="*/ 6 w 6"/>
                <a:gd name="T7" fmla="*/ 5 h 7"/>
                <a:gd name="T8" fmla="*/ 6 w 6"/>
                <a:gd name="T9" fmla="*/ 3 h 7"/>
                <a:gd name="T10" fmla="*/ 6 w 6"/>
                <a:gd name="T11" fmla="*/ 2 h 7"/>
                <a:gd name="T12" fmla="*/ 5 w 6"/>
                <a:gd name="T13" fmla="*/ 1 h 7"/>
                <a:gd name="T14" fmla="*/ 4 w 6"/>
                <a:gd name="T15" fmla="*/ 0 h 7"/>
                <a:gd name="T16" fmla="*/ 3 w 6"/>
                <a:gd name="T17" fmla="*/ 0 h 7"/>
                <a:gd name="T18" fmla="*/ 2 w 6"/>
                <a:gd name="T19" fmla="*/ 0 h 7"/>
                <a:gd name="T20" fmla="*/ 1 w 6"/>
                <a:gd name="T21" fmla="*/ 1 h 7"/>
                <a:gd name="T22" fmla="*/ 0 w 6"/>
                <a:gd name="T23" fmla="*/ 2 h 7"/>
                <a:gd name="T24" fmla="*/ 0 w 6"/>
                <a:gd name="T25" fmla="*/ 4 h 7"/>
                <a:gd name="T26" fmla="*/ 1 w 6"/>
                <a:gd name="T27" fmla="*/ 5 h 7"/>
                <a:gd name="T28" fmla="*/ 1 w 6"/>
                <a:gd name="T29" fmla="*/ 6 h 7"/>
                <a:gd name="T30" fmla="*/ 2 w 6"/>
                <a:gd name="T31" fmla="*/ 7 h 7"/>
                <a:gd name="T32" fmla="*/ 4 w 6"/>
                <a:gd name="T33" fmla="*/ 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lnTo>
                    <a:pt x="5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9" name="Freeform 629"/>
            <p:cNvSpPr>
              <a:spLocks/>
            </p:cNvSpPr>
            <p:nvPr/>
          </p:nvSpPr>
          <p:spPr bwMode="auto">
            <a:xfrm>
              <a:off x="2826" y="3394"/>
              <a:ext cx="4" cy="5"/>
            </a:xfrm>
            <a:custGeom>
              <a:avLst/>
              <a:gdLst>
                <a:gd name="T0" fmla="*/ 4 w 4"/>
                <a:gd name="T1" fmla="*/ 2 h 5"/>
                <a:gd name="T2" fmla="*/ 3 w 4"/>
                <a:gd name="T3" fmla="*/ 1 h 5"/>
                <a:gd name="T4" fmla="*/ 3 w 4"/>
                <a:gd name="T5" fmla="*/ 1 h 5"/>
                <a:gd name="T6" fmla="*/ 3 w 4"/>
                <a:gd name="T7" fmla="*/ 0 h 5"/>
                <a:gd name="T8" fmla="*/ 2 w 4"/>
                <a:gd name="T9" fmla="*/ 0 h 5"/>
                <a:gd name="T10" fmla="*/ 2 w 4"/>
                <a:gd name="T11" fmla="*/ 0 h 5"/>
                <a:gd name="T12" fmla="*/ 2 w 4"/>
                <a:gd name="T13" fmla="*/ 0 h 5"/>
                <a:gd name="T14" fmla="*/ 2 w 4"/>
                <a:gd name="T15" fmla="*/ 0 h 5"/>
                <a:gd name="T16" fmla="*/ 2 w 4"/>
                <a:gd name="T17" fmla="*/ 0 h 5"/>
                <a:gd name="T18" fmla="*/ 2 w 4"/>
                <a:gd name="T19" fmla="*/ 0 h 5"/>
                <a:gd name="T20" fmla="*/ 1 w 4"/>
                <a:gd name="T21" fmla="*/ 1 h 5"/>
                <a:gd name="T22" fmla="*/ 1 w 4"/>
                <a:gd name="T23" fmla="*/ 2 h 5"/>
                <a:gd name="T24" fmla="*/ 0 w 4"/>
                <a:gd name="T25" fmla="*/ 3 h 5"/>
                <a:gd name="T26" fmla="*/ 1 w 4"/>
                <a:gd name="T27" fmla="*/ 3 h 5"/>
                <a:gd name="T28" fmla="*/ 1 w 4"/>
                <a:gd name="T29" fmla="*/ 4 h 5"/>
                <a:gd name="T30" fmla="*/ 2 w 4"/>
                <a:gd name="T31" fmla="*/ 5 h 5"/>
                <a:gd name="T32" fmla="*/ 3 w 4"/>
                <a:gd name="T33" fmla="*/ 5 h 5"/>
                <a:gd name="T34" fmla="*/ 3 w 4"/>
                <a:gd name="T35" fmla="*/ 5 h 5"/>
                <a:gd name="T36" fmla="*/ 3 w 4"/>
                <a:gd name="T37" fmla="*/ 5 h 5"/>
                <a:gd name="T38" fmla="*/ 3 w 4"/>
                <a:gd name="T39" fmla="*/ 5 h 5"/>
                <a:gd name="T40" fmla="*/ 3 w 4"/>
                <a:gd name="T41" fmla="*/ 5 h 5"/>
                <a:gd name="T42" fmla="*/ 3 w 4"/>
                <a:gd name="T43" fmla="*/ 4 h 5"/>
                <a:gd name="T44" fmla="*/ 3 w 4"/>
                <a:gd name="T45" fmla="*/ 4 h 5"/>
                <a:gd name="T46" fmla="*/ 4 w 4"/>
                <a:gd name="T47" fmla="*/ 3 h 5"/>
                <a:gd name="T48" fmla="*/ 4 w 4"/>
                <a:gd name="T49" fmla="*/ 2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0" name="Freeform 630"/>
            <p:cNvSpPr>
              <a:spLocks/>
            </p:cNvSpPr>
            <p:nvPr/>
          </p:nvSpPr>
          <p:spPr bwMode="auto">
            <a:xfrm>
              <a:off x="2828" y="3394"/>
              <a:ext cx="3" cy="5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1 h 5"/>
                <a:gd name="T4" fmla="*/ 2 w 3"/>
                <a:gd name="T5" fmla="*/ 1 h 5"/>
                <a:gd name="T6" fmla="*/ 1 w 3"/>
                <a:gd name="T7" fmla="*/ 0 h 5"/>
                <a:gd name="T8" fmla="*/ 0 w 3"/>
                <a:gd name="T9" fmla="*/ 0 h 5"/>
                <a:gd name="T10" fmla="*/ 1 w 3"/>
                <a:gd name="T11" fmla="*/ 0 h 5"/>
                <a:gd name="T12" fmla="*/ 1 w 3"/>
                <a:gd name="T13" fmla="*/ 1 h 5"/>
                <a:gd name="T14" fmla="*/ 1 w 3"/>
                <a:gd name="T15" fmla="*/ 1 h 5"/>
                <a:gd name="T16" fmla="*/ 2 w 3"/>
                <a:gd name="T17" fmla="*/ 2 h 5"/>
                <a:gd name="T18" fmla="*/ 2 w 3"/>
                <a:gd name="T19" fmla="*/ 3 h 5"/>
                <a:gd name="T20" fmla="*/ 1 w 3"/>
                <a:gd name="T21" fmla="*/ 4 h 5"/>
                <a:gd name="T22" fmla="*/ 1 w 3"/>
                <a:gd name="T23" fmla="*/ 4 h 5"/>
                <a:gd name="T24" fmla="*/ 1 w 3"/>
                <a:gd name="T25" fmla="*/ 5 h 5"/>
                <a:gd name="T26" fmla="*/ 1 w 3"/>
                <a:gd name="T27" fmla="*/ 4 h 5"/>
                <a:gd name="T28" fmla="*/ 2 w 3"/>
                <a:gd name="T29" fmla="*/ 4 h 5"/>
                <a:gd name="T30" fmla="*/ 2 w 3"/>
                <a:gd name="T31" fmla="*/ 3 h 5"/>
                <a:gd name="T32" fmla="*/ 3 w 3"/>
                <a:gd name="T33" fmla="*/ 2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1" name="Freeform 631"/>
            <p:cNvSpPr>
              <a:spLocks/>
            </p:cNvSpPr>
            <p:nvPr/>
          </p:nvSpPr>
          <p:spPr bwMode="auto">
            <a:xfrm>
              <a:off x="2827" y="3395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1 h 2"/>
                <a:gd name="T14" fmla="*/ 1 w 1"/>
                <a:gd name="T15" fmla="*/ 1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2" name="Freeform 632"/>
            <p:cNvSpPr>
              <a:spLocks/>
            </p:cNvSpPr>
            <p:nvPr/>
          </p:nvSpPr>
          <p:spPr bwMode="auto">
            <a:xfrm>
              <a:off x="2836" y="3387"/>
              <a:ext cx="6" cy="8"/>
            </a:xfrm>
            <a:custGeom>
              <a:avLst/>
              <a:gdLst>
                <a:gd name="T0" fmla="*/ 3 w 6"/>
                <a:gd name="T1" fmla="*/ 8 h 8"/>
                <a:gd name="T2" fmla="*/ 5 w 6"/>
                <a:gd name="T3" fmla="*/ 7 h 8"/>
                <a:gd name="T4" fmla="*/ 6 w 6"/>
                <a:gd name="T5" fmla="*/ 6 h 8"/>
                <a:gd name="T6" fmla="*/ 6 w 6"/>
                <a:gd name="T7" fmla="*/ 5 h 8"/>
                <a:gd name="T8" fmla="*/ 6 w 6"/>
                <a:gd name="T9" fmla="*/ 3 h 8"/>
                <a:gd name="T10" fmla="*/ 6 w 6"/>
                <a:gd name="T11" fmla="*/ 2 h 8"/>
                <a:gd name="T12" fmla="*/ 5 w 6"/>
                <a:gd name="T13" fmla="*/ 1 h 8"/>
                <a:gd name="T14" fmla="*/ 4 w 6"/>
                <a:gd name="T15" fmla="*/ 0 h 8"/>
                <a:gd name="T16" fmla="*/ 3 w 6"/>
                <a:gd name="T17" fmla="*/ 0 h 8"/>
                <a:gd name="T18" fmla="*/ 2 w 6"/>
                <a:gd name="T19" fmla="*/ 0 h 8"/>
                <a:gd name="T20" fmla="*/ 1 w 6"/>
                <a:gd name="T21" fmla="*/ 1 h 8"/>
                <a:gd name="T22" fmla="*/ 0 w 6"/>
                <a:gd name="T23" fmla="*/ 2 h 8"/>
                <a:gd name="T24" fmla="*/ 0 w 6"/>
                <a:gd name="T25" fmla="*/ 4 h 8"/>
                <a:gd name="T26" fmla="*/ 0 w 6"/>
                <a:gd name="T27" fmla="*/ 5 h 8"/>
                <a:gd name="T28" fmla="*/ 1 w 6"/>
                <a:gd name="T29" fmla="*/ 7 h 8"/>
                <a:gd name="T30" fmla="*/ 2 w 6"/>
                <a:gd name="T31" fmla="*/ 7 h 8"/>
                <a:gd name="T32" fmla="*/ 3 w 6"/>
                <a:gd name="T33" fmla="*/ 8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8">
                  <a:moveTo>
                    <a:pt x="3" y="8"/>
                  </a:moveTo>
                  <a:lnTo>
                    <a:pt x="5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7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3" name="Freeform 633"/>
            <p:cNvSpPr>
              <a:spLocks/>
            </p:cNvSpPr>
            <p:nvPr/>
          </p:nvSpPr>
          <p:spPr bwMode="auto">
            <a:xfrm>
              <a:off x="2837" y="3387"/>
              <a:ext cx="5" cy="7"/>
            </a:xfrm>
            <a:custGeom>
              <a:avLst/>
              <a:gdLst>
                <a:gd name="T0" fmla="*/ 2 w 5"/>
                <a:gd name="T1" fmla="*/ 7 h 7"/>
                <a:gd name="T2" fmla="*/ 3 w 5"/>
                <a:gd name="T3" fmla="*/ 7 h 7"/>
                <a:gd name="T4" fmla="*/ 4 w 5"/>
                <a:gd name="T5" fmla="*/ 6 h 7"/>
                <a:gd name="T6" fmla="*/ 5 w 5"/>
                <a:gd name="T7" fmla="*/ 5 h 7"/>
                <a:gd name="T8" fmla="*/ 5 w 5"/>
                <a:gd name="T9" fmla="*/ 3 h 7"/>
                <a:gd name="T10" fmla="*/ 5 w 5"/>
                <a:gd name="T11" fmla="*/ 2 h 7"/>
                <a:gd name="T12" fmla="*/ 4 w 5"/>
                <a:gd name="T13" fmla="*/ 1 h 7"/>
                <a:gd name="T14" fmla="*/ 3 w 5"/>
                <a:gd name="T15" fmla="*/ 0 h 7"/>
                <a:gd name="T16" fmla="*/ 2 w 5"/>
                <a:gd name="T17" fmla="*/ 0 h 7"/>
                <a:gd name="T18" fmla="*/ 1 w 5"/>
                <a:gd name="T19" fmla="*/ 1 h 7"/>
                <a:gd name="T20" fmla="*/ 0 w 5"/>
                <a:gd name="T21" fmla="*/ 1 h 7"/>
                <a:gd name="T22" fmla="*/ 0 w 5"/>
                <a:gd name="T23" fmla="*/ 2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  <a:gd name="T30" fmla="*/ 1 w 5"/>
                <a:gd name="T31" fmla="*/ 7 h 7"/>
                <a:gd name="T32" fmla="*/ 2 w 5"/>
                <a:gd name="T33" fmla="*/ 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4" name="Freeform 634"/>
            <p:cNvSpPr>
              <a:spLocks/>
            </p:cNvSpPr>
            <p:nvPr/>
          </p:nvSpPr>
          <p:spPr bwMode="auto">
            <a:xfrm>
              <a:off x="2837" y="3389"/>
              <a:ext cx="3" cy="4"/>
            </a:xfrm>
            <a:custGeom>
              <a:avLst/>
              <a:gdLst>
                <a:gd name="T0" fmla="*/ 3 w 3"/>
                <a:gd name="T1" fmla="*/ 2 h 4"/>
                <a:gd name="T2" fmla="*/ 3 w 3"/>
                <a:gd name="T3" fmla="*/ 1 h 4"/>
                <a:gd name="T4" fmla="*/ 3 w 3"/>
                <a:gd name="T5" fmla="*/ 0 h 4"/>
                <a:gd name="T6" fmla="*/ 2 w 3"/>
                <a:gd name="T7" fmla="*/ 0 h 4"/>
                <a:gd name="T8" fmla="*/ 2 w 3"/>
                <a:gd name="T9" fmla="*/ 0 h 4"/>
                <a:gd name="T10" fmla="*/ 2 w 3"/>
                <a:gd name="T11" fmla="*/ 0 h 4"/>
                <a:gd name="T12" fmla="*/ 2 w 3"/>
                <a:gd name="T13" fmla="*/ 0 h 4"/>
                <a:gd name="T14" fmla="*/ 2 w 3"/>
                <a:gd name="T15" fmla="*/ 0 h 4"/>
                <a:gd name="T16" fmla="*/ 2 w 3"/>
                <a:gd name="T17" fmla="*/ 0 h 4"/>
                <a:gd name="T18" fmla="*/ 1 w 3"/>
                <a:gd name="T19" fmla="*/ 0 h 4"/>
                <a:gd name="T20" fmla="*/ 1 w 3"/>
                <a:gd name="T21" fmla="*/ 0 h 4"/>
                <a:gd name="T22" fmla="*/ 0 w 3"/>
                <a:gd name="T23" fmla="*/ 1 h 4"/>
                <a:gd name="T24" fmla="*/ 0 w 3"/>
                <a:gd name="T25" fmla="*/ 2 h 4"/>
                <a:gd name="T26" fmla="*/ 1 w 3"/>
                <a:gd name="T27" fmla="*/ 2 h 4"/>
                <a:gd name="T28" fmla="*/ 1 w 3"/>
                <a:gd name="T29" fmla="*/ 3 h 4"/>
                <a:gd name="T30" fmla="*/ 2 w 3"/>
                <a:gd name="T31" fmla="*/ 4 h 4"/>
                <a:gd name="T32" fmla="*/ 2 w 3"/>
                <a:gd name="T33" fmla="*/ 4 h 4"/>
                <a:gd name="T34" fmla="*/ 2 w 3"/>
                <a:gd name="T35" fmla="*/ 4 h 4"/>
                <a:gd name="T36" fmla="*/ 2 w 3"/>
                <a:gd name="T37" fmla="*/ 4 h 4"/>
                <a:gd name="T38" fmla="*/ 2 w 3"/>
                <a:gd name="T39" fmla="*/ 4 h 4"/>
                <a:gd name="T40" fmla="*/ 2 w 3"/>
                <a:gd name="T41" fmla="*/ 4 h 4"/>
                <a:gd name="T42" fmla="*/ 3 w 3"/>
                <a:gd name="T43" fmla="*/ 3 h 4"/>
                <a:gd name="T44" fmla="*/ 3 w 3"/>
                <a:gd name="T45" fmla="*/ 3 h 4"/>
                <a:gd name="T46" fmla="*/ 3 w 3"/>
                <a:gd name="T47" fmla="*/ 2 h 4"/>
                <a:gd name="T48" fmla="*/ 3 w 3"/>
                <a:gd name="T49" fmla="*/ 2 h 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5" name="Freeform 635"/>
            <p:cNvSpPr>
              <a:spLocks/>
            </p:cNvSpPr>
            <p:nvPr/>
          </p:nvSpPr>
          <p:spPr bwMode="auto">
            <a:xfrm>
              <a:off x="2839" y="3389"/>
              <a:ext cx="2" cy="4"/>
            </a:xfrm>
            <a:custGeom>
              <a:avLst/>
              <a:gdLst>
                <a:gd name="T0" fmla="*/ 2 w 2"/>
                <a:gd name="T1" fmla="*/ 1 h 4"/>
                <a:gd name="T2" fmla="*/ 2 w 2"/>
                <a:gd name="T3" fmla="*/ 1 h 4"/>
                <a:gd name="T4" fmla="*/ 1 w 2"/>
                <a:gd name="T5" fmla="*/ 0 h 4"/>
                <a:gd name="T6" fmla="*/ 1 w 2"/>
                <a:gd name="T7" fmla="*/ 0 h 4"/>
                <a:gd name="T8" fmla="*/ 0 w 2"/>
                <a:gd name="T9" fmla="*/ 0 h 4"/>
                <a:gd name="T10" fmla="*/ 0 w 2"/>
                <a:gd name="T11" fmla="*/ 0 h 4"/>
                <a:gd name="T12" fmla="*/ 1 w 2"/>
                <a:gd name="T13" fmla="*/ 0 h 4"/>
                <a:gd name="T14" fmla="*/ 1 w 2"/>
                <a:gd name="T15" fmla="*/ 1 h 4"/>
                <a:gd name="T16" fmla="*/ 1 w 2"/>
                <a:gd name="T17" fmla="*/ 2 h 4"/>
                <a:gd name="T18" fmla="*/ 1 w 2"/>
                <a:gd name="T19" fmla="*/ 2 h 4"/>
                <a:gd name="T20" fmla="*/ 1 w 2"/>
                <a:gd name="T21" fmla="*/ 3 h 4"/>
                <a:gd name="T22" fmla="*/ 1 w 2"/>
                <a:gd name="T23" fmla="*/ 3 h 4"/>
                <a:gd name="T24" fmla="*/ 0 w 2"/>
                <a:gd name="T25" fmla="*/ 4 h 4"/>
                <a:gd name="T26" fmla="*/ 1 w 2"/>
                <a:gd name="T27" fmla="*/ 3 h 4"/>
                <a:gd name="T28" fmla="*/ 2 w 2"/>
                <a:gd name="T29" fmla="*/ 3 h 4"/>
                <a:gd name="T30" fmla="*/ 2 w 2"/>
                <a:gd name="T31" fmla="*/ 2 h 4"/>
                <a:gd name="T32" fmla="*/ 2 w 2"/>
                <a:gd name="T33" fmla="*/ 1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6" name="Freeform 636"/>
            <p:cNvSpPr>
              <a:spLocks/>
            </p:cNvSpPr>
            <p:nvPr/>
          </p:nvSpPr>
          <p:spPr bwMode="auto">
            <a:xfrm>
              <a:off x="2838" y="3389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1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7" name="Freeform 637"/>
            <p:cNvSpPr>
              <a:spLocks/>
            </p:cNvSpPr>
            <p:nvPr/>
          </p:nvSpPr>
          <p:spPr bwMode="auto">
            <a:xfrm>
              <a:off x="2814" y="3199"/>
              <a:ext cx="1" cy="184"/>
            </a:xfrm>
            <a:custGeom>
              <a:avLst/>
              <a:gdLst>
                <a:gd name="T0" fmla="*/ 0 w 1"/>
                <a:gd name="T1" fmla="*/ 0 h 184"/>
                <a:gd name="T2" fmla="*/ 0 w 1"/>
                <a:gd name="T3" fmla="*/ 183 h 184"/>
                <a:gd name="T4" fmla="*/ 0 w 1"/>
                <a:gd name="T5" fmla="*/ 183 h 184"/>
                <a:gd name="T6" fmla="*/ 0 w 1"/>
                <a:gd name="T7" fmla="*/ 183 h 184"/>
                <a:gd name="T8" fmla="*/ 0 w 1"/>
                <a:gd name="T9" fmla="*/ 183 h 184"/>
                <a:gd name="T10" fmla="*/ 1 w 1"/>
                <a:gd name="T11" fmla="*/ 184 h 184"/>
                <a:gd name="T12" fmla="*/ 1 w 1"/>
                <a:gd name="T13" fmla="*/ 0 h 184"/>
                <a:gd name="T14" fmla="*/ 0 w 1"/>
                <a:gd name="T15" fmla="*/ 0 h 1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" h="184">
                  <a:moveTo>
                    <a:pt x="0" y="0"/>
                  </a:moveTo>
                  <a:lnTo>
                    <a:pt x="0" y="183"/>
                  </a:lnTo>
                  <a:lnTo>
                    <a:pt x="1" y="184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8" name="Freeform 638"/>
            <p:cNvSpPr>
              <a:spLocks/>
            </p:cNvSpPr>
            <p:nvPr/>
          </p:nvSpPr>
          <p:spPr bwMode="auto">
            <a:xfrm>
              <a:off x="2815" y="3199"/>
              <a:ext cx="3" cy="184"/>
            </a:xfrm>
            <a:custGeom>
              <a:avLst/>
              <a:gdLst>
                <a:gd name="T0" fmla="*/ 3 w 3"/>
                <a:gd name="T1" fmla="*/ 182 h 184"/>
                <a:gd name="T2" fmla="*/ 1 w 3"/>
                <a:gd name="T3" fmla="*/ 0 h 184"/>
                <a:gd name="T4" fmla="*/ 0 w 3"/>
                <a:gd name="T5" fmla="*/ 0 h 184"/>
                <a:gd name="T6" fmla="*/ 0 w 3"/>
                <a:gd name="T7" fmla="*/ 184 h 184"/>
                <a:gd name="T8" fmla="*/ 1 w 3"/>
                <a:gd name="T9" fmla="*/ 184 h 184"/>
                <a:gd name="T10" fmla="*/ 2 w 3"/>
                <a:gd name="T11" fmla="*/ 184 h 184"/>
                <a:gd name="T12" fmla="*/ 2 w 3"/>
                <a:gd name="T13" fmla="*/ 183 h 184"/>
                <a:gd name="T14" fmla="*/ 3 w 3"/>
                <a:gd name="T15" fmla="*/ 182 h 1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184">
                  <a:moveTo>
                    <a:pt x="3" y="18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84"/>
                  </a:lnTo>
                  <a:lnTo>
                    <a:pt x="1" y="184"/>
                  </a:lnTo>
                  <a:lnTo>
                    <a:pt x="2" y="184"/>
                  </a:lnTo>
                  <a:lnTo>
                    <a:pt x="2" y="183"/>
                  </a:lnTo>
                  <a:lnTo>
                    <a:pt x="3" y="182"/>
                  </a:lnTo>
                  <a:close/>
                </a:path>
              </a:pathLst>
            </a:custGeom>
            <a:solidFill>
              <a:srgbClr val="DBD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9" name="Freeform 639"/>
            <p:cNvSpPr>
              <a:spLocks/>
            </p:cNvSpPr>
            <p:nvPr/>
          </p:nvSpPr>
          <p:spPr bwMode="auto">
            <a:xfrm>
              <a:off x="2702" y="3324"/>
              <a:ext cx="113" cy="46"/>
            </a:xfrm>
            <a:custGeom>
              <a:avLst/>
              <a:gdLst>
                <a:gd name="T0" fmla="*/ 113 w 113"/>
                <a:gd name="T1" fmla="*/ 0 h 46"/>
                <a:gd name="T2" fmla="*/ 113 w 113"/>
                <a:gd name="T3" fmla="*/ 0 h 46"/>
                <a:gd name="T4" fmla="*/ 112 w 113"/>
                <a:gd name="T5" fmla="*/ 0 h 46"/>
                <a:gd name="T6" fmla="*/ 112 w 113"/>
                <a:gd name="T7" fmla="*/ 0 h 46"/>
                <a:gd name="T8" fmla="*/ 112 w 113"/>
                <a:gd name="T9" fmla="*/ 0 h 46"/>
                <a:gd name="T10" fmla="*/ 2 w 113"/>
                <a:gd name="T11" fmla="*/ 42 h 46"/>
                <a:gd name="T12" fmla="*/ 1 w 113"/>
                <a:gd name="T13" fmla="*/ 43 h 46"/>
                <a:gd name="T14" fmla="*/ 1 w 113"/>
                <a:gd name="T15" fmla="*/ 43 h 46"/>
                <a:gd name="T16" fmla="*/ 0 w 113"/>
                <a:gd name="T17" fmla="*/ 45 h 46"/>
                <a:gd name="T18" fmla="*/ 1 w 113"/>
                <a:gd name="T19" fmla="*/ 46 h 46"/>
                <a:gd name="T20" fmla="*/ 1 w 113"/>
                <a:gd name="T21" fmla="*/ 45 h 46"/>
                <a:gd name="T22" fmla="*/ 2 w 113"/>
                <a:gd name="T23" fmla="*/ 44 h 46"/>
                <a:gd name="T24" fmla="*/ 2 w 113"/>
                <a:gd name="T25" fmla="*/ 43 h 46"/>
                <a:gd name="T26" fmla="*/ 2 w 113"/>
                <a:gd name="T27" fmla="*/ 43 h 46"/>
                <a:gd name="T28" fmla="*/ 113 w 113"/>
                <a:gd name="T29" fmla="*/ 0 h 4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46">
                  <a:moveTo>
                    <a:pt x="113" y="0"/>
                  </a:moveTo>
                  <a:lnTo>
                    <a:pt x="113" y="0"/>
                  </a:lnTo>
                  <a:lnTo>
                    <a:pt x="112" y="0"/>
                  </a:lnTo>
                  <a:lnTo>
                    <a:pt x="2" y="42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6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0" name="Freeform 640"/>
            <p:cNvSpPr>
              <a:spLocks/>
            </p:cNvSpPr>
            <p:nvPr/>
          </p:nvSpPr>
          <p:spPr bwMode="auto">
            <a:xfrm>
              <a:off x="2703" y="3324"/>
              <a:ext cx="113" cy="48"/>
            </a:xfrm>
            <a:custGeom>
              <a:avLst/>
              <a:gdLst>
                <a:gd name="T0" fmla="*/ 112 w 113"/>
                <a:gd name="T1" fmla="*/ 0 h 48"/>
                <a:gd name="T2" fmla="*/ 1 w 113"/>
                <a:gd name="T3" fmla="*/ 43 h 48"/>
                <a:gd name="T4" fmla="*/ 1 w 113"/>
                <a:gd name="T5" fmla="*/ 43 h 48"/>
                <a:gd name="T6" fmla="*/ 1 w 113"/>
                <a:gd name="T7" fmla="*/ 44 h 48"/>
                <a:gd name="T8" fmla="*/ 0 w 113"/>
                <a:gd name="T9" fmla="*/ 45 h 48"/>
                <a:gd name="T10" fmla="*/ 0 w 113"/>
                <a:gd name="T11" fmla="*/ 46 h 48"/>
                <a:gd name="T12" fmla="*/ 0 w 113"/>
                <a:gd name="T13" fmla="*/ 47 h 48"/>
                <a:gd name="T14" fmla="*/ 1 w 113"/>
                <a:gd name="T15" fmla="*/ 47 h 48"/>
                <a:gd name="T16" fmla="*/ 1 w 113"/>
                <a:gd name="T17" fmla="*/ 47 h 48"/>
                <a:gd name="T18" fmla="*/ 2 w 113"/>
                <a:gd name="T19" fmla="*/ 48 h 48"/>
                <a:gd name="T20" fmla="*/ 112 w 113"/>
                <a:gd name="T21" fmla="*/ 4 h 48"/>
                <a:gd name="T22" fmla="*/ 112 w 113"/>
                <a:gd name="T23" fmla="*/ 3 h 48"/>
                <a:gd name="T24" fmla="*/ 113 w 113"/>
                <a:gd name="T25" fmla="*/ 2 h 48"/>
                <a:gd name="T26" fmla="*/ 113 w 113"/>
                <a:gd name="T27" fmla="*/ 1 h 48"/>
                <a:gd name="T28" fmla="*/ 112 w 113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48">
                  <a:moveTo>
                    <a:pt x="112" y="0"/>
                  </a:moveTo>
                  <a:lnTo>
                    <a:pt x="1" y="43"/>
                  </a:lnTo>
                  <a:lnTo>
                    <a:pt x="1" y="44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2" y="48"/>
                  </a:lnTo>
                  <a:lnTo>
                    <a:pt x="112" y="4"/>
                  </a:lnTo>
                  <a:lnTo>
                    <a:pt x="112" y="3"/>
                  </a:lnTo>
                  <a:lnTo>
                    <a:pt x="113" y="2"/>
                  </a:lnTo>
                  <a:lnTo>
                    <a:pt x="113" y="1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DBD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1" name="Freeform 641"/>
            <p:cNvSpPr>
              <a:spLocks/>
            </p:cNvSpPr>
            <p:nvPr/>
          </p:nvSpPr>
          <p:spPr bwMode="auto">
            <a:xfrm>
              <a:off x="2707" y="3328"/>
              <a:ext cx="108" cy="48"/>
            </a:xfrm>
            <a:custGeom>
              <a:avLst/>
              <a:gdLst>
                <a:gd name="T0" fmla="*/ 107 w 108"/>
                <a:gd name="T1" fmla="*/ 0 h 48"/>
                <a:gd name="T2" fmla="*/ 108 w 108"/>
                <a:gd name="T3" fmla="*/ 0 h 48"/>
                <a:gd name="T4" fmla="*/ 108 w 108"/>
                <a:gd name="T5" fmla="*/ 2 h 48"/>
                <a:gd name="T6" fmla="*/ 108 w 108"/>
                <a:gd name="T7" fmla="*/ 4 h 48"/>
                <a:gd name="T8" fmla="*/ 108 w 108"/>
                <a:gd name="T9" fmla="*/ 7 h 48"/>
                <a:gd name="T10" fmla="*/ 107 w 108"/>
                <a:gd name="T11" fmla="*/ 10 h 48"/>
                <a:gd name="T12" fmla="*/ 105 w 108"/>
                <a:gd name="T13" fmla="*/ 13 h 48"/>
                <a:gd name="T14" fmla="*/ 101 w 108"/>
                <a:gd name="T15" fmla="*/ 16 h 48"/>
                <a:gd name="T16" fmla="*/ 95 w 108"/>
                <a:gd name="T17" fmla="*/ 18 h 48"/>
                <a:gd name="T18" fmla="*/ 90 w 108"/>
                <a:gd name="T19" fmla="*/ 20 h 48"/>
                <a:gd name="T20" fmla="*/ 86 w 108"/>
                <a:gd name="T21" fmla="*/ 20 h 48"/>
                <a:gd name="T22" fmla="*/ 83 w 108"/>
                <a:gd name="T23" fmla="*/ 20 h 48"/>
                <a:gd name="T24" fmla="*/ 81 w 108"/>
                <a:gd name="T25" fmla="*/ 19 h 48"/>
                <a:gd name="T26" fmla="*/ 79 w 108"/>
                <a:gd name="T27" fmla="*/ 18 h 48"/>
                <a:gd name="T28" fmla="*/ 78 w 108"/>
                <a:gd name="T29" fmla="*/ 17 h 48"/>
                <a:gd name="T30" fmla="*/ 78 w 108"/>
                <a:gd name="T31" fmla="*/ 17 h 48"/>
                <a:gd name="T32" fmla="*/ 77 w 108"/>
                <a:gd name="T33" fmla="*/ 16 h 48"/>
                <a:gd name="T34" fmla="*/ 77 w 108"/>
                <a:gd name="T35" fmla="*/ 17 h 48"/>
                <a:gd name="T36" fmla="*/ 77 w 108"/>
                <a:gd name="T37" fmla="*/ 18 h 48"/>
                <a:gd name="T38" fmla="*/ 77 w 108"/>
                <a:gd name="T39" fmla="*/ 20 h 48"/>
                <a:gd name="T40" fmla="*/ 76 w 108"/>
                <a:gd name="T41" fmla="*/ 22 h 48"/>
                <a:gd name="T42" fmla="*/ 75 w 108"/>
                <a:gd name="T43" fmla="*/ 25 h 48"/>
                <a:gd name="T44" fmla="*/ 72 w 108"/>
                <a:gd name="T45" fmla="*/ 27 h 48"/>
                <a:gd name="T46" fmla="*/ 68 w 108"/>
                <a:gd name="T47" fmla="*/ 30 h 48"/>
                <a:gd name="T48" fmla="*/ 64 w 108"/>
                <a:gd name="T49" fmla="*/ 32 h 48"/>
                <a:gd name="T50" fmla="*/ 58 w 108"/>
                <a:gd name="T51" fmla="*/ 33 h 48"/>
                <a:gd name="T52" fmla="*/ 53 w 108"/>
                <a:gd name="T53" fmla="*/ 34 h 48"/>
                <a:gd name="T54" fmla="*/ 49 w 108"/>
                <a:gd name="T55" fmla="*/ 34 h 48"/>
                <a:gd name="T56" fmla="*/ 45 w 108"/>
                <a:gd name="T57" fmla="*/ 33 h 48"/>
                <a:gd name="T58" fmla="*/ 43 w 108"/>
                <a:gd name="T59" fmla="*/ 33 h 48"/>
                <a:gd name="T60" fmla="*/ 41 w 108"/>
                <a:gd name="T61" fmla="*/ 32 h 48"/>
                <a:gd name="T62" fmla="*/ 39 w 108"/>
                <a:gd name="T63" fmla="*/ 31 h 48"/>
                <a:gd name="T64" fmla="*/ 39 w 108"/>
                <a:gd name="T65" fmla="*/ 31 h 48"/>
                <a:gd name="T66" fmla="*/ 39 w 108"/>
                <a:gd name="T67" fmla="*/ 31 h 48"/>
                <a:gd name="T68" fmla="*/ 38 w 108"/>
                <a:gd name="T69" fmla="*/ 33 h 48"/>
                <a:gd name="T70" fmla="*/ 38 w 108"/>
                <a:gd name="T71" fmla="*/ 35 h 48"/>
                <a:gd name="T72" fmla="*/ 36 w 108"/>
                <a:gd name="T73" fmla="*/ 37 h 48"/>
                <a:gd name="T74" fmla="*/ 34 w 108"/>
                <a:gd name="T75" fmla="*/ 40 h 48"/>
                <a:gd name="T76" fmla="*/ 31 w 108"/>
                <a:gd name="T77" fmla="*/ 42 h 48"/>
                <a:gd name="T78" fmla="*/ 27 w 108"/>
                <a:gd name="T79" fmla="*/ 44 h 48"/>
                <a:gd name="T80" fmla="*/ 22 w 108"/>
                <a:gd name="T81" fmla="*/ 46 h 48"/>
                <a:gd name="T82" fmla="*/ 16 w 108"/>
                <a:gd name="T83" fmla="*/ 48 h 48"/>
                <a:gd name="T84" fmla="*/ 12 w 108"/>
                <a:gd name="T85" fmla="*/ 48 h 48"/>
                <a:gd name="T86" fmla="*/ 8 w 108"/>
                <a:gd name="T87" fmla="*/ 47 h 48"/>
                <a:gd name="T88" fmla="*/ 5 w 108"/>
                <a:gd name="T89" fmla="*/ 47 h 48"/>
                <a:gd name="T90" fmla="*/ 3 w 108"/>
                <a:gd name="T91" fmla="*/ 45 h 48"/>
                <a:gd name="T92" fmla="*/ 1 w 108"/>
                <a:gd name="T93" fmla="*/ 44 h 48"/>
                <a:gd name="T94" fmla="*/ 0 w 108"/>
                <a:gd name="T95" fmla="*/ 44 h 48"/>
                <a:gd name="T96" fmla="*/ 0 w 108"/>
                <a:gd name="T97" fmla="*/ 43 h 48"/>
                <a:gd name="T98" fmla="*/ 107 w 108"/>
                <a:gd name="T99" fmla="*/ 0 h 4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8" h="48">
                  <a:moveTo>
                    <a:pt x="107" y="0"/>
                  </a:moveTo>
                  <a:lnTo>
                    <a:pt x="108" y="0"/>
                  </a:lnTo>
                  <a:lnTo>
                    <a:pt x="108" y="2"/>
                  </a:lnTo>
                  <a:lnTo>
                    <a:pt x="108" y="4"/>
                  </a:lnTo>
                  <a:lnTo>
                    <a:pt x="108" y="7"/>
                  </a:lnTo>
                  <a:lnTo>
                    <a:pt x="107" y="10"/>
                  </a:lnTo>
                  <a:lnTo>
                    <a:pt x="105" y="13"/>
                  </a:lnTo>
                  <a:lnTo>
                    <a:pt x="101" y="16"/>
                  </a:lnTo>
                  <a:lnTo>
                    <a:pt x="95" y="18"/>
                  </a:lnTo>
                  <a:lnTo>
                    <a:pt x="90" y="20"/>
                  </a:lnTo>
                  <a:lnTo>
                    <a:pt x="86" y="20"/>
                  </a:lnTo>
                  <a:lnTo>
                    <a:pt x="83" y="20"/>
                  </a:lnTo>
                  <a:lnTo>
                    <a:pt x="81" y="19"/>
                  </a:lnTo>
                  <a:lnTo>
                    <a:pt x="79" y="18"/>
                  </a:lnTo>
                  <a:lnTo>
                    <a:pt x="78" y="17"/>
                  </a:lnTo>
                  <a:lnTo>
                    <a:pt x="77" y="16"/>
                  </a:lnTo>
                  <a:lnTo>
                    <a:pt x="77" y="17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6" y="22"/>
                  </a:lnTo>
                  <a:lnTo>
                    <a:pt x="75" y="25"/>
                  </a:lnTo>
                  <a:lnTo>
                    <a:pt x="72" y="27"/>
                  </a:lnTo>
                  <a:lnTo>
                    <a:pt x="68" y="30"/>
                  </a:lnTo>
                  <a:lnTo>
                    <a:pt x="64" y="32"/>
                  </a:lnTo>
                  <a:lnTo>
                    <a:pt x="58" y="33"/>
                  </a:lnTo>
                  <a:lnTo>
                    <a:pt x="53" y="34"/>
                  </a:lnTo>
                  <a:lnTo>
                    <a:pt x="49" y="34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1" y="32"/>
                  </a:lnTo>
                  <a:lnTo>
                    <a:pt x="39" y="31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6" y="37"/>
                  </a:lnTo>
                  <a:lnTo>
                    <a:pt x="34" y="40"/>
                  </a:lnTo>
                  <a:lnTo>
                    <a:pt x="31" y="42"/>
                  </a:lnTo>
                  <a:lnTo>
                    <a:pt x="27" y="44"/>
                  </a:lnTo>
                  <a:lnTo>
                    <a:pt x="22" y="46"/>
                  </a:lnTo>
                  <a:lnTo>
                    <a:pt x="16" y="48"/>
                  </a:lnTo>
                  <a:lnTo>
                    <a:pt x="12" y="48"/>
                  </a:lnTo>
                  <a:lnTo>
                    <a:pt x="8" y="47"/>
                  </a:lnTo>
                  <a:lnTo>
                    <a:pt x="5" y="47"/>
                  </a:lnTo>
                  <a:lnTo>
                    <a:pt x="3" y="45"/>
                  </a:lnTo>
                  <a:lnTo>
                    <a:pt x="1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2" name="Freeform 642"/>
            <p:cNvSpPr>
              <a:spLocks/>
            </p:cNvSpPr>
            <p:nvPr/>
          </p:nvSpPr>
          <p:spPr bwMode="auto">
            <a:xfrm>
              <a:off x="2787" y="3332"/>
              <a:ext cx="25" cy="13"/>
            </a:xfrm>
            <a:custGeom>
              <a:avLst/>
              <a:gdLst>
                <a:gd name="T0" fmla="*/ 25 w 25"/>
                <a:gd name="T1" fmla="*/ 0 h 13"/>
                <a:gd name="T2" fmla="*/ 25 w 25"/>
                <a:gd name="T3" fmla="*/ 1 h 13"/>
                <a:gd name="T4" fmla="*/ 24 w 25"/>
                <a:gd name="T5" fmla="*/ 2 h 13"/>
                <a:gd name="T6" fmla="*/ 23 w 25"/>
                <a:gd name="T7" fmla="*/ 5 h 13"/>
                <a:gd name="T8" fmla="*/ 21 w 25"/>
                <a:gd name="T9" fmla="*/ 8 h 13"/>
                <a:gd name="T10" fmla="*/ 18 w 25"/>
                <a:gd name="T11" fmla="*/ 10 h 13"/>
                <a:gd name="T12" fmla="*/ 14 w 25"/>
                <a:gd name="T13" fmla="*/ 12 h 13"/>
                <a:gd name="T14" fmla="*/ 8 w 25"/>
                <a:gd name="T15" fmla="*/ 12 h 13"/>
                <a:gd name="T16" fmla="*/ 0 w 25"/>
                <a:gd name="T17" fmla="*/ 11 h 13"/>
                <a:gd name="T18" fmla="*/ 1 w 25"/>
                <a:gd name="T19" fmla="*/ 11 h 13"/>
                <a:gd name="T20" fmla="*/ 4 w 25"/>
                <a:gd name="T21" fmla="*/ 12 h 13"/>
                <a:gd name="T22" fmla="*/ 7 w 25"/>
                <a:gd name="T23" fmla="*/ 13 h 13"/>
                <a:gd name="T24" fmla="*/ 12 w 25"/>
                <a:gd name="T25" fmla="*/ 13 h 13"/>
                <a:gd name="T26" fmla="*/ 16 w 25"/>
                <a:gd name="T27" fmla="*/ 12 h 13"/>
                <a:gd name="T28" fmla="*/ 20 w 25"/>
                <a:gd name="T29" fmla="*/ 10 h 13"/>
                <a:gd name="T30" fmla="*/ 23 w 25"/>
                <a:gd name="T31" fmla="*/ 6 h 13"/>
                <a:gd name="T32" fmla="*/ 25 w 25"/>
                <a:gd name="T33" fmla="*/ 0 h 1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13">
                  <a:moveTo>
                    <a:pt x="25" y="0"/>
                  </a:moveTo>
                  <a:lnTo>
                    <a:pt x="25" y="1"/>
                  </a:lnTo>
                  <a:lnTo>
                    <a:pt x="24" y="2"/>
                  </a:lnTo>
                  <a:lnTo>
                    <a:pt x="23" y="5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4" y="12"/>
                  </a:lnTo>
                  <a:lnTo>
                    <a:pt x="8" y="12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4" y="12"/>
                  </a:lnTo>
                  <a:lnTo>
                    <a:pt x="7" y="13"/>
                  </a:lnTo>
                  <a:lnTo>
                    <a:pt x="12" y="13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3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3" name="Freeform 643"/>
            <p:cNvSpPr>
              <a:spLocks/>
            </p:cNvSpPr>
            <p:nvPr/>
          </p:nvSpPr>
          <p:spPr bwMode="auto">
            <a:xfrm>
              <a:off x="2751" y="3346"/>
              <a:ext cx="29" cy="13"/>
            </a:xfrm>
            <a:custGeom>
              <a:avLst/>
              <a:gdLst>
                <a:gd name="T0" fmla="*/ 29 w 29"/>
                <a:gd name="T1" fmla="*/ 0 h 13"/>
                <a:gd name="T2" fmla="*/ 29 w 29"/>
                <a:gd name="T3" fmla="*/ 0 h 13"/>
                <a:gd name="T4" fmla="*/ 29 w 29"/>
                <a:gd name="T5" fmla="*/ 1 h 13"/>
                <a:gd name="T6" fmla="*/ 29 w 29"/>
                <a:gd name="T7" fmla="*/ 2 h 13"/>
                <a:gd name="T8" fmla="*/ 28 w 29"/>
                <a:gd name="T9" fmla="*/ 3 h 13"/>
                <a:gd name="T10" fmla="*/ 28 w 29"/>
                <a:gd name="T11" fmla="*/ 4 h 13"/>
                <a:gd name="T12" fmla="*/ 27 w 29"/>
                <a:gd name="T13" fmla="*/ 5 h 13"/>
                <a:gd name="T14" fmla="*/ 26 w 29"/>
                <a:gd name="T15" fmla="*/ 7 h 13"/>
                <a:gd name="T16" fmla="*/ 24 w 29"/>
                <a:gd name="T17" fmla="*/ 8 h 13"/>
                <a:gd name="T18" fmla="*/ 22 w 29"/>
                <a:gd name="T19" fmla="*/ 9 h 13"/>
                <a:gd name="T20" fmla="*/ 20 w 29"/>
                <a:gd name="T21" fmla="*/ 10 h 13"/>
                <a:gd name="T22" fmla="*/ 18 w 29"/>
                <a:gd name="T23" fmla="*/ 11 h 13"/>
                <a:gd name="T24" fmla="*/ 15 w 29"/>
                <a:gd name="T25" fmla="*/ 12 h 13"/>
                <a:gd name="T26" fmla="*/ 12 w 29"/>
                <a:gd name="T27" fmla="*/ 12 h 13"/>
                <a:gd name="T28" fmla="*/ 9 w 29"/>
                <a:gd name="T29" fmla="*/ 12 h 13"/>
                <a:gd name="T30" fmla="*/ 5 w 29"/>
                <a:gd name="T31" fmla="*/ 12 h 13"/>
                <a:gd name="T32" fmla="*/ 0 w 29"/>
                <a:gd name="T33" fmla="*/ 11 h 13"/>
                <a:gd name="T34" fmla="*/ 0 w 29"/>
                <a:gd name="T35" fmla="*/ 12 h 13"/>
                <a:gd name="T36" fmla="*/ 1 w 29"/>
                <a:gd name="T37" fmla="*/ 12 h 13"/>
                <a:gd name="T38" fmla="*/ 3 w 29"/>
                <a:gd name="T39" fmla="*/ 12 h 13"/>
                <a:gd name="T40" fmla="*/ 4 w 29"/>
                <a:gd name="T41" fmla="*/ 13 h 13"/>
                <a:gd name="T42" fmla="*/ 6 w 29"/>
                <a:gd name="T43" fmla="*/ 13 h 13"/>
                <a:gd name="T44" fmla="*/ 9 w 29"/>
                <a:gd name="T45" fmla="*/ 13 h 13"/>
                <a:gd name="T46" fmla="*/ 11 w 29"/>
                <a:gd name="T47" fmla="*/ 13 h 13"/>
                <a:gd name="T48" fmla="*/ 14 w 29"/>
                <a:gd name="T49" fmla="*/ 13 h 13"/>
                <a:gd name="T50" fmla="*/ 16 w 29"/>
                <a:gd name="T51" fmla="*/ 13 h 13"/>
                <a:gd name="T52" fmla="*/ 19 w 29"/>
                <a:gd name="T53" fmla="*/ 13 h 13"/>
                <a:gd name="T54" fmla="*/ 21 w 29"/>
                <a:gd name="T55" fmla="*/ 12 h 13"/>
                <a:gd name="T56" fmla="*/ 24 w 29"/>
                <a:gd name="T57" fmla="*/ 11 h 13"/>
                <a:gd name="T58" fmla="*/ 26 w 29"/>
                <a:gd name="T59" fmla="*/ 9 h 13"/>
                <a:gd name="T60" fmla="*/ 27 w 29"/>
                <a:gd name="T61" fmla="*/ 7 h 13"/>
                <a:gd name="T62" fmla="*/ 29 w 29"/>
                <a:gd name="T63" fmla="*/ 4 h 13"/>
                <a:gd name="T64" fmla="*/ 29 w 29"/>
                <a:gd name="T65" fmla="*/ 0 h 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9" h="13">
                  <a:moveTo>
                    <a:pt x="29" y="0"/>
                  </a:moveTo>
                  <a:lnTo>
                    <a:pt x="29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7" y="5"/>
                  </a:lnTo>
                  <a:lnTo>
                    <a:pt x="26" y="7"/>
                  </a:lnTo>
                  <a:lnTo>
                    <a:pt x="24" y="8"/>
                  </a:lnTo>
                  <a:lnTo>
                    <a:pt x="22" y="9"/>
                  </a:lnTo>
                  <a:lnTo>
                    <a:pt x="20" y="10"/>
                  </a:lnTo>
                  <a:lnTo>
                    <a:pt x="18" y="11"/>
                  </a:lnTo>
                  <a:lnTo>
                    <a:pt x="15" y="12"/>
                  </a:lnTo>
                  <a:lnTo>
                    <a:pt x="12" y="12"/>
                  </a:lnTo>
                  <a:lnTo>
                    <a:pt x="9" y="12"/>
                  </a:lnTo>
                  <a:lnTo>
                    <a:pt x="5" y="12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3" y="12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9" y="13"/>
                  </a:lnTo>
                  <a:lnTo>
                    <a:pt x="11" y="13"/>
                  </a:lnTo>
                  <a:lnTo>
                    <a:pt x="14" y="13"/>
                  </a:lnTo>
                  <a:lnTo>
                    <a:pt x="16" y="13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4" y="11"/>
                  </a:lnTo>
                  <a:lnTo>
                    <a:pt x="26" y="9"/>
                  </a:lnTo>
                  <a:lnTo>
                    <a:pt x="27" y="7"/>
                  </a:lnTo>
                  <a:lnTo>
                    <a:pt x="29" y="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4" name="Freeform 644"/>
            <p:cNvSpPr>
              <a:spLocks/>
            </p:cNvSpPr>
            <p:nvPr/>
          </p:nvSpPr>
          <p:spPr bwMode="auto">
            <a:xfrm>
              <a:off x="2756" y="3347"/>
              <a:ext cx="19" cy="9"/>
            </a:xfrm>
            <a:custGeom>
              <a:avLst/>
              <a:gdLst>
                <a:gd name="T0" fmla="*/ 19 w 19"/>
                <a:gd name="T1" fmla="*/ 0 h 9"/>
                <a:gd name="T2" fmla="*/ 19 w 19"/>
                <a:gd name="T3" fmla="*/ 0 h 9"/>
                <a:gd name="T4" fmla="*/ 19 w 19"/>
                <a:gd name="T5" fmla="*/ 1 h 9"/>
                <a:gd name="T6" fmla="*/ 18 w 19"/>
                <a:gd name="T7" fmla="*/ 3 h 9"/>
                <a:gd name="T8" fmla="*/ 16 w 19"/>
                <a:gd name="T9" fmla="*/ 4 h 9"/>
                <a:gd name="T10" fmla="*/ 14 w 19"/>
                <a:gd name="T11" fmla="*/ 6 h 9"/>
                <a:gd name="T12" fmla="*/ 11 w 19"/>
                <a:gd name="T13" fmla="*/ 7 h 9"/>
                <a:gd name="T14" fmla="*/ 6 w 19"/>
                <a:gd name="T15" fmla="*/ 8 h 9"/>
                <a:gd name="T16" fmla="*/ 0 w 19"/>
                <a:gd name="T17" fmla="*/ 8 h 9"/>
                <a:gd name="T18" fmla="*/ 1 w 19"/>
                <a:gd name="T19" fmla="*/ 8 h 9"/>
                <a:gd name="T20" fmla="*/ 3 w 19"/>
                <a:gd name="T21" fmla="*/ 8 h 9"/>
                <a:gd name="T22" fmla="*/ 6 w 19"/>
                <a:gd name="T23" fmla="*/ 9 h 9"/>
                <a:gd name="T24" fmla="*/ 9 w 19"/>
                <a:gd name="T25" fmla="*/ 9 h 9"/>
                <a:gd name="T26" fmla="*/ 13 w 19"/>
                <a:gd name="T27" fmla="*/ 8 h 9"/>
                <a:gd name="T28" fmla="*/ 16 w 19"/>
                <a:gd name="T29" fmla="*/ 7 h 9"/>
                <a:gd name="T30" fmla="*/ 18 w 19"/>
                <a:gd name="T31" fmla="*/ 4 h 9"/>
                <a:gd name="T32" fmla="*/ 19 w 19"/>
                <a:gd name="T33" fmla="*/ 0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lnTo>
                    <a:pt x="19" y="0"/>
                  </a:lnTo>
                  <a:lnTo>
                    <a:pt x="19" y="1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1" y="7"/>
                  </a:lnTo>
                  <a:lnTo>
                    <a:pt x="6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6" y="9"/>
                  </a:lnTo>
                  <a:lnTo>
                    <a:pt x="9" y="9"/>
                  </a:lnTo>
                  <a:lnTo>
                    <a:pt x="13" y="8"/>
                  </a:lnTo>
                  <a:lnTo>
                    <a:pt x="16" y="7"/>
                  </a:lnTo>
                  <a:lnTo>
                    <a:pt x="18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5" name="Freeform 645"/>
            <p:cNvSpPr>
              <a:spLocks/>
            </p:cNvSpPr>
            <p:nvPr/>
          </p:nvSpPr>
          <p:spPr bwMode="auto">
            <a:xfrm>
              <a:off x="2714" y="3361"/>
              <a:ext cx="27" cy="12"/>
            </a:xfrm>
            <a:custGeom>
              <a:avLst/>
              <a:gdLst>
                <a:gd name="T0" fmla="*/ 27 w 27"/>
                <a:gd name="T1" fmla="*/ 0 h 12"/>
                <a:gd name="T2" fmla="*/ 27 w 27"/>
                <a:gd name="T3" fmla="*/ 0 h 12"/>
                <a:gd name="T4" fmla="*/ 27 w 27"/>
                <a:gd name="T5" fmla="*/ 0 h 12"/>
                <a:gd name="T6" fmla="*/ 26 w 27"/>
                <a:gd name="T7" fmla="*/ 1 h 12"/>
                <a:gd name="T8" fmla="*/ 25 w 27"/>
                <a:gd name="T9" fmla="*/ 2 h 12"/>
                <a:gd name="T10" fmla="*/ 24 w 27"/>
                <a:gd name="T11" fmla="*/ 3 h 12"/>
                <a:gd name="T12" fmla="*/ 23 w 27"/>
                <a:gd name="T13" fmla="*/ 4 h 12"/>
                <a:gd name="T14" fmla="*/ 22 w 27"/>
                <a:gd name="T15" fmla="*/ 5 h 12"/>
                <a:gd name="T16" fmla="*/ 20 w 27"/>
                <a:gd name="T17" fmla="*/ 6 h 12"/>
                <a:gd name="T18" fmla="*/ 19 w 27"/>
                <a:gd name="T19" fmla="*/ 7 h 12"/>
                <a:gd name="T20" fmla="*/ 17 w 27"/>
                <a:gd name="T21" fmla="*/ 8 h 12"/>
                <a:gd name="T22" fmla="*/ 14 w 27"/>
                <a:gd name="T23" fmla="*/ 9 h 12"/>
                <a:gd name="T24" fmla="*/ 12 w 27"/>
                <a:gd name="T25" fmla="*/ 10 h 12"/>
                <a:gd name="T26" fmla="*/ 10 w 27"/>
                <a:gd name="T27" fmla="*/ 11 h 12"/>
                <a:gd name="T28" fmla="*/ 7 w 27"/>
                <a:gd name="T29" fmla="*/ 11 h 12"/>
                <a:gd name="T30" fmla="*/ 4 w 27"/>
                <a:gd name="T31" fmla="*/ 11 h 12"/>
                <a:gd name="T32" fmla="*/ 0 w 27"/>
                <a:gd name="T33" fmla="*/ 11 h 12"/>
                <a:gd name="T34" fmla="*/ 1 w 27"/>
                <a:gd name="T35" fmla="*/ 11 h 12"/>
                <a:gd name="T36" fmla="*/ 1 w 27"/>
                <a:gd name="T37" fmla="*/ 11 h 12"/>
                <a:gd name="T38" fmla="*/ 2 w 27"/>
                <a:gd name="T39" fmla="*/ 11 h 12"/>
                <a:gd name="T40" fmla="*/ 4 w 27"/>
                <a:gd name="T41" fmla="*/ 11 h 12"/>
                <a:gd name="T42" fmla="*/ 5 w 27"/>
                <a:gd name="T43" fmla="*/ 12 h 12"/>
                <a:gd name="T44" fmla="*/ 7 w 27"/>
                <a:gd name="T45" fmla="*/ 12 h 12"/>
                <a:gd name="T46" fmla="*/ 9 w 27"/>
                <a:gd name="T47" fmla="*/ 12 h 12"/>
                <a:gd name="T48" fmla="*/ 12 w 27"/>
                <a:gd name="T49" fmla="*/ 11 h 12"/>
                <a:gd name="T50" fmla="*/ 14 w 27"/>
                <a:gd name="T51" fmla="*/ 11 h 12"/>
                <a:gd name="T52" fmla="*/ 16 w 27"/>
                <a:gd name="T53" fmla="*/ 10 h 12"/>
                <a:gd name="T54" fmla="*/ 18 w 27"/>
                <a:gd name="T55" fmla="*/ 10 h 12"/>
                <a:gd name="T56" fmla="*/ 20 w 27"/>
                <a:gd name="T57" fmla="*/ 8 h 12"/>
                <a:gd name="T58" fmla="*/ 22 w 27"/>
                <a:gd name="T59" fmla="*/ 7 h 12"/>
                <a:gd name="T60" fmla="*/ 24 w 27"/>
                <a:gd name="T61" fmla="*/ 5 h 12"/>
                <a:gd name="T62" fmla="*/ 26 w 27"/>
                <a:gd name="T63" fmla="*/ 3 h 12"/>
                <a:gd name="T64" fmla="*/ 27 w 27"/>
                <a:gd name="T65" fmla="*/ 0 h 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" h="12">
                  <a:moveTo>
                    <a:pt x="27" y="0"/>
                  </a:moveTo>
                  <a:lnTo>
                    <a:pt x="27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3" y="4"/>
                  </a:lnTo>
                  <a:lnTo>
                    <a:pt x="22" y="5"/>
                  </a:lnTo>
                  <a:lnTo>
                    <a:pt x="20" y="6"/>
                  </a:lnTo>
                  <a:lnTo>
                    <a:pt x="19" y="7"/>
                  </a:lnTo>
                  <a:lnTo>
                    <a:pt x="17" y="8"/>
                  </a:lnTo>
                  <a:lnTo>
                    <a:pt x="14" y="9"/>
                  </a:lnTo>
                  <a:lnTo>
                    <a:pt x="12" y="10"/>
                  </a:lnTo>
                  <a:lnTo>
                    <a:pt x="10" y="11"/>
                  </a:lnTo>
                  <a:lnTo>
                    <a:pt x="7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6" name="Freeform 646"/>
            <p:cNvSpPr>
              <a:spLocks/>
            </p:cNvSpPr>
            <p:nvPr/>
          </p:nvSpPr>
          <p:spPr bwMode="auto">
            <a:xfrm>
              <a:off x="2723" y="3362"/>
              <a:ext cx="11" cy="6"/>
            </a:xfrm>
            <a:custGeom>
              <a:avLst/>
              <a:gdLst>
                <a:gd name="T0" fmla="*/ 11 w 11"/>
                <a:gd name="T1" fmla="*/ 0 h 6"/>
                <a:gd name="T2" fmla="*/ 11 w 11"/>
                <a:gd name="T3" fmla="*/ 1 h 6"/>
                <a:gd name="T4" fmla="*/ 11 w 11"/>
                <a:gd name="T5" fmla="*/ 1 h 6"/>
                <a:gd name="T6" fmla="*/ 10 w 11"/>
                <a:gd name="T7" fmla="*/ 2 h 6"/>
                <a:gd name="T8" fmla="*/ 9 w 11"/>
                <a:gd name="T9" fmla="*/ 3 h 6"/>
                <a:gd name="T10" fmla="*/ 8 w 11"/>
                <a:gd name="T11" fmla="*/ 4 h 6"/>
                <a:gd name="T12" fmla="*/ 6 w 11"/>
                <a:gd name="T13" fmla="*/ 4 h 6"/>
                <a:gd name="T14" fmla="*/ 3 w 11"/>
                <a:gd name="T15" fmla="*/ 5 h 6"/>
                <a:gd name="T16" fmla="*/ 0 w 11"/>
                <a:gd name="T17" fmla="*/ 5 h 6"/>
                <a:gd name="T18" fmla="*/ 0 w 11"/>
                <a:gd name="T19" fmla="*/ 5 h 6"/>
                <a:gd name="T20" fmla="*/ 2 w 11"/>
                <a:gd name="T21" fmla="*/ 6 h 6"/>
                <a:gd name="T22" fmla="*/ 3 w 11"/>
                <a:gd name="T23" fmla="*/ 6 h 6"/>
                <a:gd name="T24" fmla="*/ 5 w 11"/>
                <a:gd name="T25" fmla="*/ 6 h 6"/>
                <a:gd name="T26" fmla="*/ 7 w 11"/>
                <a:gd name="T27" fmla="*/ 5 h 6"/>
                <a:gd name="T28" fmla="*/ 9 w 11"/>
                <a:gd name="T29" fmla="*/ 5 h 6"/>
                <a:gd name="T30" fmla="*/ 10 w 11"/>
                <a:gd name="T31" fmla="*/ 3 h 6"/>
                <a:gd name="T32" fmla="*/ 11 w 11"/>
                <a:gd name="T33" fmla="*/ 0 h 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" h="6">
                  <a:moveTo>
                    <a:pt x="11" y="0"/>
                  </a:moveTo>
                  <a:lnTo>
                    <a:pt x="11" y="1"/>
                  </a:lnTo>
                  <a:lnTo>
                    <a:pt x="10" y="2"/>
                  </a:lnTo>
                  <a:lnTo>
                    <a:pt x="9" y="3"/>
                  </a:lnTo>
                  <a:lnTo>
                    <a:pt x="8" y="4"/>
                  </a:lnTo>
                  <a:lnTo>
                    <a:pt x="6" y="4"/>
                  </a:lnTo>
                  <a:lnTo>
                    <a:pt x="3" y="5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5"/>
                  </a:lnTo>
                  <a:lnTo>
                    <a:pt x="9" y="5"/>
                  </a:lnTo>
                  <a:lnTo>
                    <a:pt x="10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7" name="Freeform 647"/>
            <p:cNvSpPr>
              <a:spLocks/>
            </p:cNvSpPr>
            <p:nvPr/>
          </p:nvSpPr>
          <p:spPr bwMode="auto">
            <a:xfrm>
              <a:off x="2793" y="3334"/>
              <a:ext cx="14" cy="7"/>
            </a:xfrm>
            <a:custGeom>
              <a:avLst/>
              <a:gdLst>
                <a:gd name="T0" fmla="*/ 0 w 14"/>
                <a:gd name="T1" fmla="*/ 6 h 7"/>
                <a:gd name="T2" fmla="*/ 1 w 14"/>
                <a:gd name="T3" fmla="*/ 6 h 7"/>
                <a:gd name="T4" fmla="*/ 2 w 14"/>
                <a:gd name="T5" fmla="*/ 6 h 7"/>
                <a:gd name="T6" fmla="*/ 4 w 14"/>
                <a:gd name="T7" fmla="*/ 6 h 7"/>
                <a:gd name="T8" fmla="*/ 7 w 14"/>
                <a:gd name="T9" fmla="*/ 6 h 7"/>
                <a:gd name="T10" fmla="*/ 9 w 14"/>
                <a:gd name="T11" fmla="*/ 5 h 7"/>
                <a:gd name="T12" fmla="*/ 11 w 14"/>
                <a:gd name="T13" fmla="*/ 4 h 7"/>
                <a:gd name="T14" fmla="*/ 13 w 14"/>
                <a:gd name="T15" fmla="*/ 2 h 7"/>
                <a:gd name="T16" fmla="*/ 14 w 14"/>
                <a:gd name="T17" fmla="*/ 0 h 7"/>
                <a:gd name="T18" fmla="*/ 14 w 14"/>
                <a:gd name="T19" fmla="*/ 0 h 7"/>
                <a:gd name="T20" fmla="*/ 14 w 14"/>
                <a:gd name="T21" fmla="*/ 1 h 7"/>
                <a:gd name="T22" fmla="*/ 13 w 14"/>
                <a:gd name="T23" fmla="*/ 3 h 7"/>
                <a:gd name="T24" fmla="*/ 13 w 14"/>
                <a:gd name="T25" fmla="*/ 4 h 7"/>
                <a:gd name="T26" fmla="*/ 11 w 14"/>
                <a:gd name="T27" fmla="*/ 6 h 7"/>
                <a:gd name="T28" fmla="*/ 9 w 14"/>
                <a:gd name="T29" fmla="*/ 7 h 7"/>
                <a:gd name="T30" fmla="*/ 5 w 14"/>
                <a:gd name="T31" fmla="*/ 7 h 7"/>
                <a:gd name="T32" fmla="*/ 0 w 14"/>
                <a:gd name="T33" fmla="*/ 6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" h="7">
                  <a:moveTo>
                    <a:pt x="0" y="6"/>
                  </a:moveTo>
                  <a:lnTo>
                    <a:pt x="1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7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2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5" y="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42" name="Group 733"/>
          <p:cNvGrpSpPr>
            <a:grpSpLocks/>
          </p:cNvGrpSpPr>
          <p:nvPr/>
        </p:nvGrpSpPr>
        <p:grpSpPr bwMode="auto">
          <a:xfrm>
            <a:off x="7942263" y="5670550"/>
            <a:ext cx="733425" cy="711200"/>
            <a:chOff x="2614" y="3196"/>
            <a:chExt cx="270" cy="310"/>
          </a:xfrm>
        </p:grpSpPr>
        <p:sp>
          <p:nvSpPr>
            <p:cNvPr id="20664" name="Freeform 734"/>
            <p:cNvSpPr>
              <a:spLocks/>
            </p:cNvSpPr>
            <p:nvPr/>
          </p:nvSpPr>
          <p:spPr bwMode="auto">
            <a:xfrm>
              <a:off x="2614" y="3357"/>
              <a:ext cx="270" cy="149"/>
            </a:xfrm>
            <a:custGeom>
              <a:avLst/>
              <a:gdLst>
                <a:gd name="T0" fmla="*/ 254 w 270"/>
                <a:gd name="T1" fmla="*/ 5 h 149"/>
                <a:gd name="T2" fmla="*/ 242 w 270"/>
                <a:gd name="T3" fmla="*/ 1 h 149"/>
                <a:gd name="T4" fmla="*/ 229 w 270"/>
                <a:gd name="T5" fmla="*/ 2 h 149"/>
                <a:gd name="T6" fmla="*/ 220 w 270"/>
                <a:gd name="T7" fmla="*/ 3 h 149"/>
                <a:gd name="T8" fmla="*/ 214 w 270"/>
                <a:gd name="T9" fmla="*/ 2 h 149"/>
                <a:gd name="T10" fmla="*/ 209 w 270"/>
                <a:gd name="T11" fmla="*/ 1 h 149"/>
                <a:gd name="T12" fmla="*/ 201 w 270"/>
                <a:gd name="T13" fmla="*/ 0 h 149"/>
                <a:gd name="T14" fmla="*/ 191 w 270"/>
                <a:gd name="T15" fmla="*/ 2 h 149"/>
                <a:gd name="T16" fmla="*/ 182 w 270"/>
                <a:gd name="T17" fmla="*/ 5 h 149"/>
                <a:gd name="T18" fmla="*/ 177 w 270"/>
                <a:gd name="T19" fmla="*/ 7 h 149"/>
                <a:gd name="T20" fmla="*/ 174 w 270"/>
                <a:gd name="T21" fmla="*/ 9 h 149"/>
                <a:gd name="T22" fmla="*/ 165 w 270"/>
                <a:gd name="T23" fmla="*/ 14 h 149"/>
                <a:gd name="T24" fmla="*/ 154 w 270"/>
                <a:gd name="T25" fmla="*/ 19 h 149"/>
                <a:gd name="T26" fmla="*/ 143 w 270"/>
                <a:gd name="T27" fmla="*/ 23 h 149"/>
                <a:gd name="T28" fmla="*/ 132 w 270"/>
                <a:gd name="T29" fmla="*/ 24 h 149"/>
                <a:gd name="T30" fmla="*/ 122 w 270"/>
                <a:gd name="T31" fmla="*/ 26 h 149"/>
                <a:gd name="T32" fmla="*/ 113 w 270"/>
                <a:gd name="T33" fmla="*/ 29 h 149"/>
                <a:gd name="T34" fmla="*/ 106 w 270"/>
                <a:gd name="T35" fmla="*/ 32 h 149"/>
                <a:gd name="T36" fmla="*/ 97 w 270"/>
                <a:gd name="T37" fmla="*/ 37 h 149"/>
                <a:gd name="T38" fmla="*/ 84 w 270"/>
                <a:gd name="T39" fmla="*/ 44 h 149"/>
                <a:gd name="T40" fmla="*/ 72 w 270"/>
                <a:gd name="T41" fmla="*/ 48 h 149"/>
                <a:gd name="T42" fmla="*/ 58 w 270"/>
                <a:gd name="T43" fmla="*/ 53 h 149"/>
                <a:gd name="T44" fmla="*/ 42 w 270"/>
                <a:gd name="T45" fmla="*/ 58 h 149"/>
                <a:gd name="T46" fmla="*/ 25 w 270"/>
                <a:gd name="T47" fmla="*/ 62 h 149"/>
                <a:gd name="T48" fmla="*/ 11 w 270"/>
                <a:gd name="T49" fmla="*/ 70 h 149"/>
                <a:gd name="T50" fmla="*/ 2 w 270"/>
                <a:gd name="T51" fmla="*/ 92 h 149"/>
                <a:gd name="T52" fmla="*/ 1 w 270"/>
                <a:gd name="T53" fmla="*/ 117 h 149"/>
                <a:gd name="T54" fmla="*/ 11 w 270"/>
                <a:gd name="T55" fmla="*/ 134 h 149"/>
                <a:gd name="T56" fmla="*/ 31 w 270"/>
                <a:gd name="T57" fmla="*/ 140 h 149"/>
                <a:gd name="T58" fmla="*/ 56 w 270"/>
                <a:gd name="T59" fmla="*/ 146 h 149"/>
                <a:gd name="T60" fmla="*/ 83 w 270"/>
                <a:gd name="T61" fmla="*/ 149 h 149"/>
                <a:gd name="T62" fmla="*/ 111 w 270"/>
                <a:gd name="T63" fmla="*/ 146 h 149"/>
                <a:gd name="T64" fmla="*/ 130 w 270"/>
                <a:gd name="T65" fmla="*/ 138 h 149"/>
                <a:gd name="T66" fmla="*/ 138 w 270"/>
                <a:gd name="T67" fmla="*/ 131 h 149"/>
                <a:gd name="T68" fmla="*/ 139 w 270"/>
                <a:gd name="T69" fmla="*/ 125 h 149"/>
                <a:gd name="T70" fmla="*/ 139 w 270"/>
                <a:gd name="T71" fmla="*/ 118 h 149"/>
                <a:gd name="T72" fmla="*/ 144 w 270"/>
                <a:gd name="T73" fmla="*/ 113 h 149"/>
                <a:gd name="T74" fmla="*/ 154 w 270"/>
                <a:gd name="T75" fmla="*/ 109 h 149"/>
                <a:gd name="T76" fmla="*/ 166 w 270"/>
                <a:gd name="T77" fmla="*/ 107 h 149"/>
                <a:gd name="T78" fmla="*/ 175 w 270"/>
                <a:gd name="T79" fmla="*/ 106 h 149"/>
                <a:gd name="T80" fmla="*/ 192 w 270"/>
                <a:gd name="T81" fmla="*/ 103 h 149"/>
                <a:gd name="T82" fmla="*/ 216 w 270"/>
                <a:gd name="T83" fmla="*/ 93 h 149"/>
                <a:gd name="T84" fmla="*/ 237 w 270"/>
                <a:gd name="T85" fmla="*/ 78 h 149"/>
                <a:gd name="T86" fmla="*/ 250 w 270"/>
                <a:gd name="T87" fmla="*/ 64 h 149"/>
                <a:gd name="T88" fmla="*/ 253 w 270"/>
                <a:gd name="T89" fmla="*/ 51 h 149"/>
                <a:gd name="T90" fmla="*/ 261 w 270"/>
                <a:gd name="T91" fmla="*/ 37 h 149"/>
                <a:gd name="T92" fmla="*/ 269 w 270"/>
                <a:gd name="T93" fmla="*/ 22 h 149"/>
                <a:gd name="T94" fmla="*/ 257 w 270"/>
                <a:gd name="T95" fmla="*/ 11 h 14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70" h="149">
                  <a:moveTo>
                    <a:pt x="255" y="9"/>
                  </a:moveTo>
                  <a:lnTo>
                    <a:pt x="255" y="8"/>
                  </a:lnTo>
                  <a:lnTo>
                    <a:pt x="255" y="7"/>
                  </a:lnTo>
                  <a:lnTo>
                    <a:pt x="254" y="5"/>
                  </a:lnTo>
                  <a:lnTo>
                    <a:pt x="252" y="4"/>
                  </a:lnTo>
                  <a:lnTo>
                    <a:pt x="250" y="2"/>
                  </a:lnTo>
                  <a:lnTo>
                    <a:pt x="247" y="1"/>
                  </a:lnTo>
                  <a:lnTo>
                    <a:pt x="242" y="1"/>
                  </a:lnTo>
                  <a:lnTo>
                    <a:pt x="237" y="1"/>
                  </a:lnTo>
                  <a:lnTo>
                    <a:pt x="234" y="2"/>
                  </a:lnTo>
                  <a:lnTo>
                    <a:pt x="231" y="2"/>
                  </a:lnTo>
                  <a:lnTo>
                    <a:pt x="229" y="2"/>
                  </a:lnTo>
                  <a:lnTo>
                    <a:pt x="226" y="3"/>
                  </a:lnTo>
                  <a:lnTo>
                    <a:pt x="224" y="3"/>
                  </a:lnTo>
                  <a:lnTo>
                    <a:pt x="222" y="3"/>
                  </a:lnTo>
                  <a:lnTo>
                    <a:pt x="220" y="3"/>
                  </a:lnTo>
                  <a:lnTo>
                    <a:pt x="219" y="3"/>
                  </a:lnTo>
                  <a:lnTo>
                    <a:pt x="217" y="3"/>
                  </a:lnTo>
                  <a:lnTo>
                    <a:pt x="216" y="2"/>
                  </a:lnTo>
                  <a:lnTo>
                    <a:pt x="214" y="2"/>
                  </a:lnTo>
                  <a:lnTo>
                    <a:pt x="213" y="2"/>
                  </a:lnTo>
                  <a:lnTo>
                    <a:pt x="211" y="2"/>
                  </a:lnTo>
                  <a:lnTo>
                    <a:pt x="210" y="1"/>
                  </a:lnTo>
                  <a:lnTo>
                    <a:pt x="209" y="1"/>
                  </a:lnTo>
                  <a:lnTo>
                    <a:pt x="207" y="0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6" y="1"/>
                  </a:lnTo>
                  <a:lnTo>
                    <a:pt x="193" y="1"/>
                  </a:lnTo>
                  <a:lnTo>
                    <a:pt x="191" y="2"/>
                  </a:lnTo>
                  <a:lnTo>
                    <a:pt x="188" y="3"/>
                  </a:lnTo>
                  <a:lnTo>
                    <a:pt x="186" y="4"/>
                  </a:lnTo>
                  <a:lnTo>
                    <a:pt x="184" y="5"/>
                  </a:lnTo>
                  <a:lnTo>
                    <a:pt x="182" y="5"/>
                  </a:lnTo>
                  <a:lnTo>
                    <a:pt x="180" y="6"/>
                  </a:lnTo>
                  <a:lnTo>
                    <a:pt x="179" y="7"/>
                  </a:lnTo>
                  <a:lnTo>
                    <a:pt x="178" y="7"/>
                  </a:lnTo>
                  <a:lnTo>
                    <a:pt x="177" y="7"/>
                  </a:lnTo>
                  <a:lnTo>
                    <a:pt x="177" y="8"/>
                  </a:lnTo>
                  <a:lnTo>
                    <a:pt x="176" y="8"/>
                  </a:lnTo>
                  <a:lnTo>
                    <a:pt x="175" y="9"/>
                  </a:lnTo>
                  <a:lnTo>
                    <a:pt x="174" y="9"/>
                  </a:lnTo>
                  <a:lnTo>
                    <a:pt x="172" y="10"/>
                  </a:lnTo>
                  <a:lnTo>
                    <a:pt x="170" y="11"/>
                  </a:lnTo>
                  <a:lnTo>
                    <a:pt x="168" y="13"/>
                  </a:lnTo>
                  <a:lnTo>
                    <a:pt x="165" y="14"/>
                  </a:lnTo>
                  <a:lnTo>
                    <a:pt x="163" y="15"/>
                  </a:lnTo>
                  <a:lnTo>
                    <a:pt x="160" y="17"/>
                  </a:lnTo>
                  <a:lnTo>
                    <a:pt x="157" y="18"/>
                  </a:lnTo>
                  <a:lnTo>
                    <a:pt x="154" y="19"/>
                  </a:lnTo>
                  <a:lnTo>
                    <a:pt x="151" y="20"/>
                  </a:lnTo>
                  <a:lnTo>
                    <a:pt x="149" y="21"/>
                  </a:lnTo>
                  <a:lnTo>
                    <a:pt x="146" y="22"/>
                  </a:lnTo>
                  <a:lnTo>
                    <a:pt x="143" y="23"/>
                  </a:lnTo>
                  <a:lnTo>
                    <a:pt x="140" y="23"/>
                  </a:lnTo>
                  <a:lnTo>
                    <a:pt x="138" y="23"/>
                  </a:lnTo>
                  <a:lnTo>
                    <a:pt x="135" y="24"/>
                  </a:lnTo>
                  <a:lnTo>
                    <a:pt x="132" y="24"/>
                  </a:lnTo>
                  <a:lnTo>
                    <a:pt x="130" y="24"/>
                  </a:lnTo>
                  <a:lnTo>
                    <a:pt x="127" y="25"/>
                  </a:lnTo>
                  <a:lnTo>
                    <a:pt x="125" y="25"/>
                  </a:lnTo>
                  <a:lnTo>
                    <a:pt x="122" y="26"/>
                  </a:lnTo>
                  <a:lnTo>
                    <a:pt x="120" y="27"/>
                  </a:lnTo>
                  <a:lnTo>
                    <a:pt x="118" y="27"/>
                  </a:lnTo>
                  <a:lnTo>
                    <a:pt x="115" y="28"/>
                  </a:lnTo>
                  <a:lnTo>
                    <a:pt x="113" y="29"/>
                  </a:lnTo>
                  <a:lnTo>
                    <a:pt x="111" y="30"/>
                  </a:lnTo>
                  <a:lnTo>
                    <a:pt x="109" y="31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4" y="33"/>
                  </a:lnTo>
                  <a:lnTo>
                    <a:pt x="103" y="34"/>
                  </a:lnTo>
                  <a:lnTo>
                    <a:pt x="101" y="36"/>
                  </a:lnTo>
                  <a:lnTo>
                    <a:pt x="97" y="37"/>
                  </a:lnTo>
                  <a:lnTo>
                    <a:pt x="94" y="39"/>
                  </a:lnTo>
                  <a:lnTo>
                    <a:pt x="90" y="41"/>
                  </a:lnTo>
                  <a:lnTo>
                    <a:pt x="87" y="43"/>
                  </a:lnTo>
                  <a:lnTo>
                    <a:pt x="84" y="44"/>
                  </a:lnTo>
                  <a:lnTo>
                    <a:pt x="81" y="45"/>
                  </a:lnTo>
                  <a:lnTo>
                    <a:pt x="78" y="46"/>
                  </a:lnTo>
                  <a:lnTo>
                    <a:pt x="75" y="47"/>
                  </a:lnTo>
                  <a:lnTo>
                    <a:pt x="72" y="48"/>
                  </a:lnTo>
                  <a:lnTo>
                    <a:pt x="69" y="49"/>
                  </a:lnTo>
                  <a:lnTo>
                    <a:pt x="66" y="50"/>
                  </a:lnTo>
                  <a:lnTo>
                    <a:pt x="62" y="52"/>
                  </a:lnTo>
                  <a:lnTo>
                    <a:pt x="58" y="53"/>
                  </a:lnTo>
                  <a:lnTo>
                    <a:pt x="54" y="54"/>
                  </a:lnTo>
                  <a:lnTo>
                    <a:pt x="50" y="56"/>
                  </a:lnTo>
                  <a:lnTo>
                    <a:pt x="46" y="57"/>
                  </a:lnTo>
                  <a:lnTo>
                    <a:pt x="42" y="58"/>
                  </a:lnTo>
                  <a:lnTo>
                    <a:pt x="38" y="60"/>
                  </a:lnTo>
                  <a:lnTo>
                    <a:pt x="34" y="61"/>
                  </a:lnTo>
                  <a:lnTo>
                    <a:pt x="30" y="62"/>
                  </a:lnTo>
                  <a:lnTo>
                    <a:pt x="25" y="62"/>
                  </a:lnTo>
                  <a:lnTo>
                    <a:pt x="21" y="63"/>
                  </a:lnTo>
                  <a:lnTo>
                    <a:pt x="18" y="64"/>
                  </a:lnTo>
                  <a:lnTo>
                    <a:pt x="14" y="67"/>
                  </a:lnTo>
                  <a:lnTo>
                    <a:pt x="11" y="70"/>
                  </a:lnTo>
                  <a:lnTo>
                    <a:pt x="8" y="75"/>
                  </a:lnTo>
                  <a:lnTo>
                    <a:pt x="6" y="80"/>
                  </a:lnTo>
                  <a:lnTo>
                    <a:pt x="3" y="86"/>
                  </a:lnTo>
                  <a:lnTo>
                    <a:pt x="2" y="92"/>
                  </a:lnTo>
                  <a:lnTo>
                    <a:pt x="1" y="98"/>
                  </a:lnTo>
                  <a:lnTo>
                    <a:pt x="0" y="105"/>
                  </a:lnTo>
                  <a:lnTo>
                    <a:pt x="0" y="111"/>
                  </a:lnTo>
                  <a:lnTo>
                    <a:pt x="1" y="117"/>
                  </a:lnTo>
                  <a:lnTo>
                    <a:pt x="3" y="122"/>
                  </a:lnTo>
                  <a:lnTo>
                    <a:pt x="5" y="127"/>
                  </a:lnTo>
                  <a:lnTo>
                    <a:pt x="7" y="131"/>
                  </a:lnTo>
                  <a:lnTo>
                    <a:pt x="11" y="134"/>
                  </a:lnTo>
                  <a:lnTo>
                    <a:pt x="15" y="136"/>
                  </a:lnTo>
                  <a:lnTo>
                    <a:pt x="20" y="137"/>
                  </a:lnTo>
                  <a:lnTo>
                    <a:pt x="25" y="139"/>
                  </a:lnTo>
                  <a:lnTo>
                    <a:pt x="31" y="140"/>
                  </a:lnTo>
                  <a:lnTo>
                    <a:pt x="37" y="142"/>
                  </a:lnTo>
                  <a:lnTo>
                    <a:pt x="43" y="143"/>
                  </a:lnTo>
                  <a:lnTo>
                    <a:pt x="49" y="145"/>
                  </a:lnTo>
                  <a:lnTo>
                    <a:pt x="56" y="146"/>
                  </a:lnTo>
                  <a:lnTo>
                    <a:pt x="63" y="147"/>
                  </a:lnTo>
                  <a:lnTo>
                    <a:pt x="69" y="148"/>
                  </a:lnTo>
                  <a:lnTo>
                    <a:pt x="76" y="148"/>
                  </a:lnTo>
                  <a:lnTo>
                    <a:pt x="83" y="149"/>
                  </a:lnTo>
                  <a:lnTo>
                    <a:pt x="90" y="148"/>
                  </a:lnTo>
                  <a:lnTo>
                    <a:pt x="97" y="148"/>
                  </a:lnTo>
                  <a:lnTo>
                    <a:pt x="104" y="147"/>
                  </a:lnTo>
                  <a:lnTo>
                    <a:pt x="111" y="146"/>
                  </a:lnTo>
                  <a:lnTo>
                    <a:pt x="118" y="144"/>
                  </a:lnTo>
                  <a:lnTo>
                    <a:pt x="123" y="142"/>
                  </a:lnTo>
                  <a:lnTo>
                    <a:pt x="127" y="140"/>
                  </a:lnTo>
                  <a:lnTo>
                    <a:pt x="130" y="138"/>
                  </a:lnTo>
                  <a:lnTo>
                    <a:pt x="133" y="137"/>
                  </a:lnTo>
                  <a:lnTo>
                    <a:pt x="135" y="135"/>
                  </a:lnTo>
                  <a:lnTo>
                    <a:pt x="137" y="133"/>
                  </a:lnTo>
                  <a:lnTo>
                    <a:pt x="138" y="131"/>
                  </a:lnTo>
                  <a:lnTo>
                    <a:pt x="139" y="130"/>
                  </a:lnTo>
                  <a:lnTo>
                    <a:pt x="139" y="128"/>
                  </a:lnTo>
                  <a:lnTo>
                    <a:pt x="139" y="126"/>
                  </a:lnTo>
                  <a:lnTo>
                    <a:pt x="139" y="125"/>
                  </a:lnTo>
                  <a:lnTo>
                    <a:pt x="139" y="123"/>
                  </a:lnTo>
                  <a:lnTo>
                    <a:pt x="139" y="121"/>
                  </a:lnTo>
                  <a:lnTo>
                    <a:pt x="139" y="120"/>
                  </a:lnTo>
                  <a:lnTo>
                    <a:pt x="139" y="118"/>
                  </a:lnTo>
                  <a:lnTo>
                    <a:pt x="140" y="117"/>
                  </a:lnTo>
                  <a:lnTo>
                    <a:pt x="140" y="115"/>
                  </a:lnTo>
                  <a:lnTo>
                    <a:pt x="142" y="114"/>
                  </a:lnTo>
                  <a:lnTo>
                    <a:pt x="144" y="113"/>
                  </a:lnTo>
                  <a:lnTo>
                    <a:pt x="146" y="112"/>
                  </a:lnTo>
                  <a:lnTo>
                    <a:pt x="148" y="111"/>
                  </a:lnTo>
                  <a:lnTo>
                    <a:pt x="151" y="110"/>
                  </a:lnTo>
                  <a:lnTo>
                    <a:pt x="154" y="109"/>
                  </a:lnTo>
                  <a:lnTo>
                    <a:pt x="157" y="108"/>
                  </a:lnTo>
                  <a:lnTo>
                    <a:pt x="160" y="108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68" y="106"/>
                  </a:lnTo>
                  <a:lnTo>
                    <a:pt x="171" y="106"/>
                  </a:lnTo>
                  <a:lnTo>
                    <a:pt x="173" y="106"/>
                  </a:lnTo>
                  <a:lnTo>
                    <a:pt x="175" y="106"/>
                  </a:lnTo>
                  <a:lnTo>
                    <a:pt x="176" y="106"/>
                  </a:lnTo>
                  <a:lnTo>
                    <a:pt x="181" y="105"/>
                  </a:lnTo>
                  <a:lnTo>
                    <a:pt x="186" y="104"/>
                  </a:lnTo>
                  <a:lnTo>
                    <a:pt x="192" y="103"/>
                  </a:lnTo>
                  <a:lnTo>
                    <a:pt x="198" y="101"/>
                  </a:lnTo>
                  <a:lnTo>
                    <a:pt x="204" y="99"/>
                  </a:lnTo>
                  <a:lnTo>
                    <a:pt x="210" y="96"/>
                  </a:lnTo>
                  <a:lnTo>
                    <a:pt x="216" y="93"/>
                  </a:lnTo>
                  <a:lnTo>
                    <a:pt x="222" y="89"/>
                  </a:lnTo>
                  <a:lnTo>
                    <a:pt x="227" y="86"/>
                  </a:lnTo>
                  <a:lnTo>
                    <a:pt x="232" y="82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5" y="71"/>
                  </a:lnTo>
                  <a:lnTo>
                    <a:pt x="248" y="67"/>
                  </a:lnTo>
                  <a:lnTo>
                    <a:pt x="250" y="64"/>
                  </a:lnTo>
                  <a:lnTo>
                    <a:pt x="251" y="60"/>
                  </a:lnTo>
                  <a:lnTo>
                    <a:pt x="252" y="57"/>
                  </a:lnTo>
                  <a:lnTo>
                    <a:pt x="252" y="54"/>
                  </a:lnTo>
                  <a:lnTo>
                    <a:pt x="253" y="51"/>
                  </a:lnTo>
                  <a:lnTo>
                    <a:pt x="254" y="48"/>
                  </a:lnTo>
                  <a:lnTo>
                    <a:pt x="256" y="44"/>
                  </a:lnTo>
                  <a:lnTo>
                    <a:pt x="258" y="41"/>
                  </a:lnTo>
                  <a:lnTo>
                    <a:pt x="261" y="37"/>
                  </a:lnTo>
                  <a:lnTo>
                    <a:pt x="265" y="34"/>
                  </a:lnTo>
                  <a:lnTo>
                    <a:pt x="269" y="30"/>
                  </a:lnTo>
                  <a:lnTo>
                    <a:pt x="270" y="26"/>
                  </a:lnTo>
                  <a:lnTo>
                    <a:pt x="269" y="22"/>
                  </a:lnTo>
                  <a:lnTo>
                    <a:pt x="267" y="19"/>
                  </a:lnTo>
                  <a:lnTo>
                    <a:pt x="264" y="16"/>
                  </a:lnTo>
                  <a:lnTo>
                    <a:pt x="260" y="13"/>
                  </a:lnTo>
                  <a:lnTo>
                    <a:pt x="257" y="11"/>
                  </a:lnTo>
                  <a:lnTo>
                    <a:pt x="255" y="9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5" name="Freeform 735"/>
            <p:cNvSpPr>
              <a:spLocks/>
            </p:cNvSpPr>
            <p:nvPr/>
          </p:nvSpPr>
          <p:spPr bwMode="auto">
            <a:xfrm>
              <a:off x="2629" y="3366"/>
              <a:ext cx="228" cy="123"/>
            </a:xfrm>
            <a:custGeom>
              <a:avLst/>
              <a:gdLst>
                <a:gd name="T0" fmla="*/ 96 w 228"/>
                <a:gd name="T1" fmla="*/ 117 h 123"/>
                <a:gd name="T2" fmla="*/ 92 w 228"/>
                <a:gd name="T3" fmla="*/ 117 h 123"/>
                <a:gd name="T4" fmla="*/ 86 w 228"/>
                <a:gd name="T5" fmla="*/ 117 h 123"/>
                <a:gd name="T6" fmla="*/ 78 w 228"/>
                <a:gd name="T7" fmla="*/ 119 h 123"/>
                <a:gd name="T8" fmla="*/ 73 w 228"/>
                <a:gd name="T9" fmla="*/ 122 h 123"/>
                <a:gd name="T10" fmla="*/ 68 w 228"/>
                <a:gd name="T11" fmla="*/ 123 h 123"/>
                <a:gd name="T12" fmla="*/ 61 w 228"/>
                <a:gd name="T13" fmla="*/ 121 h 123"/>
                <a:gd name="T14" fmla="*/ 54 w 228"/>
                <a:gd name="T15" fmla="*/ 120 h 123"/>
                <a:gd name="T16" fmla="*/ 47 w 228"/>
                <a:gd name="T17" fmla="*/ 117 h 123"/>
                <a:gd name="T18" fmla="*/ 40 w 228"/>
                <a:gd name="T19" fmla="*/ 116 h 123"/>
                <a:gd name="T20" fmla="*/ 33 w 228"/>
                <a:gd name="T21" fmla="*/ 114 h 123"/>
                <a:gd name="T22" fmla="*/ 28 w 228"/>
                <a:gd name="T23" fmla="*/ 115 h 123"/>
                <a:gd name="T24" fmla="*/ 23 w 228"/>
                <a:gd name="T25" fmla="*/ 118 h 123"/>
                <a:gd name="T26" fmla="*/ 15 w 228"/>
                <a:gd name="T27" fmla="*/ 119 h 123"/>
                <a:gd name="T28" fmla="*/ 8 w 228"/>
                <a:gd name="T29" fmla="*/ 118 h 123"/>
                <a:gd name="T30" fmla="*/ 3 w 228"/>
                <a:gd name="T31" fmla="*/ 116 h 123"/>
                <a:gd name="T32" fmla="*/ 0 w 228"/>
                <a:gd name="T33" fmla="*/ 113 h 123"/>
                <a:gd name="T34" fmla="*/ 0 w 228"/>
                <a:gd name="T35" fmla="*/ 108 h 123"/>
                <a:gd name="T36" fmla="*/ 4 w 228"/>
                <a:gd name="T37" fmla="*/ 100 h 123"/>
                <a:gd name="T38" fmla="*/ 12 w 228"/>
                <a:gd name="T39" fmla="*/ 92 h 123"/>
                <a:gd name="T40" fmla="*/ 19 w 228"/>
                <a:gd name="T41" fmla="*/ 88 h 123"/>
                <a:gd name="T42" fmla="*/ 24 w 228"/>
                <a:gd name="T43" fmla="*/ 85 h 123"/>
                <a:gd name="T44" fmla="*/ 30 w 228"/>
                <a:gd name="T45" fmla="*/ 82 h 123"/>
                <a:gd name="T46" fmla="*/ 37 w 228"/>
                <a:gd name="T47" fmla="*/ 79 h 123"/>
                <a:gd name="T48" fmla="*/ 45 w 228"/>
                <a:gd name="T49" fmla="*/ 74 h 123"/>
                <a:gd name="T50" fmla="*/ 54 w 228"/>
                <a:gd name="T51" fmla="*/ 70 h 123"/>
                <a:gd name="T52" fmla="*/ 64 w 228"/>
                <a:gd name="T53" fmla="*/ 66 h 123"/>
                <a:gd name="T54" fmla="*/ 74 w 228"/>
                <a:gd name="T55" fmla="*/ 61 h 123"/>
                <a:gd name="T56" fmla="*/ 84 w 228"/>
                <a:gd name="T57" fmla="*/ 57 h 123"/>
                <a:gd name="T58" fmla="*/ 93 w 228"/>
                <a:gd name="T59" fmla="*/ 54 h 123"/>
                <a:gd name="T60" fmla="*/ 102 w 228"/>
                <a:gd name="T61" fmla="*/ 50 h 123"/>
                <a:gd name="T62" fmla="*/ 111 w 228"/>
                <a:gd name="T63" fmla="*/ 47 h 123"/>
                <a:gd name="T64" fmla="*/ 118 w 228"/>
                <a:gd name="T65" fmla="*/ 45 h 123"/>
                <a:gd name="T66" fmla="*/ 124 w 228"/>
                <a:gd name="T67" fmla="*/ 44 h 123"/>
                <a:gd name="T68" fmla="*/ 129 w 228"/>
                <a:gd name="T69" fmla="*/ 44 h 123"/>
                <a:gd name="T70" fmla="*/ 132 w 228"/>
                <a:gd name="T71" fmla="*/ 45 h 123"/>
                <a:gd name="T72" fmla="*/ 134 w 228"/>
                <a:gd name="T73" fmla="*/ 48 h 123"/>
                <a:gd name="T74" fmla="*/ 142 w 228"/>
                <a:gd name="T75" fmla="*/ 46 h 123"/>
                <a:gd name="T76" fmla="*/ 155 w 228"/>
                <a:gd name="T77" fmla="*/ 40 h 123"/>
                <a:gd name="T78" fmla="*/ 171 w 228"/>
                <a:gd name="T79" fmla="*/ 31 h 123"/>
                <a:gd name="T80" fmla="*/ 187 w 228"/>
                <a:gd name="T81" fmla="*/ 21 h 123"/>
                <a:gd name="T82" fmla="*/ 202 w 228"/>
                <a:gd name="T83" fmla="*/ 11 h 123"/>
                <a:gd name="T84" fmla="*/ 215 w 228"/>
                <a:gd name="T85" fmla="*/ 3 h 123"/>
                <a:gd name="T86" fmla="*/ 223 w 228"/>
                <a:gd name="T87" fmla="*/ 0 h 123"/>
                <a:gd name="T88" fmla="*/ 227 w 228"/>
                <a:gd name="T89" fmla="*/ 2 h 123"/>
                <a:gd name="T90" fmla="*/ 228 w 228"/>
                <a:gd name="T91" fmla="*/ 6 h 123"/>
                <a:gd name="T92" fmla="*/ 227 w 228"/>
                <a:gd name="T93" fmla="*/ 10 h 123"/>
                <a:gd name="T94" fmla="*/ 225 w 228"/>
                <a:gd name="T95" fmla="*/ 13 h 123"/>
                <a:gd name="T96" fmla="*/ 211 w 228"/>
                <a:gd name="T97" fmla="*/ 19 h 123"/>
                <a:gd name="T98" fmla="*/ 104 w 228"/>
                <a:gd name="T99" fmla="*/ 104 h 123"/>
                <a:gd name="T100" fmla="*/ 104 w 228"/>
                <a:gd name="T101" fmla="*/ 108 h 123"/>
                <a:gd name="T102" fmla="*/ 103 w 228"/>
                <a:gd name="T103" fmla="*/ 113 h 123"/>
                <a:gd name="T104" fmla="*/ 99 w 228"/>
                <a:gd name="T105" fmla="*/ 117 h 12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28" h="123">
                  <a:moveTo>
                    <a:pt x="97" y="117"/>
                  </a:moveTo>
                  <a:lnTo>
                    <a:pt x="96" y="117"/>
                  </a:lnTo>
                  <a:lnTo>
                    <a:pt x="95" y="117"/>
                  </a:lnTo>
                  <a:lnTo>
                    <a:pt x="92" y="117"/>
                  </a:lnTo>
                  <a:lnTo>
                    <a:pt x="89" y="117"/>
                  </a:lnTo>
                  <a:lnTo>
                    <a:pt x="86" y="117"/>
                  </a:lnTo>
                  <a:lnTo>
                    <a:pt x="82" y="118"/>
                  </a:lnTo>
                  <a:lnTo>
                    <a:pt x="78" y="119"/>
                  </a:lnTo>
                  <a:lnTo>
                    <a:pt x="75" y="121"/>
                  </a:lnTo>
                  <a:lnTo>
                    <a:pt x="73" y="122"/>
                  </a:lnTo>
                  <a:lnTo>
                    <a:pt x="71" y="123"/>
                  </a:lnTo>
                  <a:lnTo>
                    <a:pt x="68" y="123"/>
                  </a:lnTo>
                  <a:lnTo>
                    <a:pt x="65" y="122"/>
                  </a:lnTo>
                  <a:lnTo>
                    <a:pt x="61" y="121"/>
                  </a:lnTo>
                  <a:lnTo>
                    <a:pt x="58" y="121"/>
                  </a:lnTo>
                  <a:lnTo>
                    <a:pt x="54" y="120"/>
                  </a:lnTo>
                  <a:lnTo>
                    <a:pt x="51" y="118"/>
                  </a:lnTo>
                  <a:lnTo>
                    <a:pt x="47" y="117"/>
                  </a:lnTo>
                  <a:lnTo>
                    <a:pt x="43" y="116"/>
                  </a:lnTo>
                  <a:lnTo>
                    <a:pt x="40" y="116"/>
                  </a:lnTo>
                  <a:lnTo>
                    <a:pt x="36" y="115"/>
                  </a:lnTo>
                  <a:lnTo>
                    <a:pt x="33" y="114"/>
                  </a:lnTo>
                  <a:lnTo>
                    <a:pt x="31" y="114"/>
                  </a:lnTo>
                  <a:lnTo>
                    <a:pt x="28" y="115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19" y="119"/>
                  </a:lnTo>
                  <a:lnTo>
                    <a:pt x="15" y="119"/>
                  </a:lnTo>
                  <a:lnTo>
                    <a:pt x="12" y="119"/>
                  </a:lnTo>
                  <a:lnTo>
                    <a:pt x="8" y="118"/>
                  </a:lnTo>
                  <a:lnTo>
                    <a:pt x="5" y="117"/>
                  </a:lnTo>
                  <a:lnTo>
                    <a:pt x="3" y="116"/>
                  </a:lnTo>
                  <a:lnTo>
                    <a:pt x="1" y="114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2" y="104"/>
                  </a:lnTo>
                  <a:lnTo>
                    <a:pt x="4" y="100"/>
                  </a:lnTo>
                  <a:lnTo>
                    <a:pt x="8" y="96"/>
                  </a:lnTo>
                  <a:lnTo>
                    <a:pt x="12" y="92"/>
                  </a:lnTo>
                  <a:lnTo>
                    <a:pt x="17" y="89"/>
                  </a:lnTo>
                  <a:lnTo>
                    <a:pt x="19" y="88"/>
                  </a:lnTo>
                  <a:lnTo>
                    <a:pt x="21" y="87"/>
                  </a:lnTo>
                  <a:lnTo>
                    <a:pt x="24" y="85"/>
                  </a:lnTo>
                  <a:lnTo>
                    <a:pt x="27" y="84"/>
                  </a:lnTo>
                  <a:lnTo>
                    <a:pt x="30" y="82"/>
                  </a:lnTo>
                  <a:lnTo>
                    <a:pt x="33" y="80"/>
                  </a:lnTo>
                  <a:lnTo>
                    <a:pt x="37" y="79"/>
                  </a:lnTo>
                  <a:lnTo>
                    <a:pt x="41" y="77"/>
                  </a:lnTo>
                  <a:lnTo>
                    <a:pt x="45" y="74"/>
                  </a:lnTo>
                  <a:lnTo>
                    <a:pt x="50" y="72"/>
                  </a:lnTo>
                  <a:lnTo>
                    <a:pt x="54" y="70"/>
                  </a:lnTo>
                  <a:lnTo>
                    <a:pt x="59" y="68"/>
                  </a:lnTo>
                  <a:lnTo>
                    <a:pt x="64" y="66"/>
                  </a:lnTo>
                  <a:lnTo>
                    <a:pt x="69" y="64"/>
                  </a:lnTo>
                  <a:lnTo>
                    <a:pt x="74" y="61"/>
                  </a:lnTo>
                  <a:lnTo>
                    <a:pt x="79" y="59"/>
                  </a:lnTo>
                  <a:lnTo>
                    <a:pt x="84" y="57"/>
                  </a:lnTo>
                  <a:lnTo>
                    <a:pt x="89" y="55"/>
                  </a:lnTo>
                  <a:lnTo>
                    <a:pt x="93" y="54"/>
                  </a:lnTo>
                  <a:lnTo>
                    <a:pt x="98" y="52"/>
                  </a:lnTo>
                  <a:lnTo>
                    <a:pt x="102" y="50"/>
                  </a:lnTo>
                  <a:lnTo>
                    <a:pt x="107" y="49"/>
                  </a:lnTo>
                  <a:lnTo>
                    <a:pt x="111" y="47"/>
                  </a:lnTo>
                  <a:lnTo>
                    <a:pt x="115" y="46"/>
                  </a:lnTo>
                  <a:lnTo>
                    <a:pt x="118" y="45"/>
                  </a:lnTo>
                  <a:lnTo>
                    <a:pt x="121" y="45"/>
                  </a:lnTo>
                  <a:lnTo>
                    <a:pt x="124" y="44"/>
                  </a:lnTo>
                  <a:lnTo>
                    <a:pt x="127" y="44"/>
                  </a:lnTo>
                  <a:lnTo>
                    <a:pt x="129" y="44"/>
                  </a:lnTo>
                  <a:lnTo>
                    <a:pt x="130" y="45"/>
                  </a:lnTo>
                  <a:lnTo>
                    <a:pt x="132" y="45"/>
                  </a:lnTo>
                  <a:lnTo>
                    <a:pt x="132" y="46"/>
                  </a:lnTo>
                  <a:lnTo>
                    <a:pt x="134" y="48"/>
                  </a:lnTo>
                  <a:lnTo>
                    <a:pt x="138" y="48"/>
                  </a:lnTo>
                  <a:lnTo>
                    <a:pt x="142" y="46"/>
                  </a:lnTo>
                  <a:lnTo>
                    <a:pt x="148" y="44"/>
                  </a:lnTo>
                  <a:lnTo>
                    <a:pt x="155" y="40"/>
                  </a:lnTo>
                  <a:lnTo>
                    <a:pt x="163" y="36"/>
                  </a:lnTo>
                  <a:lnTo>
                    <a:pt x="171" y="31"/>
                  </a:lnTo>
                  <a:lnTo>
                    <a:pt x="179" y="26"/>
                  </a:lnTo>
                  <a:lnTo>
                    <a:pt x="187" y="21"/>
                  </a:lnTo>
                  <a:lnTo>
                    <a:pt x="195" y="16"/>
                  </a:lnTo>
                  <a:lnTo>
                    <a:pt x="202" y="11"/>
                  </a:lnTo>
                  <a:lnTo>
                    <a:pt x="209" y="7"/>
                  </a:lnTo>
                  <a:lnTo>
                    <a:pt x="215" y="3"/>
                  </a:lnTo>
                  <a:lnTo>
                    <a:pt x="220" y="1"/>
                  </a:lnTo>
                  <a:lnTo>
                    <a:pt x="223" y="0"/>
                  </a:lnTo>
                  <a:lnTo>
                    <a:pt x="225" y="0"/>
                  </a:lnTo>
                  <a:lnTo>
                    <a:pt x="227" y="2"/>
                  </a:lnTo>
                  <a:lnTo>
                    <a:pt x="228" y="4"/>
                  </a:lnTo>
                  <a:lnTo>
                    <a:pt x="228" y="6"/>
                  </a:lnTo>
                  <a:lnTo>
                    <a:pt x="228" y="8"/>
                  </a:lnTo>
                  <a:lnTo>
                    <a:pt x="227" y="10"/>
                  </a:lnTo>
                  <a:lnTo>
                    <a:pt x="227" y="11"/>
                  </a:lnTo>
                  <a:lnTo>
                    <a:pt x="225" y="13"/>
                  </a:lnTo>
                  <a:lnTo>
                    <a:pt x="224" y="14"/>
                  </a:lnTo>
                  <a:lnTo>
                    <a:pt x="211" y="19"/>
                  </a:lnTo>
                  <a:lnTo>
                    <a:pt x="104" y="103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8"/>
                  </a:lnTo>
                  <a:lnTo>
                    <a:pt x="103" y="110"/>
                  </a:lnTo>
                  <a:lnTo>
                    <a:pt x="103" y="113"/>
                  </a:lnTo>
                  <a:lnTo>
                    <a:pt x="101" y="115"/>
                  </a:lnTo>
                  <a:lnTo>
                    <a:pt x="99" y="117"/>
                  </a:lnTo>
                  <a:lnTo>
                    <a:pt x="97" y="117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6" name="Freeform 736"/>
            <p:cNvSpPr>
              <a:spLocks/>
            </p:cNvSpPr>
            <p:nvPr/>
          </p:nvSpPr>
          <p:spPr bwMode="auto">
            <a:xfrm>
              <a:off x="2753" y="3362"/>
              <a:ext cx="13" cy="62"/>
            </a:xfrm>
            <a:custGeom>
              <a:avLst/>
              <a:gdLst>
                <a:gd name="T0" fmla="*/ 13 w 13"/>
                <a:gd name="T1" fmla="*/ 2 h 62"/>
                <a:gd name="T2" fmla="*/ 13 w 13"/>
                <a:gd name="T3" fmla="*/ 60 h 62"/>
                <a:gd name="T4" fmla="*/ 13 w 13"/>
                <a:gd name="T5" fmla="*/ 60 h 62"/>
                <a:gd name="T6" fmla="*/ 12 w 13"/>
                <a:gd name="T7" fmla="*/ 61 h 62"/>
                <a:gd name="T8" fmla="*/ 11 w 13"/>
                <a:gd name="T9" fmla="*/ 61 h 62"/>
                <a:gd name="T10" fmla="*/ 10 w 13"/>
                <a:gd name="T11" fmla="*/ 62 h 62"/>
                <a:gd name="T12" fmla="*/ 8 w 13"/>
                <a:gd name="T13" fmla="*/ 62 h 62"/>
                <a:gd name="T14" fmla="*/ 6 w 13"/>
                <a:gd name="T15" fmla="*/ 62 h 62"/>
                <a:gd name="T16" fmla="*/ 3 w 13"/>
                <a:gd name="T17" fmla="*/ 61 h 62"/>
                <a:gd name="T18" fmla="*/ 0 w 13"/>
                <a:gd name="T19" fmla="*/ 60 h 62"/>
                <a:gd name="T20" fmla="*/ 0 w 13"/>
                <a:gd name="T21" fmla="*/ 2 h 62"/>
                <a:gd name="T22" fmla="*/ 0 w 13"/>
                <a:gd name="T23" fmla="*/ 2 h 62"/>
                <a:gd name="T24" fmla="*/ 1 w 13"/>
                <a:gd name="T25" fmla="*/ 2 h 62"/>
                <a:gd name="T26" fmla="*/ 3 w 13"/>
                <a:gd name="T27" fmla="*/ 1 h 62"/>
                <a:gd name="T28" fmla="*/ 4 w 13"/>
                <a:gd name="T29" fmla="*/ 1 h 62"/>
                <a:gd name="T30" fmla="*/ 6 w 13"/>
                <a:gd name="T31" fmla="*/ 0 h 62"/>
                <a:gd name="T32" fmla="*/ 8 w 13"/>
                <a:gd name="T33" fmla="*/ 1 h 62"/>
                <a:gd name="T34" fmla="*/ 11 w 13"/>
                <a:gd name="T35" fmla="*/ 1 h 62"/>
                <a:gd name="T36" fmla="*/ 13 w 13"/>
                <a:gd name="T37" fmla="*/ 2 h 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3" h="62">
                  <a:moveTo>
                    <a:pt x="13" y="2"/>
                  </a:moveTo>
                  <a:lnTo>
                    <a:pt x="13" y="60"/>
                  </a:lnTo>
                  <a:lnTo>
                    <a:pt x="12" y="61"/>
                  </a:lnTo>
                  <a:lnTo>
                    <a:pt x="11" y="61"/>
                  </a:lnTo>
                  <a:lnTo>
                    <a:pt x="10" y="62"/>
                  </a:lnTo>
                  <a:lnTo>
                    <a:pt x="8" y="62"/>
                  </a:lnTo>
                  <a:lnTo>
                    <a:pt x="6" y="62"/>
                  </a:lnTo>
                  <a:lnTo>
                    <a:pt x="3" y="61"/>
                  </a:lnTo>
                  <a:lnTo>
                    <a:pt x="0" y="60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7" name="Freeform 737"/>
            <p:cNvSpPr>
              <a:spLocks/>
            </p:cNvSpPr>
            <p:nvPr/>
          </p:nvSpPr>
          <p:spPr bwMode="auto">
            <a:xfrm>
              <a:off x="2756" y="3366"/>
              <a:ext cx="3" cy="54"/>
            </a:xfrm>
            <a:custGeom>
              <a:avLst/>
              <a:gdLst>
                <a:gd name="T0" fmla="*/ 0 w 3"/>
                <a:gd name="T1" fmla="*/ 1 h 54"/>
                <a:gd name="T2" fmla="*/ 0 w 3"/>
                <a:gd name="T3" fmla="*/ 53 h 54"/>
                <a:gd name="T4" fmla="*/ 0 w 3"/>
                <a:gd name="T5" fmla="*/ 53 h 54"/>
                <a:gd name="T6" fmla="*/ 1 w 3"/>
                <a:gd name="T7" fmla="*/ 53 h 54"/>
                <a:gd name="T8" fmla="*/ 2 w 3"/>
                <a:gd name="T9" fmla="*/ 54 h 54"/>
                <a:gd name="T10" fmla="*/ 3 w 3"/>
                <a:gd name="T11" fmla="*/ 54 h 54"/>
                <a:gd name="T12" fmla="*/ 2 w 3"/>
                <a:gd name="T13" fmla="*/ 0 h 54"/>
                <a:gd name="T14" fmla="*/ 2 w 3"/>
                <a:gd name="T15" fmla="*/ 0 h 54"/>
                <a:gd name="T16" fmla="*/ 1 w 3"/>
                <a:gd name="T17" fmla="*/ 0 h 54"/>
                <a:gd name="T18" fmla="*/ 1 w 3"/>
                <a:gd name="T19" fmla="*/ 0 h 54"/>
                <a:gd name="T20" fmla="*/ 0 w 3"/>
                <a:gd name="T21" fmla="*/ 1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4">
                  <a:moveTo>
                    <a:pt x="0" y="1"/>
                  </a:moveTo>
                  <a:lnTo>
                    <a:pt x="0" y="53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3" y="5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8" name="Freeform 738"/>
            <p:cNvSpPr>
              <a:spLocks/>
            </p:cNvSpPr>
            <p:nvPr/>
          </p:nvSpPr>
          <p:spPr bwMode="auto">
            <a:xfrm>
              <a:off x="2758" y="3366"/>
              <a:ext cx="5" cy="54"/>
            </a:xfrm>
            <a:custGeom>
              <a:avLst/>
              <a:gdLst>
                <a:gd name="T0" fmla="*/ 0 w 5"/>
                <a:gd name="T1" fmla="*/ 0 h 54"/>
                <a:gd name="T2" fmla="*/ 1 w 5"/>
                <a:gd name="T3" fmla="*/ 54 h 54"/>
                <a:gd name="T4" fmla="*/ 2 w 5"/>
                <a:gd name="T5" fmla="*/ 54 h 54"/>
                <a:gd name="T6" fmla="*/ 3 w 5"/>
                <a:gd name="T7" fmla="*/ 54 h 54"/>
                <a:gd name="T8" fmla="*/ 4 w 5"/>
                <a:gd name="T9" fmla="*/ 54 h 54"/>
                <a:gd name="T10" fmla="*/ 5 w 5"/>
                <a:gd name="T11" fmla="*/ 53 h 54"/>
                <a:gd name="T12" fmla="*/ 5 w 5"/>
                <a:gd name="T13" fmla="*/ 1 h 54"/>
                <a:gd name="T14" fmla="*/ 5 w 5"/>
                <a:gd name="T15" fmla="*/ 0 h 54"/>
                <a:gd name="T16" fmla="*/ 4 w 5"/>
                <a:gd name="T17" fmla="*/ 0 h 54"/>
                <a:gd name="T18" fmla="*/ 2 w 5"/>
                <a:gd name="T19" fmla="*/ 0 h 54"/>
                <a:gd name="T20" fmla="*/ 0 w 5"/>
                <a:gd name="T21" fmla="*/ 0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54">
                  <a:moveTo>
                    <a:pt x="0" y="0"/>
                  </a:moveTo>
                  <a:lnTo>
                    <a:pt x="1" y="54"/>
                  </a:lnTo>
                  <a:lnTo>
                    <a:pt x="2" y="54"/>
                  </a:lnTo>
                  <a:lnTo>
                    <a:pt x="3" y="54"/>
                  </a:lnTo>
                  <a:lnTo>
                    <a:pt x="4" y="54"/>
                  </a:lnTo>
                  <a:lnTo>
                    <a:pt x="5" y="5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9" name="Freeform 739"/>
            <p:cNvSpPr>
              <a:spLocks/>
            </p:cNvSpPr>
            <p:nvPr/>
          </p:nvSpPr>
          <p:spPr bwMode="auto">
            <a:xfrm>
              <a:off x="2641" y="3397"/>
              <a:ext cx="19" cy="91"/>
            </a:xfrm>
            <a:custGeom>
              <a:avLst/>
              <a:gdLst>
                <a:gd name="T0" fmla="*/ 19 w 19"/>
                <a:gd name="T1" fmla="*/ 3 h 91"/>
                <a:gd name="T2" fmla="*/ 19 w 19"/>
                <a:gd name="T3" fmla="*/ 87 h 91"/>
                <a:gd name="T4" fmla="*/ 19 w 19"/>
                <a:gd name="T5" fmla="*/ 87 h 91"/>
                <a:gd name="T6" fmla="*/ 18 w 19"/>
                <a:gd name="T7" fmla="*/ 88 h 91"/>
                <a:gd name="T8" fmla="*/ 16 w 19"/>
                <a:gd name="T9" fmla="*/ 89 h 91"/>
                <a:gd name="T10" fmla="*/ 14 w 19"/>
                <a:gd name="T11" fmla="*/ 90 h 91"/>
                <a:gd name="T12" fmla="*/ 11 w 19"/>
                <a:gd name="T13" fmla="*/ 91 h 91"/>
                <a:gd name="T14" fmla="*/ 8 w 19"/>
                <a:gd name="T15" fmla="*/ 91 h 91"/>
                <a:gd name="T16" fmla="*/ 4 w 19"/>
                <a:gd name="T17" fmla="*/ 90 h 91"/>
                <a:gd name="T18" fmla="*/ 0 w 19"/>
                <a:gd name="T19" fmla="*/ 87 h 91"/>
                <a:gd name="T20" fmla="*/ 0 w 19"/>
                <a:gd name="T21" fmla="*/ 3 h 91"/>
                <a:gd name="T22" fmla="*/ 0 w 19"/>
                <a:gd name="T23" fmla="*/ 3 h 91"/>
                <a:gd name="T24" fmla="*/ 2 w 19"/>
                <a:gd name="T25" fmla="*/ 2 h 91"/>
                <a:gd name="T26" fmla="*/ 4 w 19"/>
                <a:gd name="T27" fmla="*/ 1 h 91"/>
                <a:gd name="T28" fmla="*/ 6 w 19"/>
                <a:gd name="T29" fmla="*/ 1 h 91"/>
                <a:gd name="T30" fmla="*/ 9 w 19"/>
                <a:gd name="T31" fmla="*/ 0 h 91"/>
                <a:gd name="T32" fmla="*/ 12 w 19"/>
                <a:gd name="T33" fmla="*/ 0 h 91"/>
                <a:gd name="T34" fmla="*/ 16 w 19"/>
                <a:gd name="T35" fmla="*/ 1 h 91"/>
                <a:gd name="T36" fmla="*/ 19 w 19"/>
                <a:gd name="T37" fmla="*/ 3 h 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91">
                  <a:moveTo>
                    <a:pt x="19" y="3"/>
                  </a:moveTo>
                  <a:lnTo>
                    <a:pt x="19" y="87"/>
                  </a:lnTo>
                  <a:lnTo>
                    <a:pt x="18" y="88"/>
                  </a:lnTo>
                  <a:lnTo>
                    <a:pt x="16" y="89"/>
                  </a:lnTo>
                  <a:lnTo>
                    <a:pt x="14" y="90"/>
                  </a:lnTo>
                  <a:lnTo>
                    <a:pt x="11" y="91"/>
                  </a:lnTo>
                  <a:lnTo>
                    <a:pt x="8" y="91"/>
                  </a:lnTo>
                  <a:lnTo>
                    <a:pt x="4" y="90"/>
                  </a:lnTo>
                  <a:lnTo>
                    <a:pt x="0" y="8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0" name="Freeform 740"/>
            <p:cNvSpPr>
              <a:spLocks/>
            </p:cNvSpPr>
            <p:nvPr/>
          </p:nvSpPr>
          <p:spPr bwMode="auto">
            <a:xfrm>
              <a:off x="2645" y="3403"/>
              <a:ext cx="4" cy="79"/>
            </a:xfrm>
            <a:custGeom>
              <a:avLst/>
              <a:gdLst>
                <a:gd name="T0" fmla="*/ 0 w 4"/>
                <a:gd name="T1" fmla="*/ 0 h 79"/>
                <a:gd name="T2" fmla="*/ 0 w 4"/>
                <a:gd name="T3" fmla="*/ 77 h 79"/>
                <a:gd name="T4" fmla="*/ 0 w 4"/>
                <a:gd name="T5" fmla="*/ 77 h 79"/>
                <a:gd name="T6" fmla="*/ 1 w 4"/>
                <a:gd name="T7" fmla="*/ 78 h 79"/>
                <a:gd name="T8" fmla="*/ 2 w 4"/>
                <a:gd name="T9" fmla="*/ 78 h 79"/>
                <a:gd name="T10" fmla="*/ 4 w 4"/>
                <a:gd name="T11" fmla="*/ 79 h 79"/>
                <a:gd name="T12" fmla="*/ 4 w 4"/>
                <a:gd name="T13" fmla="*/ 0 h 79"/>
                <a:gd name="T14" fmla="*/ 3 w 4"/>
                <a:gd name="T15" fmla="*/ 0 h 79"/>
                <a:gd name="T16" fmla="*/ 2 w 4"/>
                <a:gd name="T17" fmla="*/ 0 h 79"/>
                <a:gd name="T18" fmla="*/ 1 w 4"/>
                <a:gd name="T19" fmla="*/ 0 h 79"/>
                <a:gd name="T20" fmla="*/ 0 w 4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79">
                  <a:moveTo>
                    <a:pt x="0" y="0"/>
                  </a:moveTo>
                  <a:lnTo>
                    <a:pt x="0" y="77"/>
                  </a:lnTo>
                  <a:lnTo>
                    <a:pt x="1" y="78"/>
                  </a:lnTo>
                  <a:lnTo>
                    <a:pt x="2" y="78"/>
                  </a:lnTo>
                  <a:lnTo>
                    <a:pt x="4" y="79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1" name="Freeform 741"/>
            <p:cNvSpPr>
              <a:spLocks/>
            </p:cNvSpPr>
            <p:nvPr/>
          </p:nvSpPr>
          <p:spPr bwMode="auto">
            <a:xfrm>
              <a:off x="2649" y="3402"/>
              <a:ext cx="6" cy="80"/>
            </a:xfrm>
            <a:custGeom>
              <a:avLst/>
              <a:gdLst>
                <a:gd name="T0" fmla="*/ 0 w 6"/>
                <a:gd name="T1" fmla="*/ 1 h 80"/>
                <a:gd name="T2" fmla="*/ 0 w 6"/>
                <a:gd name="T3" fmla="*/ 80 h 80"/>
                <a:gd name="T4" fmla="*/ 1 w 6"/>
                <a:gd name="T5" fmla="*/ 80 h 80"/>
                <a:gd name="T6" fmla="*/ 2 w 6"/>
                <a:gd name="T7" fmla="*/ 80 h 80"/>
                <a:gd name="T8" fmla="*/ 3 w 6"/>
                <a:gd name="T9" fmla="*/ 80 h 80"/>
                <a:gd name="T10" fmla="*/ 3 w 6"/>
                <a:gd name="T11" fmla="*/ 80 h 80"/>
                <a:gd name="T12" fmla="*/ 4 w 6"/>
                <a:gd name="T13" fmla="*/ 80 h 80"/>
                <a:gd name="T14" fmla="*/ 5 w 6"/>
                <a:gd name="T15" fmla="*/ 79 h 80"/>
                <a:gd name="T16" fmla="*/ 5 w 6"/>
                <a:gd name="T17" fmla="*/ 79 h 80"/>
                <a:gd name="T18" fmla="*/ 6 w 6"/>
                <a:gd name="T19" fmla="*/ 78 h 80"/>
                <a:gd name="T20" fmla="*/ 6 w 6"/>
                <a:gd name="T21" fmla="*/ 1 h 80"/>
                <a:gd name="T22" fmla="*/ 6 w 6"/>
                <a:gd name="T23" fmla="*/ 1 h 80"/>
                <a:gd name="T24" fmla="*/ 6 w 6"/>
                <a:gd name="T25" fmla="*/ 1 h 80"/>
                <a:gd name="T26" fmla="*/ 5 w 6"/>
                <a:gd name="T27" fmla="*/ 1 h 80"/>
                <a:gd name="T28" fmla="*/ 5 w 6"/>
                <a:gd name="T29" fmla="*/ 1 h 80"/>
                <a:gd name="T30" fmla="*/ 4 w 6"/>
                <a:gd name="T31" fmla="*/ 0 h 80"/>
                <a:gd name="T32" fmla="*/ 3 w 6"/>
                <a:gd name="T33" fmla="*/ 0 h 80"/>
                <a:gd name="T34" fmla="*/ 1 w 6"/>
                <a:gd name="T35" fmla="*/ 0 h 80"/>
                <a:gd name="T36" fmla="*/ 0 w 6"/>
                <a:gd name="T37" fmla="*/ 1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" h="80">
                  <a:moveTo>
                    <a:pt x="0" y="1"/>
                  </a:moveTo>
                  <a:lnTo>
                    <a:pt x="0" y="80"/>
                  </a:lnTo>
                  <a:lnTo>
                    <a:pt x="1" y="80"/>
                  </a:lnTo>
                  <a:lnTo>
                    <a:pt x="2" y="80"/>
                  </a:lnTo>
                  <a:lnTo>
                    <a:pt x="3" y="80"/>
                  </a:lnTo>
                  <a:lnTo>
                    <a:pt x="4" y="80"/>
                  </a:lnTo>
                  <a:lnTo>
                    <a:pt x="5" y="79"/>
                  </a:lnTo>
                  <a:lnTo>
                    <a:pt x="6" y="78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2" name="Freeform 742"/>
            <p:cNvSpPr>
              <a:spLocks/>
            </p:cNvSpPr>
            <p:nvPr/>
          </p:nvSpPr>
          <p:spPr bwMode="auto">
            <a:xfrm>
              <a:off x="2824" y="3342"/>
              <a:ext cx="7" cy="32"/>
            </a:xfrm>
            <a:custGeom>
              <a:avLst/>
              <a:gdLst>
                <a:gd name="T0" fmla="*/ 7 w 7"/>
                <a:gd name="T1" fmla="*/ 1 h 32"/>
                <a:gd name="T2" fmla="*/ 7 w 7"/>
                <a:gd name="T3" fmla="*/ 31 h 32"/>
                <a:gd name="T4" fmla="*/ 6 w 7"/>
                <a:gd name="T5" fmla="*/ 31 h 32"/>
                <a:gd name="T6" fmla="*/ 6 w 7"/>
                <a:gd name="T7" fmla="*/ 31 h 32"/>
                <a:gd name="T8" fmla="*/ 6 w 7"/>
                <a:gd name="T9" fmla="*/ 32 h 32"/>
                <a:gd name="T10" fmla="*/ 5 w 7"/>
                <a:gd name="T11" fmla="*/ 32 h 32"/>
                <a:gd name="T12" fmla="*/ 4 w 7"/>
                <a:gd name="T13" fmla="*/ 32 h 32"/>
                <a:gd name="T14" fmla="*/ 3 w 7"/>
                <a:gd name="T15" fmla="*/ 32 h 32"/>
                <a:gd name="T16" fmla="*/ 1 w 7"/>
                <a:gd name="T17" fmla="*/ 32 h 32"/>
                <a:gd name="T18" fmla="*/ 0 w 7"/>
                <a:gd name="T19" fmla="*/ 31 h 32"/>
                <a:gd name="T20" fmla="*/ 0 w 7"/>
                <a:gd name="T21" fmla="*/ 1 h 32"/>
                <a:gd name="T22" fmla="*/ 0 w 7"/>
                <a:gd name="T23" fmla="*/ 1 h 32"/>
                <a:gd name="T24" fmla="*/ 0 w 7"/>
                <a:gd name="T25" fmla="*/ 1 h 32"/>
                <a:gd name="T26" fmla="*/ 1 w 7"/>
                <a:gd name="T27" fmla="*/ 1 h 32"/>
                <a:gd name="T28" fmla="*/ 2 w 7"/>
                <a:gd name="T29" fmla="*/ 0 h 32"/>
                <a:gd name="T30" fmla="*/ 3 w 7"/>
                <a:gd name="T31" fmla="*/ 0 h 32"/>
                <a:gd name="T32" fmla="*/ 4 w 7"/>
                <a:gd name="T33" fmla="*/ 0 h 32"/>
                <a:gd name="T34" fmla="*/ 5 w 7"/>
                <a:gd name="T35" fmla="*/ 1 h 32"/>
                <a:gd name="T36" fmla="*/ 7 w 7"/>
                <a:gd name="T37" fmla="*/ 1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" h="32">
                  <a:moveTo>
                    <a:pt x="7" y="1"/>
                  </a:moveTo>
                  <a:lnTo>
                    <a:pt x="7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0" y="31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3" name="Freeform 743"/>
            <p:cNvSpPr>
              <a:spLocks/>
            </p:cNvSpPr>
            <p:nvPr/>
          </p:nvSpPr>
          <p:spPr bwMode="auto">
            <a:xfrm>
              <a:off x="2825" y="3344"/>
              <a:ext cx="2" cy="28"/>
            </a:xfrm>
            <a:custGeom>
              <a:avLst/>
              <a:gdLst>
                <a:gd name="T0" fmla="*/ 0 w 2"/>
                <a:gd name="T1" fmla="*/ 0 h 28"/>
                <a:gd name="T2" fmla="*/ 0 w 2"/>
                <a:gd name="T3" fmla="*/ 27 h 28"/>
                <a:gd name="T4" fmla="*/ 0 w 2"/>
                <a:gd name="T5" fmla="*/ 27 h 28"/>
                <a:gd name="T6" fmla="*/ 1 w 2"/>
                <a:gd name="T7" fmla="*/ 28 h 28"/>
                <a:gd name="T8" fmla="*/ 1 w 2"/>
                <a:gd name="T9" fmla="*/ 28 h 28"/>
                <a:gd name="T10" fmla="*/ 2 w 2"/>
                <a:gd name="T11" fmla="*/ 28 h 28"/>
                <a:gd name="T12" fmla="*/ 1 w 2"/>
                <a:gd name="T13" fmla="*/ 0 h 28"/>
                <a:gd name="T14" fmla="*/ 1 w 2"/>
                <a:gd name="T15" fmla="*/ 0 h 28"/>
                <a:gd name="T16" fmla="*/ 1 w 2"/>
                <a:gd name="T17" fmla="*/ 0 h 28"/>
                <a:gd name="T18" fmla="*/ 1 w 2"/>
                <a:gd name="T19" fmla="*/ 0 h 28"/>
                <a:gd name="T20" fmla="*/ 0 w 2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" h="28">
                  <a:moveTo>
                    <a:pt x="0" y="0"/>
                  </a:moveTo>
                  <a:lnTo>
                    <a:pt x="0" y="27"/>
                  </a:lnTo>
                  <a:lnTo>
                    <a:pt x="1" y="28"/>
                  </a:lnTo>
                  <a:lnTo>
                    <a:pt x="2" y="28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4" name="Freeform 744"/>
            <p:cNvSpPr>
              <a:spLocks/>
            </p:cNvSpPr>
            <p:nvPr/>
          </p:nvSpPr>
          <p:spPr bwMode="auto">
            <a:xfrm>
              <a:off x="2826" y="3344"/>
              <a:ext cx="3" cy="28"/>
            </a:xfrm>
            <a:custGeom>
              <a:avLst/>
              <a:gdLst>
                <a:gd name="T0" fmla="*/ 0 w 3"/>
                <a:gd name="T1" fmla="*/ 0 h 28"/>
                <a:gd name="T2" fmla="*/ 1 w 3"/>
                <a:gd name="T3" fmla="*/ 28 h 28"/>
                <a:gd name="T4" fmla="*/ 1 w 3"/>
                <a:gd name="T5" fmla="*/ 28 h 28"/>
                <a:gd name="T6" fmla="*/ 2 w 3"/>
                <a:gd name="T7" fmla="*/ 28 h 28"/>
                <a:gd name="T8" fmla="*/ 2 w 3"/>
                <a:gd name="T9" fmla="*/ 28 h 28"/>
                <a:gd name="T10" fmla="*/ 3 w 3"/>
                <a:gd name="T11" fmla="*/ 27 h 28"/>
                <a:gd name="T12" fmla="*/ 3 w 3"/>
                <a:gd name="T13" fmla="*/ 0 h 28"/>
                <a:gd name="T14" fmla="*/ 3 w 3"/>
                <a:gd name="T15" fmla="*/ 0 h 28"/>
                <a:gd name="T16" fmla="*/ 2 w 3"/>
                <a:gd name="T17" fmla="*/ 0 h 28"/>
                <a:gd name="T18" fmla="*/ 1 w 3"/>
                <a:gd name="T19" fmla="*/ 0 h 28"/>
                <a:gd name="T20" fmla="*/ 0 w 3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28">
                  <a:moveTo>
                    <a:pt x="0" y="0"/>
                  </a:moveTo>
                  <a:lnTo>
                    <a:pt x="1" y="28"/>
                  </a:lnTo>
                  <a:lnTo>
                    <a:pt x="2" y="28"/>
                  </a:lnTo>
                  <a:lnTo>
                    <a:pt x="3" y="27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5" name="Freeform 745"/>
            <p:cNvSpPr>
              <a:spLocks/>
            </p:cNvSpPr>
            <p:nvPr/>
          </p:nvSpPr>
          <p:spPr bwMode="auto">
            <a:xfrm>
              <a:off x="2622" y="3356"/>
              <a:ext cx="242" cy="120"/>
            </a:xfrm>
            <a:custGeom>
              <a:avLst/>
              <a:gdLst>
                <a:gd name="T0" fmla="*/ 242 w 242"/>
                <a:gd name="T1" fmla="*/ 0 h 120"/>
                <a:gd name="T2" fmla="*/ 216 w 242"/>
                <a:gd name="T3" fmla="*/ 0 h 120"/>
                <a:gd name="T4" fmla="*/ 0 w 242"/>
                <a:gd name="T5" fmla="*/ 90 h 120"/>
                <a:gd name="T6" fmla="*/ 0 w 242"/>
                <a:gd name="T7" fmla="*/ 111 h 120"/>
                <a:gd name="T8" fmla="*/ 87 w 242"/>
                <a:gd name="T9" fmla="*/ 120 h 120"/>
                <a:gd name="T10" fmla="*/ 242 w 242"/>
                <a:gd name="T11" fmla="*/ 7 h 120"/>
                <a:gd name="T12" fmla="*/ 242 w 242"/>
                <a:gd name="T13" fmla="*/ 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2" h="120">
                  <a:moveTo>
                    <a:pt x="242" y="0"/>
                  </a:moveTo>
                  <a:lnTo>
                    <a:pt x="216" y="0"/>
                  </a:lnTo>
                  <a:lnTo>
                    <a:pt x="0" y="90"/>
                  </a:lnTo>
                  <a:lnTo>
                    <a:pt x="0" y="111"/>
                  </a:lnTo>
                  <a:lnTo>
                    <a:pt x="87" y="120"/>
                  </a:lnTo>
                  <a:lnTo>
                    <a:pt x="242" y="7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6" name="Freeform 746"/>
            <p:cNvSpPr>
              <a:spLocks/>
            </p:cNvSpPr>
            <p:nvPr/>
          </p:nvSpPr>
          <p:spPr bwMode="auto">
            <a:xfrm>
              <a:off x="2643" y="3358"/>
              <a:ext cx="213" cy="94"/>
            </a:xfrm>
            <a:custGeom>
              <a:avLst/>
              <a:gdLst>
                <a:gd name="T0" fmla="*/ 213 w 213"/>
                <a:gd name="T1" fmla="*/ 0 h 94"/>
                <a:gd name="T2" fmla="*/ 196 w 213"/>
                <a:gd name="T3" fmla="*/ 0 h 94"/>
                <a:gd name="T4" fmla="*/ 0 w 213"/>
                <a:gd name="T5" fmla="*/ 87 h 94"/>
                <a:gd name="T6" fmla="*/ 64 w 213"/>
                <a:gd name="T7" fmla="*/ 94 h 94"/>
                <a:gd name="T8" fmla="*/ 213 w 213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3" h="94">
                  <a:moveTo>
                    <a:pt x="213" y="0"/>
                  </a:moveTo>
                  <a:lnTo>
                    <a:pt x="196" y="0"/>
                  </a:lnTo>
                  <a:lnTo>
                    <a:pt x="0" y="87"/>
                  </a:lnTo>
                  <a:lnTo>
                    <a:pt x="64" y="9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7" name="Freeform 747"/>
            <p:cNvSpPr>
              <a:spLocks/>
            </p:cNvSpPr>
            <p:nvPr/>
          </p:nvSpPr>
          <p:spPr bwMode="auto">
            <a:xfrm>
              <a:off x="2828" y="3360"/>
              <a:ext cx="29" cy="1"/>
            </a:xfrm>
            <a:custGeom>
              <a:avLst/>
              <a:gdLst>
                <a:gd name="T0" fmla="*/ 3 w 29"/>
                <a:gd name="T1" fmla="*/ 0 h 1"/>
                <a:gd name="T2" fmla="*/ 29 w 29"/>
                <a:gd name="T3" fmla="*/ 0 h 1"/>
                <a:gd name="T4" fmla="*/ 28 w 29"/>
                <a:gd name="T5" fmla="*/ 1 h 1"/>
                <a:gd name="T6" fmla="*/ 0 w 29"/>
                <a:gd name="T7" fmla="*/ 1 h 1"/>
                <a:gd name="T8" fmla="*/ 3 w 29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">
                  <a:moveTo>
                    <a:pt x="3" y="0"/>
                  </a:moveTo>
                  <a:lnTo>
                    <a:pt x="29" y="0"/>
                  </a:lnTo>
                  <a:lnTo>
                    <a:pt x="28" y="1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8" name="Freeform 748"/>
            <p:cNvSpPr>
              <a:spLocks/>
            </p:cNvSpPr>
            <p:nvPr/>
          </p:nvSpPr>
          <p:spPr bwMode="auto">
            <a:xfrm>
              <a:off x="2819" y="3364"/>
              <a:ext cx="32" cy="2"/>
            </a:xfrm>
            <a:custGeom>
              <a:avLst/>
              <a:gdLst>
                <a:gd name="T0" fmla="*/ 2 w 32"/>
                <a:gd name="T1" fmla="*/ 0 h 2"/>
                <a:gd name="T2" fmla="*/ 32 w 32"/>
                <a:gd name="T3" fmla="*/ 1 h 2"/>
                <a:gd name="T4" fmla="*/ 31 w 32"/>
                <a:gd name="T5" fmla="*/ 2 h 2"/>
                <a:gd name="T6" fmla="*/ 0 w 32"/>
                <a:gd name="T7" fmla="*/ 1 h 2"/>
                <a:gd name="T8" fmla="*/ 2 w 3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">
                  <a:moveTo>
                    <a:pt x="2" y="0"/>
                  </a:moveTo>
                  <a:lnTo>
                    <a:pt x="32" y="1"/>
                  </a:lnTo>
                  <a:lnTo>
                    <a:pt x="3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79" name="Freeform 749"/>
            <p:cNvSpPr>
              <a:spLocks/>
            </p:cNvSpPr>
            <p:nvPr/>
          </p:nvSpPr>
          <p:spPr bwMode="auto">
            <a:xfrm>
              <a:off x="2806" y="3368"/>
              <a:ext cx="36" cy="3"/>
            </a:xfrm>
            <a:custGeom>
              <a:avLst/>
              <a:gdLst>
                <a:gd name="T0" fmla="*/ 2 w 36"/>
                <a:gd name="T1" fmla="*/ 0 h 3"/>
                <a:gd name="T2" fmla="*/ 36 w 36"/>
                <a:gd name="T3" fmla="*/ 1 h 3"/>
                <a:gd name="T4" fmla="*/ 34 w 36"/>
                <a:gd name="T5" fmla="*/ 3 h 3"/>
                <a:gd name="T6" fmla="*/ 0 w 36"/>
                <a:gd name="T7" fmla="*/ 1 h 3"/>
                <a:gd name="T8" fmla="*/ 2 w 36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3">
                  <a:moveTo>
                    <a:pt x="2" y="0"/>
                  </a:moveTo>
                  <a:lnTo>
                    <a:pt x="36" y="1"/>
                  </a:lnTo>
                  <a:lnTo>
                    <a:pt x="34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0" name="Freeform 750"/>
            <p:cNvSpPr>
              <a:spLocks/>
            </p:cNvSpPr>
            <p:nvPr/>
          </p:nvSpPr>
          <p:spPr bwMode="auto">
            <a:xfrm>
              <a:off x="2793" y="3373"/>
              <a:ext cx="40" cy="3"/>
            </a:xfrm>
            <a:custGeom>
              <a:avLst/>
              <a:gdLst>
                <a:gd name="T0" fmla="*/ 2 w 40"/>
                <a:gd name="T1" fmla="*/ 0 h 3"/>
                <a:gd name="T2" fmla="*/ 40 w 40"/>
                <a:gd name="T3" fmla="*/ 2 h 3"/>
                <a:gd name="T4" fmla="*/ 38 w 40"/>
                <a:gd name="T5" fmla="*/ 3 h 3"/>
                <a:gd name="T6" fmla="*/ 0 w 40"/>
                <a:gd name="T7" fmla="*/ 1 h 3"/>
                <a:gd name="T8" fmla="*/ 2 w 40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3">
                  <a:moveTo>
                    <a:pt x="2" y="0"/>
                  </a:moveTo>
                  <a:lnTo>
                    <a:pt x="40" y="2"/>
                  </a:lnTo>
                  <a:lnTo>
                    <a:pt x="38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1" name="Freeform 751"/>
            <p:cNvSpPr>
              <a:spLocks/>
            </p:cNvSpPr>
            <p:nvPr/>
          </p:nvSpPr>
          <p:spPr bwMode="auto">
            <a:xfrm>
              <a:off x="2782" y="3378"/>
              <a:ext cx="41" cy="4"/>
            </a:xfrm>
            <a:custGeom>
              <a:avLst/>
              <a:gdLst>
                <a:gd name="T0" fmla="*/ 3 w 41"/>
                <a:gd name="T1" fmla="*/ 0 h 4"/>
                <a:gd name="T2" fmla="*/ 41 w 41"/>
                <a:gd name="T3" fmla="*/ 2 h 4"/>
                <a:gd name="T4" fmla="*/ 39 w 41"/>
                <a:gd name="T5" fmla="*/ 4 h 4"/>
                <a:gd name="T6" fmla="*/ 0 w 41"/>
                <a:gd name="T7" fmla="*/ 2 h 4"/>
                <a:gd name="T8" fmla="*/ 3 w 41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4">
                  <a:moveTo>
                    <a:pt x="3" y="0"/>
                  </a:moveTo>
                  <a:lnTo>
                    <a:pt x="41" y="2"/>
                  </a:lnTo>
                  <a:lnTo>
                    <a:pt x="39" y="4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2" name="Freeform 752"/>
            <p:cNvSpPr>
              <a:spLocks/>
            </p:cNvSpPr>
            <p:nvPr/>
          </p:nvSpPr>
          <p:spPr bwMode="auto">
            <a:xfrm>
              <a:off x="2768" y="3384"/>
              <a:ext cx="48" cy="5"/>
            </a:xfrm>
            <a:custGeom>
              <a:avLst/>
              <a:gdLst>
                <a:gd name="T0" fmla="*/ 3 w 48"/>
                <a:gd name="T1" fmla="*/ 0 h 5"/>
                <a:gd name="T2" fmla="*/ 48 w 48"/>
                <a:gd name="T3" fmla="*/ 3 h 5"/>
                <a:gd name="T4" fmla="*/ 45 w 48"/>
                <a:gd name="T5" fmla="*/ 5 h 5"/>
                <a:gd name="T6" fmla="*/ 0 w 48"/>
                <a:gd name="T7" fmla="*/ 2 h 5"/>
                <a:gd name="T8" fmla="*/ 3 w 48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5">
                  <a:moveTo>
                    <a:pt x="3" y="0"/>
                  </a:moveTo>
                  <a:lnTo>
                    <a:pt x="48" y="3"/>
                  </a:lnTo>
                  <a:lnTo>
                    <a:pt x="45" y="5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3" name="Freeform 753"/>
            <p:cNvSpPr>
              <a:spLocks/>
            </p:cNvSpPr>
            <p:nvPr/>
          </p:nvSpPr>
          <p:spPr bwMode="auto">
            <a:xfrm>
              <a:off x="2750" y="3391"/>
              <a:ext cx="51" cy="6"/>
            </a:xfrm>
            <a:custGeom>
              <a:avLst/>
              <a:gdLst>
                <a:gd name="T0" fmla="*/ 4 w 51"/>
                <a:gd name="T1" fmla="*/ 0 h 6"/>
                <a:gd name="T2" fmla="*/ 51 w 51"/>
                <a:gd name="T3" fmla="*/ 3 h 6"/>
                <a:gd name="T4" fmla="*/ 49 w 51"/>
                <a:gd name="T5" fmla="*/ 6 h 6"/>
                <a:gd name="T6" fmla="*/ 0 w 51"/>
                <a:gd name="T7" fmla="*/ 2 h 6"/>
                <a:gd name="T8" fmla="*/ 4 w 5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">
                  <a:moveTo>
                    <a:pt x="4" y="0"/>
                  </a:moveTo>
                  <a:lnTo>
                    <a:pt x="51" y="3"/>
                  </a:lnTo>
                  <a:lnTo>
                    <a:pt x="49" y="6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4" name="Freeform 754"/>
            <p:cNvSpPr>
              <a:spLocks/>
            </p:cNvSpPr>
            <p:nvPr/>
          </p:nvSpPr>
          <p:spPr bwMode="auto">
            <a:xfrm>
              <a:off x="2733" y="3398"/>
              <a:ext cx="55" cy="7"/>
            </a:xfrm>
            <a:custGeom>
              <a:avLst/>
              <a:gdLst>
                <a:gd name="T0" fmla="*/ 3 w 55"/>
                <a:gd name="T1" fmla="*/ 0 h 7"/>
                <a:gd name="T2" fmla="*/ 55 w 55"/>
                <a:gd name="T3" fmla="*/ 4 h 7"/>
                <a:gd name="T4" fmla="*/ 52 w 55"/>
                <a:gd name="T5" fmla="*/ 7 h 7"/>
                <a:gd name="T6" fmla="*/ 0 w 55"/>
                <a:gd name="T7" fmla="*/ 2 h 7"/>
                <a:gd name="T8" fmla="*/ 3 w 55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7">
                  <a:moveTo>
                    <a:pt x="3" y="0"/>
                  </a:moveTo>
                  <a:lnTo>
                    <a:pt x="55" y="4"/>
                  </a:lnTo>
                  <a:lnTo>
                    <a:pt x="52" y="7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5" name="Freeform 755"/>
            <p:cNvSpPr>
              <a:spLocks/>
            </p:cNvSpPr>
            <p:nvPr/>
          </p:nvSpPr>
          <p:spPr bwMode="auto">
            <a:xfrm>
              <a:off x="2715" y="3407"/>
              <a:ext cx="59" cy="7"/>
            </a:xfrm>
            <a:custGeom>
              <a:avLst/>
              <a:gdLst>
                <a:gd name="T0" fmla="*/ 4 w 59"/>
                <a:gd name="T1" fmla="*/ 0 h 7"/>
                <a:gd name="T2" fmla="*/ 59 w 59"/>
                <a:gd name="T3" fmla="*/ 5 h 7"/>
                <a:gd name="T4" fmla="*/ 56 w 59"/>
                <a:gd name="T5" fmla="*/ 7 h 7"/>
                <a:gd name="T6" fmla="*/ 0 w 59"/>
                <a:gd name="T7" fmla="*/ 2 h 7"/>
                <a:gd name="T8" fmla="*/ 4 w 59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7">
                  <a:moveTo>
                    <a:pt x="4" y="0"/>
                  </a:moveTo>
                  <a:lnTo>
                    <a:pt x="59" y="5"/>
                  </a:lnTo>
                  <a:lnTo>
                    <a:pt x="56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6" name="Freeform 756"/>
            <p:cNvSpPr>
              <a:spLocks/>
            </p:cNvSpPr>
            <p:nvPr/>
          </p:nvSpPr>
          <p:spPr bwMode="auto">
            <a:xfrm>
              <a:off x="2697" y="3415"/>
              <a:ext cx="63" cy="8"/>
            </a:xfrm>
            <a:custGeom>
              <a:avLst/>
              <a:gdLst>
                <a:gd name="T0" fmla="*/ 4 w 63"/>
                <a:gd name="T1" fmla="*/ 0 h 8"/>
                <a:gd name="T2" fmla="*/ 63 w 63"/>
                <a:gd name="T3" fmla="*/ 6 h 8"/>
                <a:gd name="T4" fmla="*/ 60 w 63"/>
                <a:gd name="T5" fmla="*/ 8 h 8"/>
                <a:gd name="T6" fmla="*/ 0 w 63"/>
                <a:gd name="T7" fmla="*/ 3 h 8"/>
                <a:gd name="T8" fmla="*/ 4 w 63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8">
                  <a:moveTo>
                    <a:pt x="4" y="0"/>
                  </a:moveTo>
                  <a:lnTo>
                    <a:pt x="63" y="6"/>
                  </a:lnTo>
                  <a:lnTo>
                    <a:pt x="60" y="8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7" name="Freeform 757"/>
            <p:cNvSpPr>
              <a:spLocks/>
            </p:cNvSpPr>
            <p:nvPr/>
          </p:nvSpPr>
          <p:spPr bwMode="auto">
            <a:xfrm>
              <a:off x="2679" y="3425"/>
              <a:ext cx="67" cy="8"/>
            </a:xfrm>
            <a:custGeom>
              <a:avLst/>
              <a:gdLst>
                <a:gd name="T0" fmla="*/ 5 w 67"/>
                <a:gd name="T1" fmla="*/ 0 h 8"/>
                <a:gd name="T2" fmla="*/ 67 w 67"/>
                <a:gd name="T3" fmla="*/ 6 h 8"/>
                <a:gd name="T4" fmla="*/ 63 w 67"/>
                <a:gd name="T5" fmla="*/ 8 h 8"/>
                <a:gd name="T6" fmla="*/ 0 w 67"/>
                <a:gd name="T7" fmla="*/ 2 h 8"/>
                <a:gd name="T8" fmla="*/ 5 w 6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" h="8">
                  <a:moveTo>
                    <a:pt x="5" y="0"/>
                  </a:moveTo>
                  <a:lnTo>
                    <a:pt x="67" y="6"/>
                  </a:lnTo>
                  <a:lnTo>
                    <a:pt x="63" y="8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8" name="Freeform 758"/>
            <p:cNvSpPr>
              <a:spLocks/>
            </p:cNvSpPr>
            <p:nvPr/>
          </p:nvSpPr>
          <p:spPr bwMode="auto">
            <a:xfrm>
              <a:off x="2658" y="3434"/>
              <a:ext cx="70" cy="9"/>
            </a:xfrm>
            <a:custGeom>
              <a:avLst/>
              <a:gdLst>
                <a:gd name="T0" fmla="*/ 5 w 70"/>
                <a:gd name="T1" fmla="*/ 0 h 9"/>
                <a:gd name="T2" fmla="*/ 70 w 70"/>
                <a:gd name="T3" fmla="*/ 6 h 9"/>
                <a:gd name="T4" fmla="*/ 67 w 70"/>
                <a:gd name="T5" fmla="*/ 9 h 9"/>
                <a:gd name="T6" fmla="*/ 0 w 70"/>
                <a:gd name="T7" fmla="*/ 3 h 9"/>
                <a:gd name="T8" fmla="*/ 5 w 7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9">
                  <a:moveTo>
                    <a:pt x="5" y="0"/>
                  </a:moveTo>
                  <a:lnTo>
                    <a:pt x="70" y="6"/>
                  </a:lnTo>
                  <a:lnTo>
                    <a:pt x="67" y="9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89" name="Freeform 759"/>
            <p:cNvSpPr>
              <a:spLocks/>
            </p:cNvSpPr>
            <p:nvPr/>
          </p:nvSpPr>
          <p:spPr bwMode="auto">
            <a:xfrm>
              <a:off x="2709" y="3360"/>
              <a:ext cx="152" cy="110"/>
            </a:xfrm>
            <a:custGeom>
              <a:avLst/>
              <a:gdLst>
                <a:gd name="T0" fmla="*/ 152 w 152"/>
                <a:gd name="T1" fmla="*/ 0 h 110"/>
                <a:gd name="T2" fmla="*/ 152 w 152"/>
                <a:gd name="T3" fmla="*/ 2 h 110"/>
                <a:gd name="T4" fmla="*/ 0 w 152"/>
                <a:gd name="T5" fmla="*/ 110 h 110"/>
                <a:gd name="T6" fmla="*/ 0 w 152"/>
                <a:gd name="T7" fmla="*/ 97 h 110"/>
                <a:gd name="T8" fmla="*/ 152 w 152"/>
                <a:gd name="T9" fmla="*/ 0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110">
                  <a:moveTo>
                    <a:pt x="152" y="0"/>
                  </a:moveTo>
                  <a:lnTo>
                    <a:pt x="152" y="2"/>
                  </a:lnTo>
                  <a:lnTo>
                    <a:pt x="0" y="110"/>
                  </a:lnTo>
                  <a:lnTo>
                    <a:pt x="0" y="97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DD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0" name="Freeform 760"/>
            <p:cNvSpPr>
              <a:spLocks/>
            </p:cNvSpPr>
            <p:nvPr/>
          </p:nvSpPr>
          <p:spPr bwMode="auto">
            <a:xfrm>
              <a:off x="2629" y="3448"/>
              <a:ext cx="74" cy="21"/>
            </a:xfrm>
            <a:custGeom>
              <a:avLst/>
              <a:gdLst>
                <a:gd name="T0" fmla="*/ 74 w 74"/>
                <a:gd name="T1" fmla="*/ 21 h 21"/>
                <a:gd name="T2" fmla="*/ 74 w 74"/>
                <a:gd name="T3" fmla="*/ 9 h 21"/>
                <a:gd name="T4" fmla="*/ 0 w 74"/>
                <a:gd name="T5" fmla="*/ 0 h 21"/>
                <a:gd name="T6" fmla="*/ 0 w 74"/>
                <a:gd name="T7" fmla="*/ 13 h 21"/>
                <a:gd name="T8" fmla="*/ 74 w 74"/>
                <a:gd name="T9" fmla="*/ 2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21">
                  <a:moveTo>
                    <a:pt x="74" y="21"/>
                  </a:moveTo>
                  <a:lnTo>
                    <a:pt x="74" y="9"/>
                  </a:lnTo>
                  <a:lnTo>
                    <a:pt x="0" y="0"/>
                  </a:lnTo>
                  <a:lnTo>
                    <a:pt x="0" y="13"/>
                  </a:lnTo>
                  <a:lnTo>
                    <a:pt x="74" y="21"/>
                  </a:lnTo>
                  <a:close/>
                </a:path>
              </a:pathLst>
            </a:custGeom>
            <a:solidFill>
              <a:srgbClr val="7F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1" name="Freeform 761"/>
            <p:cNvSpPr>
              <a:spLocks/>
            </p:cNvSpPr>
            <p:nvPr/>
          </p:nvSpPr>
          <p:spPr bwMode="auto">
            <a:xfrm>
              <a:off x="2850" y="3343"/>
              <a:ext cx="7" cy="32"/>
            </a:xfrm>
            <a:custGeom>
              <a:avLst/>
              <a:gdLst>
                <a:gd name="T0" fmla="*/ 7 w 7"/>
                <a:gd name="T1" fmla="*/ 1 h 32"/>
                <a:gd name="T2" fmla="*/ 7 w 7"/>
                <a:gd name="T3" fmla="*/ 30 h 32"/>
                <a:gd name="T4" fmla="*/ 7 w 7"/>
                <a:gd name="T5" fmla="*/ 31 h 32"/>
                <a:gd name="T6" fmla="*/ 6 w 7"/>
                <a:gd name="T7" fmla="*/ 31 h 32"/>
                <a:gd name="T8" fmla="*/ 6 w 7"/>
                <a:gd name="T9" fmla="*/ 31 h 32"/>
                <a:gd name="T10" fmla="*/ 5 w 7"/>
                <a:gd name="T11" fmla="*/ 31 h 32"/>
                <a:gd name="T12" fmla="*/ 4 w 7"/>
                <a:gd name="T13" fmla="*/ 32 h 32"/>
                <a:gd name="T14" fmla="*/ 3 w 7"/>
                <a:gd name="T15" fmla="*/ 32 h 32"/>
                <a:gd name="T16" fmla="*/ 1 w 7"/>
                <a:gd name="T17" fmla="*/ 31 h 32"/>
                <a:gd name="T18" fmla="*/ 0 w 7"/>
                <a:gd name="T19" fmla="*/ 30 h 32"/>
                <a:gd name="T20" fmla="*/ 0 w 7"/>
                <a:gd name="T21" fmla="*/ 1 h 32"/>
                <a:gd name="T22" fmla="*/ 0 w 7"/>
                <a:gd name="T23" fmla="*/ 1 h 32"/>
                <a:gd name="T24" fmla="*/ 1 w 7"/>
                <a:gd name="T25" fmla="*/ 0 h 32"/>
                <a:gd name="T26" fmla="*/ 1 w 7"/>
                <a:gd name="T27" fmla="*/ 0 h 32"/>
                <a:gd name="T28" fmla="*/ 2 w 7"/>
                <a:gd name="T29" fmla="*/ 0 h 32"/>
                <a:gd name="T30" fmla="*/ 3 w 7"/>
                <a:gd name="T31" fmla="*/ 0 h 32"/>
                <a:gd name="T32" fmla="*/ 4 w 7"/>
                <a:gd name="T33" fmla="*/ 0 h 32"/>
                <a:gd name="T34" fmla="*/ 6 w 7"/>
                <a:gd name="T35" fmla="*/ 0 h 32"/>
                <a:gd name="T36" fmla="*/ 7 w 7"/>
                <a:gd name="T37" fmla="*/ 1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" h="32">
                  <a:moveTo>
                    <a:pt x="7" y="1"/>
                  </a:moveTo>
                  <a:lnTo>
                    <a:pt x="7" y="30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31"/>
                  </a:lnTo>
                  <a:lnTo>
                    <a:pt x="0" y="30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2" name="Freeform 762"/>
            <p:cNvSpPr>
              <a:spLocks/>
            </p:cNvSpPr>
            <p:nvPr/>
          </p:nvSpPr>
          <p:spPr bwMode="auto">
            <a:xfrm>
              <a:off x="2852" y="3345"/>
              <a:ext cx="1" cy="28"/>
            </a:xfrm>
            <a:custGeom>
              <a:avLst/>
              <a:gdLst>
                <a:gd name="T0" fmla="*/ 0 w 1"/>
                <a:gd name="T1" fmla="*/ 0 h 28"/>
                <a:gd name="T2" fmla="*/ 0 w 1"/>
                <a:gd name="T3" fmla="*/ 27 h 28"/>
                <a:gd name="T4" fmla="*/ 0 w 1"/>
                <a:gd name="T5" fmla="*/ 27 h 28"/>
                <a:gd name="T6" fmla="*/ 0 w 1"/>
                <a:gd name="T7" fmla="*/ 27 h 28"/>
                <a:gd name="T8" fmla="*/ 0 w 1"/>
                <a:gd name="T9" fmla="*/ 27 h 28"/>
                <a:gd name="T10" fmla="*/ 1 w 1"/>
                <a:gd name="T11" fmla="*/ 28 h 28"/>
                <a:gd name="T12" fmla="*/ 1 w 1"/>
                <a:gd name="T13" fmla="*/ 0 h 28"/>
                <a:gd name="T14" fmla="*/ 1 w 1"/>
                <a:gd name="T15" fmla="*/ 0 h 28"/>
                <a:gd name="T16" fmla="*/ 0 w 1"/>
                <a:gd name="T17" fmla="*/ 0 h 28"/>
                <a:gd name="T18" fmla="*/ 0 w 1"/>
                <a:gd name="T19" fmla="*/ 0 h 28"/>
                <a:gd name="T20" fmla="*/ 0 w 1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" h="28">
                  <a:moveTo>
                    <a:pt x="0" y="0"/>
                  </a:moveTo>
                  <a:lnTo>
                    <a:pt x="0" y="27"/>
                  </a:lnTo>
                  <a:lnTo>
                    <a:pt x="1" y="28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3" name="Freeform 763"/>
            <p:cNvSpPr>
              <a:spLocks/>
            </p:cNvSpPr>
            <p:nvPr/>
          </p:nvSpPr>
          <p:spPr bwMode="auto">
            <a:xfrm>
              <a:off x="2853" y="3344"/>
              <a:ext cx="2" cy="29"/>
            </a:xfrm>
            <a:custGeom>
              <a:avLst/>
              <a:gdLst>
                <a:gd name="T0" fmla="*/ 0 w 2"/>
                <a:gd name="T1" fmla="*/ 1 h 29"/>
                <a:gd name="T2" fmla="*/ 0 w 2"/>
                <a:gd name="T3" fmla="*/ 29 h 29"/>
                <a:gd name="T4" fmla="*/ 1 w 2"/>
                <a:gd name="T5" fmla="*/ 29 h 29"/>
                <a:gd name="T6" fmla="*/ 1 w 2"/>
                <a:gd name="T7" fmla="*/ 29 h 29"/>
                <a:gd name="T8" fmla="*/ 2 w 2"/>
                <a:gd name="T9" fmla="*/ 28 h 29"/>
                <a:gd name="T10" fmla="*/ 2 w 2"/>
                <a:gd name="T11" fmla="*/ 28 h 29"/>
                <a:gd name="T12" fmla="*/ 2 w 2"/>
                <a:gd name="T13" fmla="*/ 1 h 29"/>
                <a:gd name="T14" fmla="*/ 2 w 2"/>
                <a:gd name="T15" fmla="*/ 1 h 29"/>
                <a:gd name="T16" fmla="*/ 2 w 2"/>
                <a:gd name="T17" fmla="*/ 1 h 29"/>
                <a:gd name="T18" fmla="*/ 1 w 2"/>
                <a:gd name="T19" fmla="*/ 0 h 29"/>
                <a:gd name="T20" fmla="*/ 0 w 2"/>
                <a:gd name="T21" fmla="*/ 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" h="29">
                  <a:moveTo>
                    <a:pt x="0" y="1"/>
                  </a:moveTo>
                  <a:lnTo>
                    <a:pt x="0" y="29"/>
                  </a:lnTo>
                  <a:lnTo>
                    <a:pt x="1" y="29"/>
                  </a:lnTo>
                  <a:lnTo>
                    <a:pt x="2" y="28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4" name="Freeform 764"/>
            <p:cNvSpPr>
              <a:spLocks/>
            </p:cNvSpPr>
            <p:nvPr/>
          </p:nvSpPr>
          <p:spPr bwMode="auto">
            <a:xfrm>
              <a:off x="2720" y="3397"/>
              <a:ext cx="19" cy="90"/>
            </a:xfrm>
            <a:custGeom>
              <a:avLst/>
              <a:gdLst>
                <a:gd name="T0" fmla="*/ 19 w 19"/>
                <a:gd name="T1" fmla="*/ 2 h 90"/>
                <a:gd name="T2" fmla="*/ 19 w 19"/>
                <a:gd name="T3" fmla="*/ 86 h 90"/>
                <a:gd name="T4" fmla="*/ 19 w 19"/>
                <a:gd name="T5" fmla="*/ 87 h 90"/>
                <a:gd name="T6" fmla="*/ 18 w 19"/>
                <a:gd name="T7" fmla="*/ 87 h 90"/>
                <a:gd name="T8" fmla="*/ 16 w 19"/>
                <a:gd name="T9" fmla="*/ 89 h 90"/>
                <a:gd name="T10" fmla="*/ 13 w 19"/>
                <a:gd name="T11" fmla="*/ 89 h 90"/>
                <a:gd name="T12" fmla="*/ 11 w 19"/>
                <a:gd name="T13" fmla="*/ 90 h 90"/>
                <a:gd name="T14" fmla="*/ 7 w 19"/>
                <a:gd name="T15" fmla="*/ 90 h 90"/>
                <a:gd name="T16" fmla="*/ 4 w 19"/>
                <a:gd name="T17" fmla="*/ 89 h 90"/>
                <a:gd name="T18" fmla="*/ 0 w 19"/>
                <a:gd name="T19" fmla="*/ 86 h 90"/>
                <a:gd name="T20" fmla="*/ 0 w 19"/>
                <a:gd name="T21" fmla="*/ 2 h 90"/>
                <a:gd name="T22" fmla="*/ 0 w 19"/>
                <a:gd name="T23" fmla="*/ 2 h 90"/>
                <a:gd name="T24" fmla="*/ 2 w 19"/>
                <a:gd name="T25" fmla="*/ 1 h 90"/>
                <a:gd name="T26" fmla="*/ 4 w 19"/>
                <a:gd name="T27" fmla="*/ 1 h 90"/>
                <a:gd name="T28" fmla="*/ 6 w 19"/>
                <a:gd name="T29" fmla="*/ 0 h 90"/>
                <a:gd name="T30" fmla="*/ 9 w 19"/>
                <a:gd name="T31" fmla="*/ 0 h 90"/>
                <a:gd name="T32" fmla="*/ 12 w 19"/>
                <a:gd name="T33" fmla="*/ 0 h 90"/>
                <a:gd name="T34" fmla="*/ 16 w 19"/>
                <a:gd name="T35" fmla="*/ 1 h 90"/>
                <a:gd name="T36" fmla="*/ 19 w 19"/>
                <a:gd name="T37" fmla="*/ 2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90">
                  <a:moveTo>
                    <a:pt x="19" y="2"/>
                  </a:moveTo>
                  <a:lnTo>
                    <a:pt x="19" y="86"/>
                  </a:lnTo>
                  <a:lnTo>
                    <a:pt x="19" y="87"/>
                  </a:lnTo>
                  <a:lnTo>
                    <a:pt x="18" y="87"/>
                  </a:lnTo>
                  <a:lnTo>
                    <a:pt x="16" y="89"/>
                  </a:lnTo>
                  <a:lnTo>
                    <a:pt x="13" y="89"/>
                  </a:lnTo>
                  <a:lnTo>
                    <a:pt x="11" y="90"/>
                  </a:lnTo>
                  <a:lnTo>
                    <a:pt x="7" y="90"/>
                  </a:lnTo>
                  <a:lnTo>
                    <a:pt x="4" y="89"/>
                  </a:lnTo>
                  <a:lnTo>
                    <a:pt x="0" y="86"/>
                  </a:lnTo>
                  <a:lnTo>
                    <a:pt x="0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5" name="Freeform 765"/>
            <p:cNvSpPr>
              <a:spLocks/>
            </p:cNvSpPr>
            <p:nvPr/>
          </p:nvSpPr>
          <p:spPr bwMode="auto">
            <a:xfrm>
              <a:off x="2724" y="3402"/>
              <a:ext cx="4" cy="79"/>
            </a:xfrm>
            <a:custGeom>
              <a:avLst/>
              <a:gdLst>
                <a:gd name="T0" fmla="*/ 1 w 4"/>
                <a:gd name="T1" fmla="*/ 1 h 79"/>
                <a:gd name="T2" fmla="*/ 0 w 4"/>
                <a:gd name="T3" fmla="*/ 77 h 79"/>
                <a:gd name="T4" fmla="*/ 0 w 4"/>
                <a:gd name="T5" fmla="*/ 77 h 79"/>
                <a:gd name="T6" fmla="*/ 1 w 4"/>
                <a:gd name="T7" fmla="*/ 78 h 79"/>
                <a:gd name="T8" fmla="*/ 3 w 4"/>
                <a:gd name="T9" fmla="*/ 79 h 79"/>
                <a:gd name="T10" fmla="*/ 4 w 4"/>
                <a:gd name="T11" fmla="*/ 79 h 79"/>
                <a:gd name="T12" fmla="*/ 4 w 4"/>
                <a:gd name="T13" fmla="*/ 0 h 79"/>
                <a:gd name="T14" fmla="*/ 3 w 4"/>
                <a:gd name="T15" fmla="*/ 0 h 79"/>
                <a:gd name="T16" fmla="*/ 2 w 4"/>
                <a:gd name="T17" fmla="*/ 0 h 79"/>
                <a:gd name="T18" fmla="*/ 2 w 4"/>
                <a:gd name="T19" fmla="*/ 0 h 79"/>
                <a:gd name="T20" fmla="*/ 1 w 4"/>
                <a:gd name="T21" fmla="*/ 1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79">
                  <a:moveTo>
                    <a:pt x="1" y="1"/>
                  </a:moveTo>
                  <a:lnTo>
                    <a:pt x="0" y="77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4" y="79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6" name="Freeform 766"/>
            <p:cNvSpPr>
              <a:spLocks/>
            </p:cNvSpPr>
            <p:nvPr/>
          </p:nvSpPr>
          <p:spPr bwMode="auto">
            <a:xfrm>
              <a:off x="2728" y="3401"/>
              <a:ext cx="6" cy="81"/>
            </a:xfrm>
            <a:custGeom>
              <a:avLst/>
              <a:gdLst>
                <a:gd name="T0" fmla="*/ 0 w 6"/>
                <a:gd name="T1" fmla="*/ 1 h 81"/>
                <a:gd name="T2" fmla="*/ 0 w 6"/>
                <a:gd name="T3" fmla="*/ 80 h 81"/>
                <a:gd name="T4" fmla="*/ 1 w 6"/>
                <a:gd name="T5" fmla="*/ 80 h 81"/>
                <a:gd name="T6" fmla="*/ 2 w 6"/>
                <a:gd name="T7" fmla="*/ 81 h 81"/>
                <a:gd name="T8" fmla="*/ 2 w 6"/>
                <a:gd name="T9" fmla="*/ 81 h 81"/>
                <a:gd name="T10" fmla="*/ 3 w 6"/>
                <a:gd name="T11" fmla="*/ 80 h 81"/>
                <a:gd name="T12" fmla="*/ 4 w 6"/>
                <a:gd name="T13" fmla="*/ 80 h 81"/>
                <a:gd name="T14" fmla="*/ 5 w 6"/>
                <a:gd name="T15" fmla="*/ 80 h 81"/>
                <a:gd name="T16" fmla="*/ 5 w 6"/>
                <a:gd name="T17" fmla="*/ 79 h 81"/>
                <a:gd name="T18" fmla="*/ 6 w 6"/>
                <a:gd name="T19" fmla="*/ 78 h 81"/>
                <a:gd name="T20" fmla="*/ 6 w 6"/>
                <a:gd name="T21" fmla="*/ 2 h 81"/>
                <a:gd name="T22" fmla="*/ 6 w 6"/>
                <a:gd name="T23" fmla="*/ 2 h 81"/>
                <a:gd name="T24" fmla="*/ 6 w 6"/>
                <a:gd name="T25" fmla="*/ 1 h 81"/>
                <a:gd name="T26" fmla="*/ 5 w 6"/>
                <a:gd name="T27" fmla="*/ 1 h 81"/>
                <a:gd name="T28" fmla="*/ 5 w 6"/>
                <a:gd name="T29" fmla="*/ 1 h 81"/>
                <a:gd name="T30" fmla="*/ 4 w 6"/>
                <a:gd name="T31" fmla="*/ 1 h 81"/>
                <a:gd name="T32" fmla="*/ 3 w 6"/>
                <a:gd name="T33" fmla="*/ 0 h 81"/>
                <a:gd name="T34" fmla="*/ 1 w 6"/>
                <a:gd name="T35" fmla="*/ 0 h 81"/>
                <a:gd name="T36" fmla="*/ 0 w 6"/>
                <a:gd name="T37" fmla="*/ 1 h 8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" h="81">
                  <a:moveTo>
                    <a:pt x="0" y="1"/>
                  </a:moveTo>
                  <a:lnTo>
                    <a:pt x="0" y="80"/>
                  </a:lnTo>
                  <a:lnTo>
                    <a:pt x="1" y="80"/>
                  </a:lnTo>
                  <a:lnTo>
                    <a:pt x="2" y="81"/>
                  </a:lnTo>
                  <a:lnTo>
                    <a:pt x="3" y="80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5" y="79"/>
                  </a:lnTo>
                  <a:lnTo>
                    <a:pt x="6" y="78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7" name="Freeform 767"/>
            <p:cNvSpPr>
              <a:spLocks/>
            </p:cNvSpPr>
            <p:nvPr/>
          </p:nvSpPr>
          <p:spPr bwMode="auto">
            <a:xfrm>
              <a:off x="2704" y="3327"/>
              <a:ext cx="114" cy="53"/>
            </a:xfrm>
            <a:custGeom>
              <a:avLst/>
              <a:gdLst>
                <a:gd name="T0" fmla="*/ 0 w 114"/>
                <a:gd name="T1" fmla="*/ 47 h 53"/>
                <a:gd name="T2" fmla="*/ 0 w 114"/>
                <a:gd name="T3" fmla="*/ 47 h 53"/>
                <a:gd name="T4" fmla="*/ 0 w 114"/>
                <a:gd name="T5" fmla="*/ 48 h 53"/>
                <a:gd name="T6" fmla="*/ 1 w 114"/>
                <a:gd name="T7" fmla="*/ 48 h 53"/>
                <a:gd name="T8" fmla="*/ 1 w 114"/>
                <a:gd name="T9" fmla="*/ 49 h 53"/>
                <a:gd name="T10" fmla="*/ 2 w 114"/>
                <a:gd name="T11" fmla="*/ 49 h 53"/>
                <a:gd name="T12" fmla="*/ 3 w 114"/>
                <a:gd name="T13" fmla="*/ 50 h 53"/>
                <a:gd name="T14" fmla="*/ 5 w 114"/>
                <a:gd name="T15" fmla="*/ 51 h 53"/>
                <a:gd name="T16" fmla="*/ 6 w 114"/>
                <a:gd name="T17" fmla="*/ 51 h 53"/>
                <a:gd name="T18" fmla="*/ 8 w 114"/>
                <a:gd name="T19" fmla="*/ 52 h 53"/>
                <a:gd name="T20" fmla="*/ 10 w 114"/>
                <a:gd name="T21" fmla="*/ 53 h 53"/>
                <a:gd name="T22" fmla="*/ 13 w 114"/>
                <a:gd name="T23" fmla="*/ 53 h 53"/>
                <a:gd name="T24" fmla="*/ 16 w 114"/>
                <a:gd name="T25" fmla="*/ 53 h 53"/>
                <a:gd name="T26" fmla="*/ 19 w 114"/>
                <a:gd name="T27" fmla="*/ 53 h 53"/>
                <a:gd name="T28" fmla="*/ 22 w 114"/>
                <a:gd name="T29" fmla="*/ 53 h 53"/>
                <a:gd name="T30" fmla="*/ 26 w 114"/>
                <a:gd name="T31" fmla="*/ 52 h 53"/>
                <a:gd name="T32" fmla="*/ 29 w 114"/>
                <a:gd name="T33" fmla="*/ 51 h 53"/>
                <a:gd name="T34" fmla="*/ 30 w 114"/>
                <a:gd name="T35" fmla="*/ 51 h 53"/>
                <a:gd name="T36" fmla="*/ 32 w 114"/>
                <a:gd name="T37" fmla="*/ 50 h 53"/>
                <a:gd name="T38" fmla="*/ 35 w 114"/>
                <a:gd name="T39" fmla="*/ 49 h 53"/>
                <a:gd name="T40" fmla="*/ 38 w 114"/>
                <a:gd name="T41" fmla="*/ 47 h 53"/>
                <a:gd name="T42" fmla="*/ 41 w 114"/>
                <a:gd name="T43" fmla="*/ 45 h 53"/>
                <a:gd name="T44" fmla="*/ 43 w 114"/>
                <a:gd name="T45" fmla="*/ 43 h 53"/>
                <a:gd name="T46" fmla="*/ 45 w 114"/>
                <a:gd name="T47" fmla="*/ 41 h 53"/>
                <a:gd name="T48" fmla="*/ 46 w 114"/>
                <a:gd name="T49" fmla="*/ 38 h 53"/>
                <a:gd name="T50" fmla="*/ 46 w 114"/>
                <a:gd name="T51" fmla="*/ 39 h 53"/>
                <a:gd name="T52" fmla="*/ 47 w 114"/>
                <a:gd name="T53" fmla="*/ 39 h 53"/>
                <a:gd name="T54" fmla="*/ 48 w 114"/>
                <a:gd name="T55" fmla="*/ 40 h 53"/>
                <a:gd name="T56" fmla="*/ 50 w 114"/>
                <a:gd name="T57" fmla="*/ 40 h 53"/>
                <a:gd name="T58" fmla="*/ 53 w 114"/>
                <a:gd name="T59" fmla="*/ 40 h 53"/>
                <a:gd name="T60" fmla="*/ 57 w 114"/>
                <a:gd name="T61" fmla="*/ 40 h 53"/>
                <a:gd name="T62" fmla="*/ 62 w 114"/>
                <a:gd name="T63" fmla="*/ 39 h 53"/>
                <a:gd name="T64" fmla="*/ 69 w 114"/>
                <a:gd name="T65" fmla="*/ 38 h 53"/>
                <a:gd name="T66" fmla="*/ 69 w 114"/>
                <a:gd name="T67" fmla="*/ 38 h 53"/>
                <a:gd name="T68" fmla="*/ 71 w 114"/>
                <a:gd name="T69" fmla="*/ 37 h 53"/>
                <a:gd name="T70" fmla="*/ 73 w 114"/>
                <a:gd name="T71" fmla="*/ 36 h 53"/>
                <a:gd name="T72" fmla="*/ 76 w 114"/>
                <a:gd name="T73" fmla="*/ 35 h 53"/>
                <a:gd name="T74" fmla="*/ 79 w 114"/>
                <a:gd name="T75" fmla="*/ 33 h 53"/>
                <a:gd name="T76" fmla="*/ 81 w 114"/>
                <a:gd name="T77" fmla="*/ 31 h 53"/>
                <a:gd name="T78" fmla="*/ 83 w 114"/>
                <a:gd name="T79" fmla="*/ 29 h 53"/>
                <a:gd name="T80" fmla="*/ 84 w 114"/>
                <a:gd name="T81" fmla="*/ 26 h 53"/>
                <a:gd name="T82" fmla="*/ 84 w 114"/>
                <a:gd name="T83" fmla="*/ 26 h 53"/>
                <a:gd name="T84" fmla="*/ 86 w 114"/>
                <a:gd name="T85" fmla="*/ 26 h 53"/>
                <a:gd name="T86" fmla="*/ 88 w 114"/>
                <a:gd name="T87" fmla="*/ 26 h 53"/>
                <a:gd name="T88" fmla="*/ 90 w 114"/>
                <a:gd name="T89" fmla="*/ 26 h 53"/>
                <a:gd name="T90" fmla="*/ 93 w 114"/>
                <a:gd name="T91" fmla="*/ 25 h 53"/>
                <a:gd name="T92" fmla="*/ 97 w 114"/>
                <a:gd name="T93" fmla="*/ 24 h 53"/>
                <a:gd name="T94" fmla="*/ 100 w 114"/>
                <a:gd name="T95" fmla="*/ 23 h 53"/>
                <a:gd name="T96" fmla="*/ 104 w 114"/>
                <a:gd name="T97" fmla="*/ 21 h 53"/>
                <a:gd name="T98" fmla="*/ 105 w 114"/>
                <a:gd name="T99" fmla="*/ 21 h 53"/>
                <a:gd name="T100" fmla="*/ 106 w 114"/>
                <a:gd name="T101" fmla="*/ 20 h 53"/>
                <a:gd name="T102" fmla="*/ 108 w 114"/>
                <a:gd name="T103" fmla="*/ 18 h 53"/>
                <a:gd name="T104" fmla="*/ 111 w 114"/>
                <a:gd name="T105" fmla="*/ 16 h 53"/>
                <a:gd name="T106" fmla="*/ 113 w 114"/>
                <a:gd name="T107" fmla="*/ 13 h 53"/>
                <a:gd name="T108" fmla="*/ 114 w 114"/>
                <a:gd name="T109" fmla="*/ 9 h 53"/>
                <a:gd name="T110" fmla="*/ 114 w 114"/>
                <a:gd name="T111" fmla="*/ 5 h 53"/>
                <a:gd name="T112" fmla="*/ 113 w 114"/>
                <a:gd name="T113" fmla="*/ 0 h 53"/>
                <a:gd name="T114" fmla="*/ 0 w 114"/>
                <a:gd name="T115" fmla="*/ 47 h 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14" h="53">
                  <a:moveTo>
                    <a:pt x="0" y="47"/>
                  </a:moveTo>
                  <a:lnTo>
                    <a:pt x="0" y="47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2" y="49"/>
                  </a:lnTo>
                  <a:lnTo>
                    <a:pt x="3" y="50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8" y="52"/>
                  </a:lnTo>
                  <a:lnTo>
                    <a:pt x="10" y="53"/>
                  </a:lnTo>
                  <a:lnTo>
                    <a:pt x="13" y="53"/>
                  </a:lnTo>
                  <a:lnTo>
                    <a:pt x="16" y="53"/>
                  </a:lnTo>
                  <a:lnTo>
                    <a:pt x="19" y="53"/>
                  </a:lnTo>
                  <a:lnTo>
                    <a:pt x="22" y="53"/>
                  </a:lnTo>
                  <a:lnTo>
                    <a:pt x="26" y="52"/>
                  </a:lnTo>
                  <a:lnTo>
                    <a:pt x="29" y="51"/>
                  </a:lnTo>
                  <a:lnTo>
                    <a:pt x="30" y="51"/>
                  </a:lnTo>
                  <a:lnTo>
                    <a:pt x="32" y="50"/>
                  </a:lnTo>
                  <a:lnTo>
                    <a:pt x="35" y="49"/>
                  </a:lnTo>
                  <a:lnTo>
                    <a:pt x="38" y="47"/>
                  </a:lnTo>
                  <a:lnTo>
                    <a:pt x="41" y="45"/>
                  </a:lnTo>
                  <a:lnTo>
                    <a:pt x="43" y="43"/>
                  </a:lnTo>
                  <a:lnTo>
                    <a:pt x="45" y="41"/>
                  </a:lnTo>
                  <a:lnTo>
                    <a:pt x="46" y="38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8" y="40"/>
                  </a:lnTo>
                  <a:lnTo>
                    <a:pt x="50" y="40"/>
                  </a:lnTo>
                  <a:lnTo>
                    <a:pt x="53" y="40"/>
                  </a:lnTo>
                  <a:lnTo>
                    <a:pt x="57" y="40"/>
                  </a:lnTo>
                  <a:lnTo>
                    <a:pt x="62" y="39"/>
                  </a:lnTo>
                  <a:lnTo>
                    <a:pt x="69" y="38"/>
                  </a:lnTo>
                  <a:lnTo>
                    <a:pt x="71" y="37"/>
                  </a:lnTo>
                  <a:lnTo>
                    <a:pt x="73" y="36"/>
                  </a:lnTo>
                  <a:lnTo>
                    <a:pt x="76" y="35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83" y="29"/>
                  </a:lnTo>
                  <a:lnTo>
                    <a:pt x="84" y="26"/>
                  </a:lnTo>
                  <a:lnTo>
                    <a:pt x="86" y="26"/>
                  </a:lnTo>
                  <a:lnTo>
                    <a:pt x="88" y="26"/>
                  </a:lnTo>
                  <a:lnTo>
                    <a:pt x="90" y="26"/>
                  </a:lnTo>
                  <a:lnTo>
                    <a:pt x="93" y="25"/>
                  </a:lnTo>
                  <a:lnTo>
                    <a:pt x="97" y="24"/>
                  </a:lnTo>
                  <a:lnTo>
                    <a:pt x="100" y="23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6" y="20"/>
                  </a:lnTo>
                  <a:lnTo>
                    <a:pt x="108" y="18"/>
                  </a:lnTo>
                  <a:lnTo>
                    <a:pt x="111" y="16"/>
                  </a:lnTo>
                  <a:lnTo>
                    <a:pt x="113" y="13"/>
                  </a:lnTo>
                  <a:lnTo>
                    <a:pt x="114" y="9"/>
                  </a:lnTo>
                  <a:lnTo>
                    <a:pt x="114" y="5"/>
                  </a:lnTo>
                  <a:lnTo>
                    <a:pt x="113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8" name="Freeform 768"/>
            <p:cNvSpPr>
              <a:spLocks/>
            </p:cNvSpPr>
            <p:nvPr/>
          </p:nvSpPr>
          <p:spPr bwMode="auto">
            <a:xfrm>
              <a:off x="2696" y="3318"/>
              <a:ext cx="122" cy="57"/>
            </a:xfrm>
            <a:custGeom>
              <a:avLst/>
              <a:gdLst>
                <a:gd name="T0" fmla="*/ 118 w 122"/>
                <a:gd name="T1" fmla="*/ 0 h 57"/>
                <a:gd name="T2" fmla="*/ 2 w 122"/>
                <a:gd name="T3" fmla="*/ 44 h 57"/>
                <a:gd name="T4" fmla="*/ 1 w 122"/>
                <a:gd name="T5" fmla="*/ 45 h 57"/>
                <a:gd name="T6" fmla="*/ 1 w 122"/>
                <a:gd name="T7" fmla="*/ 46 h 57"/>
                <a:gd name="T8" fmla="*/ 0 w 122"/>
                <a:gd name="T9" fmla="*/ 48 h 57"/>
                <a:gd name="T10" fmla="*/ 0 w 122"/>
                <a:gd name="T11" fmla="*/ 50 h 57"/>
                <a:gd name="T12" fmla="*/ 0 w 122"/>
                <a:gd name="T13" fmla="*/ 53 h 57"/>
                <a:gd name="T14" fmla="*/ 2 w 122"/>
                <a:gd name="T15" fmla="*/ 55 h 57"/>
                <a:gd name="T16" fmla="*/ 5 w 122"/>
                <a:gd name="T17" fmla="*/ 56 h 57"/>
                <a:gd name="T18" fmla="*/ 10 w 122"/>
                <a:gd name="T19" fmla="*/ 57 h 57"/>
                <a:gd name="T20" fmla="*/ 120 w 122"/>
                <a:gd name="T21" fmla="*/ 13 h 57"/>
                <a:gd name="T22" fmla="*/ 120 w 122"/>
                <a:gd name="T23" fmla="*/ 13 h 57"/>
                <a:gd name="T24" fmla="*/ 120 w 122"/>
                <a:gd name="T25" fmla="*/ 12 h 57"/>
                <a:gd name="T26" fmla="*/ 121 w 122"/>
                <a:gd name="T27" fmla="*/ 10 h 57"/>
                <a:gd name="T28" fmla="*/ 121 w 122"/>
                <a:gd name="T29" fmla="*/ 8 h 57"/>
                <a:gd name="T30" fmla="*/ 122 w 122"/>
                <a:gd name="T31" fmla="*/ 6 h 57"/>
                <a:gd name="T32" fmla="*/ 121 w 122"/>
                <a:gd name="T33" fmla="*/ 3 h 57"/>
                <a:gd name="T34" fmla="*/ 120 w 122"/>
                <a:gd name="T35" fmla="*/ 1 h 57"/>
                <a:gd name="T36" fmla="*/ 118 w 122"/>
                <a:gd name="T37" fmla="*/ 0 h 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2" h="57">
                  <a:moveTo>
                    <a:pt x="118" y="0"/>
                  </a:moveTo>
                  <a:lnTo>
                    <a:pt x="2" y="44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10" y="57"/>
                  </a:lnTo>
                  <a:lnTo>
                    <a:pt x="120" y="13"/>
                  </a:lnTo>
                  <a:lnTo>
                    <a:pt x="120" y="12"/>
                  </a:lnTo>
                  <a:lnTo>
                    <a:pt x="121" y="10"/>
                  </a:lnTo>
                  <a:lnTo>
                    <a:pt x="121" y="8"/>
                  </a:lnTo>
                  <a:lnTo>
                    <a:pt x="122" y="6"/>
                  </a:lnTo>
                  <a:lnTo>
                    <a:pt x="121" y="3"/>
                  </a:lnTo>
                  <a:lnTo>
                    <a:pt x="120" y="1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9" name="Freeform 769"/>
            <p:cNvSpPr>
              <a:spLocks/>
            </p:cNvSpPr>
            <p:nvPr/>
          </p:nvSpPr>
          <p:spPr bwMode="auto">
            <a:xfrm>
              <a:off x="2735" y="3367"/>
              <a:ext cx="138" cy="88"/>
            </a:xfrm>
            <a:custGeom>
              <a:avLst/>
              <a:gdLst>
                <a:gd name="T0" fmla="*/ 101 w 138"/>
                <a:gd name="T1" fmla="*/ 6 h 88"/>
                <a:gd name="T2" fmla="*/ 102 w 138"/>
                <a:gd name="T3" fmla="*/ 6 h 88"/>
                <a:gd name="T4" fmla="*/ 105 w 138"/>
                <a:gd name="T5" fmla="*/ 5 h 88"/>
                <a:gd name="T6" fmla="*/ 109 w 138"/>
                <a:gd name="T7" fmla="*/ 4 h 88"/>
                <a:gd name="T8" fmla="*/ 115 w 138"/>
                <a:gd name="T9" fmla="*/ 3 h 88"/>
                <a:gd name="T10" fmla="*/ 120 w 138"/>
                <a:gd name="T11" fmla="*/ 1 h 88"/>
                <a:gd name="T12" fmla="*/ 127 w 138"/>
                <a:gd name="T13" fmla="*/ 0 h 88"/>
                <a:gd name="T14" fmla="*/ 132 w 138"/>
                <a:gd name="T15" fmla="*/ 0 h 88"/>
                <a:gd name="T16" fmla="*/ 138 w 138"/>
                <a:gd name="T17" fmla="*/ 0 h 88"/>
                <a:gd name="T18" fmla="*/ 138 w 138"/>
                <a:gd name="T19" fmla="*/ 1 h 88"/>
                <a:gd name="T20" fmla="*/ 138 w 138"/>
                <a:gd name="T21" fmla="*/ 5 h 88"/>
                <a:gd name="T22" fmla="*/ 138 w 138"/>
                <a:gd name="T23" fmla="*/ 11 h 88"/>
                <a:gd name="T24" fmla="*/ 136 w 138"/>
                <a:gd name="T25" fmla="*/ 18 h 88"/>
                <a:gd name="T26" fmla="*/ 133 w 138"/>
                <a:gd name="T27" fmla="*/ 27 h 88"/>
                <a:gd name="T28" fmla="*/ 128 w 138"/>
                <a:gd name="T29" fmla="*/ 36 h 88"/>
                <a:gd name="T30" fmla="*/ 120 w 138"/>
                <a:gd name="T31" fmla="*/ 46 h 88"/>
                <a:gd name="T32" fmla="*/ 109 w 138"/>
                <a:gd name="T33" fmla="*/ 57 h 88"/>
                <a:gd name="T34" fmla="*/ 108 w 138"/>
                <a:gd name="T35" fmla="*/ 58 h 88"/>
                <a:gd name="T36" fmla="*/ 104 w 138"/>
                <a:gd name="T37" fmla="*/ 60 h 88"/>
                <a:gd name="T38" fmla="*/ 99 w 138"/>
                <a:gd name="T39" fmla="*/ 64 h 88"/>
                <a:gd name="T40" fmla="*/ 92 w 138"/>
                <a:gd name="T41" fmla="*/ 69 h 88"/>
                <a:gd name="T42" fmla="*/ 83 w 138"/>
                <a:gd name="T43" fmla="*/ 74 h 88"/>
                <a:gd name="T44" fmla="*/ 74 w 138"/>
                <a:gd name="T45" fmla="*/ 78 h 88"/>
                <a:gd name="T46" fmla="*/ 64 w 138"/>
                <a:gd name="T47" fmla="*/ 83 h 88"/>
                <a:gd name="T48" fmla="*/ 53 w 138"/>
                <a:gd name="T49" fmla="*/ 86 h 88"/>
                <a:gd name="T50" fmla="*/ 51 w 138"/>
                <a:gd name="T51" fmla="*/ 86 h 88"/>
                <a:gd name="T52" fmla="*/ 47 w 138"/>
                <a:gd name="T53" fmla="*/ 87 h 88"/>
                <a:gd name="T54" fmla="*/ 42 w 138"/>
                <a:gd name="T55" fmla="*/ 88 h 88"/>
                <a:gd name="T56" fmla="*/ 35 w 138"/>
                <a:gd name="T57" fmla="*/ 88 h 88"/>
                <a:gd name="T58" fmla="*/ 27 w 138"/>
                <a:gd name="T59" fmla="*/ 87 h 88"/>
                <a:gd name="T60" fmla="*/ 19 w 138"/>
                <a:gd name="T61" fmla="*/ 85 h 88"/>
                <a:gd name="T62" fmla="*/ 12 w 138"/>
                <a:gd name="T63" fmla="*/ 82 h 88"/>
                <a:gd name="T64" fmla="*/ 6 w 138"/>
                <a:gd name="T65" fmla="*/ 77 h 88"/>
                <a:gd name="T66" fmla="*/ 4 w 138"/>
                <a:gd name="T67" fmla="*/ 74 h 88"/>
                <a:gd name="T68" fmla="*/ 2 w 138"/>
                <a:gd name="T69" fmla="*/ 66 h 88"/>
                <a:gd name="T70" fmla="*/ 0 w 138"/>
                <a:gd name="T71" fmla="*/ 56 h 88"/>
                <a:gd name="T72" fmla="*/ 2 w 138"/>
                <a:gd name="T73" fmla="*/ 44 h 88"/>
                <a:gd name="T74" fmla="*/ 27 w 138"/>
                <a:gd name="T75" fmla="*/ 22 h 88"/>
                <a:gd name="T76" fmla="*/ 27 w 138"/>
                <a:gd name="T77" fmla="*/ 22 h 88"/>
                <a:gd name="T78" fmla="*/ 29 w 138"/>
                <a:gd name="T79" fmla="*/ 21 h 88"/>
                <a:gd name="T80" fmla="*/ 34 w 138"/>
                <a:gd name="T81" fmla="*/ 19 h 88"/>
                <a:gd name="T82" fmla="*/ 40 w 138"/>
                <a:gd name="T83" fmla="*/ 16 h 88"/>
                <a:gd name="T84" fmla="*/ 49 w 138"/>
                <a:gd name="T85" fmla="*/ 13 h 88"/>
                <a:gd name="T86" fmla="*/ 61 w 138"/>
                <a:gd name="T87" fmla="*/ 10 h 88"/>
                <a:gd name="T88" fmla="*/ 76 w 138"/>
                <a:gd name="T89" fmla="*/ 7 h 88"/>
                <a:gd name="T90" fmla="*/ 95 w 138"/>
                <a:gd name="T91" fmla="*/ 3 h 8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8" h="88">
                  <a:moveTo>
                    <a:pt x="95" y="3"/>
                  </a:moveTo>
                  <a:lnTo>
                    <a:pt x="101" y="6"/>
                  </a:lnTo>
                  <a:lnTo>
                    <a:pt x="102" y="6"/>
                  </a:lnTo>
                  <a:lnTo>
                    <a:pt x="103" y="5"/>
                  </a:lnTo>
                  <a:lnTo>
                    <a:pt x="105" y="5"/>
                  </a:lnTo>
                  <a:lnTo>
                    <a:pt x="107" y="4"/>
                  </a:lnTo>
                  <a:lnTo>
                    <a:pt x="109" y="4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7" y="2"/>
                  </a:lnTo>
                  <a:lnTo>
                    <a:pt x="120" y="1"/>
                  </a:lnTo>
                  <a:lnTo>
                    <a:pt x="123" y="1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38" y="1"/>
                  </a:lnTo>
                  <a:lnTo>
                    <a:pt x="138" y="3"/>
                  </a:lnTo>
                  <a:lnTo>
                    <a:pt x="138" y="5"/>
                  </a:lnTo>
                  <a:lnTo>
                    <a:pt x="138" y="8"/>
                  </a:lnTo>
                  <a:lnTo>
                    <a:pt x="138" y="11"/>
                  </a:lnTo>
                  <a:lnTo>
                    <a:pt x="137" y="14"/>
                  </a:lnTo>
                  <a:lnTo>
                    <a:pt x="136" y="18"/>
                  </a:lnTo>
                  <a:lnTo>
                    <a:pt x="135" y="22"/>
                  </a:lnTo>
                  <a:lnTo>
                    <a:pt x="133" y="27"/>
                  </a:lnTo>
                  <a:lnTo>
                    <a:pt x="131" y="31"/>
                  </a:lnTo>
                  <a:lnTo>
                    <a:pt x="128" y="36"/>
                  </a:lnTo>
                  <a:lnTo>
                    <a:pt x="124" y="41"/>
                  </a:lnTo>
                  <a:lnTo>
                    <a:pt x="120" y="46"/>
                  </a:lnTo>
                  <a:lnTo>
                    <a:pt x="115" y="52"/>
                  </a:lnTo>
                  <a:lnTo>
                    <a:pt x="109" y="57"/>
                  </a:lnTo>
                  <a:lnTo>
                    <a:pt x="108" y="57"/>
                  </a:lnTo>
                  <a:lnTo>
                    <a:pt x="108" y="58"/>
                  </a:lnTo>
                  <a:lnTo>
                    <a:pt x="106" y="59"/>
                  </a:lnTo>
                  <a:lnTo>
                    <a:pt x="104" y="60"/>
                  </a:lnTo>
                  <a:lnTo>
                    <a:pt x="102" y="62"/>
                  </a:lnTo>
                  <a:lnTo>
                    <a:pt x="99" y="64"/>
                  </a:lnTo>
                  <a:lnTo>
                    <a:pt x="95" y="66"/>
                  </a:lnTo>
                  <a:lnTo>
                    <a:pt x="92" y="69"/>
                  </a:lnTo>
                  <a:lnTo>
                    <a:pt x="88" y="71"/>
                  </a:lnTo>
                  <a:lnTo>
                    <a:pt x="83" y="74"/>
                  </a:lnTo>
                  <a:lnTo>
                    <a:pt x="79" y="76"/>
                  </a:lnTo>
                  <a:lnTo>
                    <a:pt x="74" y="78"/>
                  </a:lnTo>
                  <a:lnTo>
                    <a:pt x="69" y="81"/>
                  </a:lnTo>
                  <a:lnTo>
                    <a:pt x="64" y="83"/>
                  </a:lnTo>
                  <a:lnTo>
                    <a:pt x="58" y="85"/>
                  </a:lnTo>
                  <a:lnTo>
                    <a:pt x="53" y="86"/>
                  </a:lnTo>
                  <a:lnTo>
                    <a:pt x="52" y="86"/>
                  </a:lnTo>
                  <a:lnTo>
                    <a:pt x="51" y="86"/>
                  </a:lnTo>
                  <a:lnTo>
                    <a:pt x="50" y="87"/>
                  </a:lnTo>
                  <a:lnTo>
                    <a:pt x="47" y="87"/>
                  </a:lnTo>
                  <a:lnTo>
                    <a:pt x="45" y="87"/>
                  </a:lnTo>
                  <a:lnTo>
                    <a:pt x="42" y="88"/>
                  </a:lnTo>
                  <a:lnTo>
                    <a:pt x="38" y="88"/>
                  </a:lnTo>
                  <a:lnTo>
                    <a:pt x="35" y="88"/>
                  </a:lnTo>
                  <a:lnTo>
                    <a:pt x="31" y="88"/>
                  </a:lnTo>
                  <a:lnTo>
                    <a:pt x="27" y="87"/>
                  </a:lnTo>
                  <a:lnTo>
                    <a:pt x="23" y="87"/>
                  </a:lnTo>
                  <a:lnTo>
                    <a:pt x="19" y="85"/>
                  </a:lnTo>
                  <a:lnTo>
                    <a:pt x="16" y="84"/>
                  </a:lnTo>
                  <a:lnTo>
                    <a:pt x="12" y="82"/>
                  </a:lnTo>
                  <a:lnTo>
                    <a:pt x="9" y="79"/>
                  </a:lnTo>
                  <a:lnTo>
                    <a:pt x="6" y="77"/>
                  </a:lnTo>
                  <a:lnTo>
                    <a:pt x="5" y="76"/>
                  </a:lnTo>
                  <a:lnTo>
                    <a:pt x="4" y="74"/>
                  </a:lnTo>
                  <a:lnTo>
                    <a:pt x="3" y="70"/>
                  </a:lnTo>
                  <a:lnTo>
                    <a:pt x="2" y="66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23" y="38"/>
                  </a:lnTo>
                  <a:lnTo>
                    <a:pt x="27" y="22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31" y="20"/>
                  </a:lnTo>
                  <a:lnTo>
                    <a:pt x="34" y="19"/>
                  </a:lnTo>
                  <a:lnTo>
                    <a:pt x="36" y="18"/>
                  </a:lnTo>
                  <a:lnTo>
                    <a:pt x="40" y="16"/>
                  </a:lnTo>
                  <a:lnTo>
                    <a:pt x="44" y="15"/>
                  </a:lnTo>
                  <a:lnTo>
                    <a:pt x="49" y="13"/>
                  </a:lnTo>
                  <a:lnTo>
                    <a:pt x="54" y="12"/>
                  </a:lnTo>
                  <a:lnTo>
                    <a:pt x="61" y="10"/>
                  </a:lnTo>
                  <a:lnTo>
                    <a:pt x="68" y="9"/>
                  </a:lnTo>
                  <a:lnTo>
                    <a:pt x="76" y="7"/>
                  </a:lnTo>
                  <a:lnTo>
                    <a:pt x="85" y="5"/>
                  </a:lnTo>
                  <a:lnTo>
                    <a:pt x="9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0" name="Freeform 770"/>
            <p:cNvSpPr>
              <a:spLocks/>
            </p:cNvSpPr>
            <p:nvPr/>
          </p:nvSpPr>
          <p:spPr bwMode="auto">
            <a:xfrm>
              <a:off x="2807" y="3381"/>
              <a:ext cx="34" cy="18"/>
            </a:xfrm>
            <a:custGeom>
              <a:avLst/>
              <a:gdLst>
                <a:gd name="T0" fmla="*/ 4 w 34"/>
                <a:gd name="T1" fmla="*/ 15 h 18"/>
                <a:gd name="T2" fmla="*/ 6 w 34"/>
                <a:gd name="T3" fmla="*/ 14 h 18"/>
                <a:gd name="T4" fmla="*/ 7 w 34"/>
                <a:gd name="T5" fmla="*/ 13 h 18"/>
                <a:gd name="T6" fmla="*/ 9 w 34"/>
                <a:gd name="T7" fmla="*/ 13 h 18"/>
                <a:gd name="T8" fmla="*/ 11 w 34"/>
                <a:gd name="T9" fmla="*/ 12 h 18"/>
                <a:gd name="T10" fmla="*/ 13 w 34"/>
                <a:gd name="T11" fmla="*/ 11 h 18"/>
                <a:gd name="T12" fmla="*/ 15 w 34"/>
                <a:gd name="T13" fmla="*/ 10 h 18"/>
                <a:gd name="T14" fmla="*/ 18 w 34"/>
                <a:gd name="T15" fmla="*/ 9 h 18"/>
                <a:gd name="T16" fmla="*/ 20 w 34"/>
                <a:gd name="T17" fmla="*/ 8 h 18"/>
                <a:gd name="T18" fmla="*/ 23 w 34"/>
                <a:gd name="T19" fmla="*/ 7 h 18"/>
                <a:gd name="T20" fmla="*/ 25 w 34"/>
                <a:gd name="T21" fmla="*/ 6 h 18"/>
                <a:gd name="T22" fmla="*/ 27 w 34"/>
                <a:gd name="T23" fmla="*/ 5 h 18"/>
                <a:gd name="T24" fmla="*/ 29 w 34"/>
                <a:gd name="T25" fmla="*/ 4 h 18"/>
                <a:gd name="T26" fmla="*/ 31 w 34"/>
                <a:gd name="T27" fmla="*/ 3 h 18"/>
                <a:gd name="T28" fmla="*/ 32 w 34"/>
                <a:gd name="T29" fmla="*/ 2 h 18"/>
                <a:gd name="T30" fmla="*/ 34 w 34"/>
                <a:gd name="T31" fmla="*/ 2 h 18"/>
                <a:gd name="T32" fmla="*/ 34 w 34"/>
                <a:gd name="T33" fmla="*/ 1 h 18"/>
                <a:gd name="T34" fmla="*/ 34 w 34"/>
                <a:gd name="T35" fmla="*/ 1 h 18"/>
                <a:gd name="T36" fmla="*/ 34 w 34"/>
                <a:gd name="T37" fmla="*/ 1 h 18"/>
                <a:gd name="T38" fmla="*/ 33 w 34"/>
                <a:gd name="T39" fmla="*/ 0 h 18"/>
                <a:gd name="T40" fmla="*/ 33 w 34"/>
                <a:gd name="T41" fmla="*/ 0 h 18"/>
                <a:gd name="T42" fmla="*/ 32 w 34"/>
                <a:gd name="T43" fmla="*/ 0 h 18"/>
                <a:gd name="T44" fmla="*/ 31 w 34"/>
                <a:gd name="T45" fmla="*/ 1 h 18"/>
                <a:gd name="T46" fmla="*/ 29 w 34"/>
                <a:gd name="T47" fmla="*/ 1 h 18"/>
                <a:gd name="T48" fmla="*/ 27 w 34"/>
                <a:gd name="T49" fmla="*/ 2 h 18"/>
                <a:gd name="T50" fmla="*/ 25 w 34"/>
                <a:gd name="T51" fmla="*/ 3 h 18"/>
                <a:gd name="T52" fmla="*/ 22 w 34"/>
                <a:gd name="T53" fmla="*/ 4 h 18"/>
                <a:gd name="T54" fmla="*/ 19 w 34"/>
                <a:gd name="T55" fmla="*/ 5 h 18"/>
                <a:gd name="T56" fmla="*/ 16 w 34"/>
                <a:gd name="T57" fmla="*/ 6 h 18"/>
                <a:gd name="T58" fmla="*/ 13 w 34"/>
                <a:gd name="T59" fmla="*/ 8 h 18"/>
                <a:gd name="T60" fmla="*/ 11 w 34"/>
                <a:gd name="T61" fmla="*/ 9 h 18"/>
                <a:gd name="T62" fmla="*/ 8 w 34"/>
                <a:gd name="T63" fmla="*/ 10 h 18"/>
                <a:gd name="T64" fmla="*/ 6 w 34"/>
                <a:gd name="T65" fmla="*/ 11 h 18"/>
                <a:gd name="T66" fmla="*/ 4 w 34"/>
                <a:gd name="T67" fmla="*/ 12 h 18"/>
                <a:gd name="T68" fmla="*/ 2 w 34"/>
                <a:gd name="T69" fmla="*/ 13 h 18"/>
                <a:gd name="T70" fmla="*/ 1 w 34"/>
                <a:gd name="T71" fmla="*/ 13 h 18"/>
                <a:gd name="T72" fmla="*/ 0 w 34"/>
                <a:gd name="T73" fmla="*/ 13 h 18"/>
                <a:gd name="T74" fmla="*/ 0 w 34"/>
                <a:gd name="T75" fmla="*/ 14 h 18"/>
                <a:gd name="T76" fmla="*/ 0 w 34"/>
                <a:gd name="T77" fmla="*/ 15 h 18"/>
                <a:gd name="T78" fmla="*/ 0 w 34"/>
                <a:gd name="T79" fmla="*/ 16 h 18"/>
                <a:gd name="T80" fmla="*/ 0 w 34"/>
                <a:gd name="T81" fmla="*/ 18 h 18"/>
                <a:gd name="T82" fmla="*/ 1 w 34"/>
                <a:gd name="T83" fmla="*/ 17 h 18"/>
                <a:gd name="T84" fmla="*/ 1 w 34"/>
                <a:gd name="T85" fmla="*/ 16 h 18"/>
                <a:gd name="T86" fmla="*/ 3 w 34"/>
                <a:gd name="T87" fmla="*/ 15 h 18"/>
                <a:gd name="T88" fmla="*/ 4 w 34"/>
                <a:gd name="T89" fmla="*/ 15 h 1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" h="18">
                  <a:moveTo>
                    <a:pt x="4" y="15"/>
                  </a:moveTo>
                  <a:lnTo>
                    <a:pt x="6" y="14"/>
                  </a:lnTo>
                  <a:lnTo>
                    <a:pt x="7" y="13"/>
                  </a:lnTo>
                  <a:lnTo>
                    <a:pt x="9" y="13"/>
                  </a:lnTo>
                  <a:lnTo>
                    <a:pt x="11" y="12"/>
                  </a:lnTo>
                  <a:lnTo>
                    <a:pt x="13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0" y="8"/>
                  </a:lnTo>
                  <a:lnTo>
                    <a:pt x="23" y="7"/>
                  </a:lnTo>
                  <a:lnTo>
                    <a:pt x="25" y="6"/>
                  </a:lnTo>
                  <a:lnTo>
                    <a:pt x="27" y="5"/>
                  </a:lnTo>
                  <a:lnTo>
                    <a:pt x="29" y="4"/>
                  </a:lnTo>
                  <a:lnTo>
                    <a:pt x="31" y="3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7" y="2"/>
                  </a:lnTo>
                  <a:lnTo>
                    <a:pt x="25" y="3"/>
                  </a:lnTo>
                  <a:lnTo>
                    <a:pt x="22" y="4"/>
                  </a:lnTo>
                  <a:lnTo>
                    <a:pt x="19" y="5"/>
                  </a:lnTo>
                  <a:lnTo>
                    <a:pt x="16" y="6"/>
                  </a:lnTo>
                  <a:lnTo>
                    <a:pt x="13" y="8"/>
                  </a:lnTo>
                  <a:lnTo>
                    <a:pt x="11" y="9"/>
                  </a:lnTo>
                  <a:lnTo>
                    <a:pt x="8" y="10"/>
                  </a:lnTo>
                  <a:lnTo>
                    <a:pt x="6" y="11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3" y="15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rgbClr val="B5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1" name="Freeform 771"/>
            <p:cNvSpPr>
              <a:spLocks/>
            </p:cNvSpPr>
            <p:nvPr/>
          </p:nvSpPr>
          <p:spPr bwMode="auto">
            <a:xfrm>
              <a:off x="2807" y="3382"/>
              <a:ext cx="41" cy="32"/>
            </a:xfrm>
            <a:custGeom>
              <a:avLst/>
              <a:gdLst>
                <a:gd name="T0" fmla="*/ 34 w 41"/>
                <a:gd name="T1" fmla="*/ 0 h 32"/>
                <a:gd name="T2" fmla="*/ 34 w 41"/>
                <a:gd name="T3" fmla="*/ 1 h 32"/>
                <a:gd name="T4" fmla="*/ 32 w 41"/>
                <a:gd name="T5" fmla="*/ 1 h 32"/>
                <a:gd name="T6" fmla="*/ 31 w 41"/>
                <a:gd name="T7" fmla="*/ 2 h 32"/>
                <a:gd name="T8" fmla="*/ 29 w 41"/>
                <a:gd name="T9" fmla="*/ 3 h 32"/>
                <a:gd name="T10" fmla="*/ 27 w 41"/>
                <a:gd name="T11" fmla="*/ 4 h 32"/>
                <a:gd name="T12" fmla="*/ 25 w 41"/>
                <a:gd name="T13" fmla="*/ 5 h 32"/>
                <a:gd name="T14" fmla="*/ 23 w 41"/>
                <a:gd name="T15" fmla="*/ 6 h 32"/>
                <a:gd name="T16" fmla="*/ 20 w 41"/>
                <a:gd name="T17" fmla="*/ 7 h 32"/>
                <a:gd name="T18" fmla="*/ 18 w 41"/>
                <a:gd name="T19" fmla="*/ 8 h 32"/>
                <a:gd name="T20" fmla="*/ 15 w 41"/>
                <a:gd name="T21" fmla="*/ 9 h 32"/>
                <a:gd name="T22" fmla="*/ 13 w 41"/>
                <a:gd name="T23" fmla="*/ 10 h 32"/>
                <a:gd name="T24" fmla="*/ 11 w 41"/>
                <a:gd name="T25" fmla="*/ 11 h 32"/>
                <a:gd name="T26" fmla="*/ 9 w 41"/>
                <a:gd name="T27" fmla="*/ 12 h 32"/>
                <a:gd name="T28" fmla="*/ 7 w 41"/>
                <a:gd name="T29" fmla="*/ 12 h 32"/>
                <a:gd name="T30" fmla="*/ 6 w 41"/>
                <a:gd name="T31" fmla="*/ 13 h 32"/>
                <a:gd name="T32" fmla="*/ 4 w 41"/>
                <a:gd name="T33" fmla="*/ 14 h 32"/>
                <a:gd name="T34" fmla="*/ 3 w 41"/>
                <a:gd name="T35" fmla="*/ 14 h 32"/>
                <a:gd name="T36" fmla="*/ 1 w 41"/>
                <a:gd name="T37" fmla="*/ 15 h 32"/>
                <a:gd name="T38" fmla="*/ 1 w 41"/>
                <a:gd name="T39" fmla="*/ 16 h 32"/>
                <a:gd name="T40" fmla="*/ 0 w 41"/>
                <a:gd name="T41" fmla="*/ 17 h 32"/>
                <a:gd name="T42" fmla="*/ 0 w 41"/>
                <a:gd name="T43" fmla="*/ 22 h 32"/>
                <a:gd name="T44" fmla="*/ 0 w 41"/>
                <a:gd name="T45" fmla="*/ 27 h 32"/>
                <a:gd name="T46" fmla="*/ 1 w 41"/>
                <a:gd name="T47" fmla="*/ 30 h 32"/>
                <a:gd name="T48" fmla="*/ 1 w 41"/>
                <a:gd name="T49" fmla="*/ 32 h 32"/>
                <a:gd name="T50" fmla="*/ 2 w 41"/>
                <a:gd name="T51" fmla="*/ 32 h 32"/>
                <a:gd name="T52" fmla="*/ 3 w 41"/>
                <a:gd name="T53" fmla="*/ 31 h 32"/>
                <a:gd name="T54" fmla="*/ 5 w 41"/>
                <a:gd name="T55" fmla="*/ 31 h 32"/>
                <a:gd name="T56" fmla="*/ 7 w 41"/>
                <a:gd name="T57" fmla="*/ 30 h 32"/>
                <a:gd name="T58" fmla="*/ 10 w 41"/>
                <a:gd name="T59" fmla="*/ 29 h 32"/>
                <a:gd name="T60" fmla="*/ 12 w 41"/>
                <a:gd name="T61" fmla="*/ 28 h 32"/>
                <a:gd name="T62" fmla="*/ 15 w 41"/>
                <a:gd name="T63" fmla="*/ 26 h 32"/>
                <a:gd name="T64" fmla="*/ 19 w 41"/>
                <a:gd name="T65" fmla="*/ 25 h 32"/>
                <a:gd name="T66" fmla="*/ 22 w 41"/>
                <a:gd name="T67" fmla="*/ 23 h 32"/>
                <a:gd name="T68" fmla="*/ 25 w 41"/>
                <a:gd name="T69" fmla="*/ 21 h 32"/>
                <a:gd name="T70" fmla="*/ 29 w 41"/>
                <a:gd name="T71" fmla="*/ 19 h 32"/>
                <a:gd name="T72" fmla="*/ 32 w 41"/>
                <a:gd name="T73" fmla="*/ 17 h 32"/>
                <a:gd name="T74" fmla="*/ 34 w 41"/>
                <a:gd name="T75" fmla="*/ 15 h 32"/>
                <a:gd name="T76" fmla="*/ 37 w 41"/>
                <a:gd name="T77" fmla="*/ 13 h 32"/>
                <a:gd name="T78" fmla="*/ 39 w 41"/>
                <a:gd name="T79" fmla="*/ 11 h 32"/>
                <a:gd name="T80" fmla="*/ 41 w 41"/>
                <a:gd name="T81" fmla="*/ 9 h 32"/>
                <a:gd name="T82" fmla="*/ 41 w 41"/>
                <a:gd name="T83" fmla="*/ 8 h 32"/>
                <a:gd name="T84" fmla="*/ 41 w 41"/>
                <a:gd name="T85" fmla="*/ 8 h 32"/>
                <a:gd name="T86" fmla="*/ 40 w 41"/>
                <a:gd name="T87" fmla="*/ 7 h 32"/>
                <a:gd name="T88" fmla="*/ 39 w 41"/>
                <a:gd name="T89" fmla="*/ 5 h 32"/>
                <a:gd name="T90" fmla="*/ 38 w 41"/>
                <a:gd name="T91" fmla="*/ 4 h 32"/>
                <a:gd name="T92" fmla="*/ 37 w 41"/>
                <a:gd name="T93" fmla="*/ 3 h 32"/>
                <a:gd name="T94" fmla="*/ 35 w 41"/>
                <a:gd name="T95" fmla="*/ 1 h 32"/>
                <a:gd name="T96" fmla="*/ 34 w 41"/>
                <a:gd name="T97" fmla="*/ 0 h 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1" h="32">
                  <a:moveTo>
                    <a:pt x="34" y="0"/>
                  </a:moveTo>
                  <a:lnTo>
                    <a:pt x="34" y="1"/>
                  </a:lnTo>
                  <a:lnTo>
                    <a:pt x="32" y="1"/>
                  </a:lnTo>
                  <a:lnTo>
                    <a:pt x="31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5" y="5"/>
                  </a:lnTo>
                  <a:lnTo>
                    <a:pt x="23" y="6"/>
                  </a:lnTo>
                  <a:lnTo>
                    <a:pt x="20" y="7"/>
                  </a:lnTo>
                  <a:lnTo>
                    <a:pt x="18" y="8"/>
                  </a:lnTo>
                  <a:lnTo>
                    <a:pt x="15" y="9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6" y="13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0"/>
                  </a:lnTo>
                  <a:lnTo>
                    <a:pt x="1" y="32"/>
                  </a:lnTo>
                  <a:lnTo>
                    <a:pt x="2" y="32"/>
                  </a:lnTo>
                  <a:lnTo>
                    <a:pt x="3" y="31"/>
                  </a:lnTo>
                  <a:lnTo>
                    <a:pt x="5" y="31"/>
                  </a:lnTo>
                  <a:lnTo>
                    <a:pt x="7" y="30"/>
                  </a:lnTo>
                  <a:lnTo>
                    <a:pt x="10" y="29"/>
                  </a:lnTo>
                  <a:lnTo>
                    <a:pt x="12" y="28"/>
                  </a:lnTo>
                  <a:lnTo>
                    <a:pt x="15" y="26"/>
                  </a:lnTo>
                  <a:lnTo>
                    <a:pt x="19" y="25"/>
                  </a:lnTo>
                  <a:lnTo>
                    <a:pt x="22" y="23"/>
                  </a:lnTo>
                  <a:lnTo>
                    <a:pt x="25" y="21"/>
                  </a:lnTo>
                  <a:lnTo>
                    <a:pt x="29" y="19"/>
                  </a:lnTo>
                  <a:lnTo>
                    <a:pt x="32" y="17"/>
                  </a:lnTo>
                  <a:lnTo>
                    <a:pt x="34" y="15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1" y="9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39" y="5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5" y="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DD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2" name="Freeform 772"/>
            <p:cNvSpPr>
              <a:spLocks/>
            </p:cNvSpPr>
            <p:nvPr/>
          </p:nvSpPr>
          <p:spPr bwMode="auto">
            <a:xfrm>
              <a:off x="2793" y="3372"/>
              <a:ext cx="75" cy="69"/>
            </a:xfrm>
            <a:custGeom>
              <a:avLst/>
              <a:gdLst>
                <a:gd name="T0" fmla="*/ 73 w 75"/>
                <a:gd name="T1" fmla="*/ 11 h 69"/>
                <a:gd name="T2" fmla="*/ 74 w 75"/>
                <a:gd name="T3" fmla="*/ 6 h 69"/>
                <a:gd name="T4" fmla="*/ 74 w 75"/>
                <a:gd name="T5" fmla="*/ 3 h 69"/>
                <a:gd name="T6" fmla="*/ 75 w 75"/>
                <a:gd name="T7" fmla="*/ 1 h 69"/>
                <a:gd name="T8" fmla="*/ 75 w 75"/>
                <a:gd name="T9" fmla="*/ 0 h 69"/>
                <a:gd name="T10" fmla="*/ 74 w 75"/>
                <a:gd name="T11" fmla="*/ 1 h 69"/>
                <a:gd name="T12" fmla="*/ 74 w 75"/>
                <a:gd name="T13" fmla="*/ 2 h 69"/>
                <a:gd name="T14" fmla="*/ 72 w 75"/>
                <a:gd name="T15" fmla="*/ 4 h 69"/>
                <a:gd name="T16" fmla="*/ 71 w 75"/>
                <a:gd name="T17" fmla="*/ 6 h 69"/>
                <a:gd name="T18" fmla="*/ 69 w 75"/>
                <a:gd name="T19" fmla="*/ 9 h 69"/>
                <a:gd name="T20" fmla="*/ 66 w 75"/>
                <a:gd name="T21" fmla="*/ 13 h 69"/>
                <a:gd name="T22" fmla="*/ 63 w 75"/>
                <a:gd name="T23" fmla="*/ 16 h 69"/>
                <a:gd name="T24" fmla="*/ 59 w 75"/>
                <a:gd name="T25" fmla="*/ 20 h 69"/>
                <a:gd name="T26" fmla="*/ 54 w 75"/>
                <a:gd name="T27" fmla="*/ 25 h 69"/>
                <a:gd name="T28" fmla="*/ 49 w 75"/>
                <a:gd name="T29" fmla="*/ 29 h 69"/>
                <a:gd name="T30" fmla="*/ 43 w 75"/>
                <a:gd name="T31" fmla="*/ 33 h 69"/>
                <a:gd name="T32" fmla="*/ 37 w 75"/>
                <a:gd name="T33" fmla="*/ 37 h 69"/>
                <a:gd name="T34" fmla="*/ 30 w 75"/>
                <a:gd name="T35" fmla="*/ 41 h 69"/>
                <a:gd name="T36" fmla="*/ 22 w 75"/>
                <a:gd name="T37" fmla="*/ 45 h 69"/>
                <a:gd name="T38" fmla="*/ 13 w 75"/>
                <a:gd name="T39" fmla="*/ 48 h 69"/>
                <a:gd name="T40" fmla="*/ 4 w 75"/>
                <a:gd name="T41" fmla="*/ 51 h 69"/>
                <a:gd name="T42" fmla="*/ 4 w 75"/>
                <a:gd name="T43" fmla="*/ 52 h 69"/>
                <a:gd name="T44" fmla="*/ 4 w 75"/>
                <a:gd name="T45" fmla="*/ 54 h 69"/>
                <a:gd name="T46" fmla="*/ 4 w 75"/>
                <a:gd name="T47" fmla="*/ 56 h 69"/>
                <a:gd name="T48" fmla="*/ 4 w 75"/>
                <a:gd name="T49" fmla="*/ 58 h 69"/>
                <a:gd name="T50" fmla="*/ 4 w 75"/>
                <a:gd name="T51" fmla="*/ 61 h 69"/>
                <a:gd name="T52" fmla="*/ 3 w 75"/>
                <a:gd name="T53" fmla="*/ 64 h 69"/>
                <a:gd name="T54" fmla="*/ 2 w 75"/>
                <a:gd name="T55" fmla="*/ 66 h 69"/>
                <a:gd name="T56" fmla="*/ 0 w 75"/>
                <a:gd name="T57" fmla="*/ 69 h 69"/>
                <a:gd name="T58" fmla="*/ 3 w 75"/>
                <a:gd name="T59" fmla="*/ 68 h 69"/>
                <a:gd name="T60" fmla="*/ 7 w 75"/>
                <a:gd name="T61" fmla="*/ 67 h 69"/>
                <a:gd name="T62" fmla="*/ 11 w 75"/>
                <a:gd name="T63" fmla="*/ 65 h 69"/>
                <a:gd name="T64" fmla="*/ 16 w 75"/>
                <a:gd name="T65" fmla="*/ 63 h 69"/>
                <a:gd name="T66" fmla="*/ 21 w 75"/>
                <a:gd name="T67" fmla="*/ 60 h 69"/>
                <a:gd name="T68" fmla="*/ 26 w 75"/>
                <a:gd name="T69" fmla="*/ 57 h 69"/>
                <a:gd name="T70" fmla="*/ 32 w 75"/>
                <a:gd name="T71" fmla="*/ 54 h 69"/>
                <a:gd name="T72" fmla="*/ 37 w 75"/>
                <a:gd name="T73" fmla="*/ 51 h 69"/>
                <a:gd name="T74" fmla="*/ 43 w 75"/>
                <a:gd name="T75" fmla="*/ 47 h 69"/>
                <a:gd name="T76" fmla="*/ 48 w 75"/>
                <a:gd name="T77" fmla="*/ 43 h 69"/>
                <a:gd name="T78" fmla="*/ 54 w 75"/>
                <a:gd name="T79" fmla="*/ 38 h 69"/>
                <a:gd name="T80" fmla="*/ 58 w 75"/>
                <a:gd name="T81" fmla="*/ 33 h 69"/>
                <a:gd name="T82" fmla="*/ 63 w 75"/>
                <a:gd name="T83" fmla="*/ 28 h 69"/>
                <a:gd name="T84" fmla="*/ 67 w 75"/>
                <a:gd name="T85" fmla="*/ 23 h 69"/>
                <a:gd name="T86" fmla="*/ 70 w 75"/>
                <a:gd name="T87" fmla="*/ 17 h 69"/>
                <a:gd name="T88" fmla="*/ 73 w 75"/>
                <a:gd name="T89" fmla="*/ 11 h 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75" h="69">
                  <a:moveTo>
                    <a:pt x="73" y="11"/>
                  </a:moveTo>
                  <a:lnTo>
                    <a:pt x="74" y="6"/>
                  </a:lnTo>
                  <a:lnTo>
                    <a:pt x="74" y="3"/>
                  </a:lnTo>
                  <a:lnTo>
                    <a:pt x="75" y="1"/>
                  </a:lnTo>
                  <a:lnTo>
                    <a:pt x="75" y="0"/>
                  </a:lnTo>
                  <a:lnTo>
                    <a:pt x="74" y="1"/>
                  </a:lnTo>
                  <a:lnTo>
                    <a:pt x="74" y="2"/>
                  </a:lnTo>
                  <a:lnTo>
                    <a:pt x="72" y="4"/>
                  </a:lnTo>
                  <a:lnTo>
                    <a:pt x="71" y="6"/>
                  </a:lnTo>
                  <a:lnTo>
                    <a:pt x="69" y="9"/>
                  </a:lnTo>
                  <a:lnTo>
                    <a:pt x="66" y="13"/>
                  </a:lnTo>
                  <a:lnTo>
                    <a:pt x="63" y="16"/>
                  </a:lnTo>
                  <a:lnTo>
                    <a:pt x="59" y="20"/>
                  </a:lnTo>
                  <a:lnTo>
                    <a:pt x="54" y="25"/>
                  </a:lnTo>
                  <a:lnTo>
                    <a:pt x="49" y="29"/>
                  </a:lnTo>
                  <a:lnTo>
                    <a:pt x="43" y="33"/>
                  </a:lnTo>
                  <a:lnTo>
                    <a:pt x="37" y="37"/>
                  </a:lnTo>
                  <a:lnTo>
                    <a:pt x="30" y="41"/>
                  </a:lnTo>
                  <a:lnTo>
                    <a:pt x="22" y="45"/>
                  </a:lnTo>
                  <a:lnTo>
                    <a:pt x="13" y="48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4" y="58"/>
                  </a:lnTo>
                  <a:lnTo>
                    <a:pt x="4" y="61"/>
                  </a:lnTo>
                  <a:lnTo>
                    <a:pt x="3" y="64"/>
                  </a:lnTo>
                  <a:lnTo>
                    <a:pt x="2" y="66"/>
                  </a:lnTo>
                  <a:lnTo>
                    <a:pt x="0" y="69"/>
                  </a:lnTo>
                  <a:lnTo>
                    <a:pt x="3" y="68"/>
                  </a:lnTo>
                  <a:lnTo>
                    <a:pt x="7" y="67"/>
                  </a:lnTo>
                  <a:lnTo>
                    <a:pt x="11" y="65"/>
                  </a:lnTo>
                  <a:lnTo>
                    <a:pt x="16" y="63"/>
                  </a:lnTo>
                  <a:lnTo>
                    <a:pt x="21" y="60"/>
                  </a:lnTo>
                  <a:lnTo>
                    <a:pt x="26" y="57"/>
                  </a:lnTo>
                  <a:lnTo>
                    <a:pt x="32" y="54"/>
                  </a:lnTo>
                  <a:lnTo>
                    <a:pt x="37" y="51"/>
                  </a:lnTo>
                  <a:lnTo>
                    <a:pt x="43" y="47"/>
                  </a:lnTo>
                  <a:lnTo>
                    <a:pt x="48" y="43"/>
                  </a:lnTo>
                  <a:lnTo>
                    <a:pt x="54" y="38"/>
                  </a:lnTo>
                  <a:lnTo>
                    <a:pt x="58" y="33"/>
                  </a:lnTo>
                  <a:lnTo>
                    <a:pt x="63" y="28"/>
                  </a:lnTo>
                  <a:lnTo>
                    <a:pt x="67" y="23"/>
                  </a:lnTo>
                  <a:lnTo>
                    <a:pt x="70" y="17"/>
                  </a:lnTo>
                  <a:lnTo>
                    <a:pt x="73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3" name="Freeform 773"/>
            <p:cNvSpPr>
              <a:spLocks/>
            </p:cNvSpPr>
            <p:nvPr/>
          </p:nvSpPr>
          <p:spPr bwMode="auto">
            <a:xfrm>
              <a:off x="2783" y="3383"/>
              <a:ext cx="83" cy="65"/>
            </a:xfrm>
            <a:custGeom>
              <a:avLst/>
              <a:gdLst>
                <a:gd name="T0" fmla="*/ 10 w 83"/>
                <a:gd name="T1" fmla="*/ 58 h 65"/>
                <a:gd name="T2" fmla="*/ 9 w 83"/>
                <a:gd name="T3" fmla="*/ 59 h 65"/>
                <a:gd name="T4" fmla="*/ 8 w 83"/>
                <a:gd name="T5" fmla="*/ 60 h 65"/>
                <a:gd name="T6" fmla="*/ 7 w 83"/>
                <a:gd name="T7" fmla="*/ 61 h 65"/>
                <a:gd name="T8" fmla="*/ 6 w 83"/>
                <a:gd name="T9" fmla="*/ 62 h 65"/>
                <a:gd name="T10" fmla="*/ 5 w 83"/>
                <a:gd name="T11" fmla="*/ 63 h 65"/>
                <a:gd name="T12" fmla="*/ 3 w 83"/>
                <a:gd name="T13" fmla="*/ 64 h 65"/>
                <a:gd name="T14" fmla="*/ 1 w 83"/>
                <a:gd name="T15" fmla="*/ 65 h 65"/>
                <a:gd name="T16" fmla="*/ 0 w 83"/>
                <a:gd name="T17" fmla="*/ 65 h 65"/>
                <a:gd name="T18" fmla="*/ 2 w 83"/>
                <a:gd name="T19" fmla="*/ 65 h 65"/>
                <a:gd name="T20" fmla="*/ 5 w 83"/>
                <a:gd name="T21" fmla="*/ 64 h 65"/>
                <a:gd name="T22" fmla="*/ 7 w 83"/>
                <a:gd name="T23" fmla="*/ 64 h 65"/>
                <a:gd name="T24" fmla="*/ 9 w 83"/>
                <a:gd name="T25" fmla="*/ 63 h 65"/>
                <a:gd name="T26" fmla="*/ 10 w 83"/>
                <a:gd name="T27" fmla="*/ 63 h 65"/>
                <a:gd name="T28" fmla="*/ 11 w 83"/>
                <a:gd name="T29" fmla="*/ 62 h 65"/>
                <a:gd name="T30" fmla="*/ 12 w 83"/>
                <a:gd name="T31" fmla="*/ 62 h 65"/>
                <a:gd name="T32" fmla="*/ 12 w 83"/>
                <a:gd name="T33" fmla="*/ 62 h 65"/>
                <a:gd name="T34" fmla="*/ 19 w 83"/>
                <a:gd name="T35" fmla="*/ 59 h 65"/>
                <a:gd name="T36" fmla="*/ 25 w 83"/>
                <a:gd name="T37" fmla="*/ 56 h 65"/>
                <a:gd name="T38" fmla="*/ 31 w 83"/>
                <a:gd name="T39" fmla="*/ 53 h 65"/>
                <a:gd name="T40" fmla="*/ 37 w 83"/>
                <a:gd name="T41" fmla="*/ 50 h 65"/>
                <a:gd name="T42" fmla="*/ 42 w 83"/>
                <a:gd name="T43" fmla="*/ 47 h 65"/>
                <a:gd name="T44" fmla="*/ 46 w 83"/>
                <a:gd name="T45" fmla="*/ 45 h 65"/>
                <a:gd name="T46" fmla="*/ 50 w 83"/>
                <a:gd name="T47" fmla="*/ 42 h 65"/>
                <a:gd name="T48" fmla="*/ 53 w 83"/>
                <a:gd name="T49" fmla="*/ 40 h 65"/>
                <a:gd name="T50" fmla="*/ 56 w 83"/>
                <a:gd name="T51" fmla="*/ 38 h 65"/>
                <a:gd name="T52" fmla="*/ 58 w 83"/>
                <a:gd name="T53" fmla="*/ 36 h 65"/>
                <a:gd name="T54" fmla="*/ 60 w 83"/>
                <a:gd name="T55" fmla="*/ 34 h 65"/>
                <a:gd name="T56" fmla="*/ 62 w 83"/>
                <a:gd name="T57" fmla="*/ 33 h 65"/>
                <a:gd name="T58" fmla="*/ 63 w 83"/>
                <a:gd name="T59" fmla="*/ 32 h 65"/>
                <a:gd name="T60" fmla="*/ 64 w 83"/>
                <a:gd name="T61" fmla="*/ 31 h 65"/>
                <a:gd name="T62" fmla="*/ 65 w 83"/>
                <a:gd name="T63" fmla="*/ 30 h 65"/>
                <a:gd name="T64" fmla="*/ 65 w 83"/>
                <a:gd name="T65" fmla="*/ 30 h 65"/>
                <a:gd name="T66" fmla="*/ 69 w 83"/>
                <a:gd name="T67" fmla="*/ 26 h 65"/>
                <a:gd name="T68" fmla="*/ 72 w 83"/>
                <a:gd name="T69" fmla="*/ 22 h 65"/>
                <a:gd name="T70" fmla="*/ 75 w 83"/>
                <a:gd name="T71" fmla="*/ 18 h 65"/>
                <a:gd name="T72" fmla="*/ 78 w 83"/>
                <a:gd name="T73" fmla="*/ 14 h 65"/>
                <a:gd name="T74" fmla="*/ 80 w 83"/>
                <a:gd name="T75" fmla="*/ 10 h 65"/>
                <a:gd name="T76" fmla="*/ 81 w 83"/>
                <a:gd name="T77" fmla="*/ 6 h 65"/>
                <a:gd name="T78" fmla="*/ 82 w 83"/>
                <a:gd name="T79" fmla="*/ 3 h 65"/>
                <a:gd name="T80" fmla="*/ 83 w 83"/>
                <a:gd name="T81" fmla="*/ 0 h 65"/>
                <a:gd name="T82" fmla="*/ 80 w 83"/>
                <a:gd name="T83" fmla="*/ 6 h 65"/>
                <a:gd name="T84" fmla="*/ 77 w 83"/>
                <a:gd name="T85" fmla="*/ 12 h 65"/>
                <a:gd name="T86" fmla="*/ 73 w 83"/>
                <a:gd name="T87" fmla="*/ 17 h 65"/>
                <a:gd name="T88" fmla="*/ 68 w 83"/>
                <a:gd name="T89" fmla="*/ 22 h 65"/>
                <a:gd name="T90" fmla="*/ 64 w 83"/>
                <a:gd name="T91" fmla="*/ 27 h 65"/>
                <a:gd name="T92" fmla="*/ 58 w 83"/>
                <a:gd name="T93" fmla="*/ 32 h 65"/>
                <a:gd name="T94" fmla="*/ 53 w 83"/>
                <a:gd name="T95" fmla="*/ 36 h 65"/>
                <a:gd name="T96" fmla="*/ 47 w 83"/>
                <a:gd name="T97" fmla="*/ 40 h 65"/>
                <a:gd name="T98" fmla="*/ 42 w 83"/>
                <a:gd name="T99" fmla="*/ 43 h 65"/>
                <a:gd name="T100" fmla="*/ 36 w 83"/>
                <a:gd name="T101" fmla="*/ 46 h 65"/>
                <a:gd name="T102" fmla="*/ 31 w 83"/>
                <a:gd name="T103" fmla="*/ 49 h 65"/>
                <a:gd name="T104" fmla="*/ 26 w 83"/>
                <a:gd name="T105" fmla="*/ 52 h 65"/>
                <a:gd name="T106" fmla="*/ 21 w 83"/>
                <a:gd name="T107" fmla="*/ 54 h 65"/>
                <a:gd name="T108" fmla="*/ 17 w 83"/>
                <a:gd name="T109" fmla="*/ 56 h 65"/>
                <a:gd name="T110" fmla="*/ 13 w 83"/>
                <a:gd name="T111" fmla="*/ 57 h 65"/>
                <a:gd name="T112" fmla="*/ 10 w 83"/>
                <a:gd name="T113" fmla="*/ 58 h 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3" h="65">
                  <a:moveTo>
                    <a:pt x="10" y="58"/>
                  </a:moveTo>
                  <a:lnTo>
                    <a:pt x="9" y="59"/>
                  </a:lnTo>
                  <a:lnTo>
                    <a:pt x="8" y="60"/>
                  </a:lnTo>
                  <a:lnTo>
                    <a:pt x="7" y="61"/>
                  </a:lnTo>
                  <a:lnTo>
                    <a:pt x="6" y="62"/>
                  </a:lnTo>
                  <a:lnTo>
                    <a:pt x="5" y="63"/>
                  </a:lnTo>
                  <a:lnTo>
                    <a:pt x="3" y="64"/>
                  </a:lnTo>
                  <a:lnTo>
                    <a:pt x="1" y="65"/>
                  </a:lnTo>
                  <a:lnTo>
                    <a:pt x="0" y="65"/>
                  </a:lnTo>
                  <a:lnTo>
                    <a:pt x="2" y="65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9" y="63"/>
                  </a:lnTo>
                  <a:lnTo>
                    <a:pt x="10" y="63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9" y="59"/>
                  </a:lnTo>
                  <a:lnTo>
                    <a:pt x="25" y="56"/>
                  </a:lnTo>
                  <a:lnTo>
                    <a:pt x="31" y="53"/>
                  </a:lnTo>
                  <a:lnTo>
                    <a:pt x="37" y="50"/>
                  </a:lnTo>
                  <a:lnTo>
                    <a:pt x="42" y="47"/>
                  </a:lnTo>
                  <a:lnTo>
                    <a:pt x="46" y="45"/>
                  </a:lnTo>
                  <a:lnTo>
                    <a:pt x="50" y="42"/>
                  </a:lnTo>
                  <a:lnTo>
                    <a:pt x="53" y="40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0" y="34"/>
                  </a:lnTo>
                  <a:lnTo>
                    <a:pt x="62" y="33"/>
                  </a:lnTo>
                  <a:lnTo>
                    <a:pt x="63" y="32"/>
                  </a:lnTo>
                  <a:lnTo>
                    <a:pt x="64" y="31"/>
                  </a:lnTo>
                  <a:lnTo>
                    <a:pt x="65" y="30"/>
                  </a:lnTo>
                  <a:lnTo>
                    <a:pt x="69" y="26"/>
                  </a:lnTo>
                  <a:lnTo>
                    <a:pt x="72" y="22"/>
                  </a:lnTo>
                  <a:lnTo>
                    <a:pt x="75" y="18"/>
                  </a:lnTo>
                  <a:lnTo>
                    <a:pt x="78" y="14"/>
                  </a:lnTo>
                  <a:lnTo>
                    <a:pt x="80" y="10"/>
                  </a:lnTo>
                  <a:lnTo>
                    <a:pt x="81" y="6"/>
                  </a:lnTo>
                  <a:lnTo>
                    <a:pt x="82" y="3"/>
                  </a:lnTo>
                  <a:lnTo>
                    <a:pt x="83" y="0"/>
                  </a:lnTo>
                  <a:lnTo>
                    <a:pt x="80" y="6"/>
                  </a:lnTo>
                  <a:lnTo>
                    <a:pt x="77" y="12"/>
                  </a:lnTo>
                  <a:lnTo>
                    <a:pt x="73" y="17"/>
                  </a:lnTo>
                  <a:lnTo>
                    <a:pt x="68" y="22"/>
                  </a:lnTo>
                  <a:lnTo>
                    <a:pt x="64" y="27"/>
                  </a:lnTo>
                  <a:lnTo>
                    <a:pt x="58" y="32"/>
                  </a:lnTo>
                  <a:lnTo>
                    <a:pt x="53" y="36"/>
                  </a:lnTo>
                  <a:lnTo>
                    <a:pt x="47" y="40"/>
                  </a:lnTo>
                  <a:lnTo>
                    <a:pt x="42" y="43"/>
                  </a:lnTo>
                  <a:lnTo>
                    <a:pt x="36" y="46"/>
                  </a:lnTo>
                  <a:lnTo>
                    <a:pt x="31" y="49"/>
                  </a:lnTo>
                  <a:lnTo>
                    <a:pt x="26" y="52"/>
                  </a:lnTo>
                  <a:lnTo>
                    <a:pt x="21" y="54"/>
                  </a:lnTo>
                  <a:lnTo>
                    <a:pt x="17" y="56"/>
                  </a:lnTo>
                  <a:lnTo>
                    <a:pt x="13" y="57"/>
                  </a:lnTo>
                  <a:lnTo>
                    <a:pt x="10" y="58"/>
                  </a:lnTo>
                  <a:close/>
                </a:path>
              </a:pathLst>
            </a:custGeom>
            <a:solidFill>
              <a:srgbClr val="DD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4" name="Freeform 774"/>
            <p:cNvSpPr>
              <a:spLocks/>
            </p:cNvSpPr>
            <p:nvPr/>
          </p:nvSpPr>
          <p:spPr bwMode="auto">
            <a:xfrm>
              <a:off x="2740" y="3415"/>
              <a:ext cx="42" cy="35"/>
            </a:xfrm>
            <a:custGeom>
              <a:avLst/>
              <a:gdLst>
                <a:gd name="T0" fmla="*/ 11 w 42"/>
                <a:gd name="T1" fmla="*/ 3 h 35"/>
                <a:gd name="T2" fmla="*/ 9 w 42"/>
                <a:gd name="T3" fmla="*/ 3 h 35"/>
                <a:gd name="T4" fmla="*/ 7 w 42"/>
                <a:gd name="T5" fmla="*/ 2 h 35"/>
                <a:gd name="T6" fmla="*/ 5 w 42"/>
                <a:gd name="T7" fmla="*/ 2 h 35"/>
                <a:gd name="T8" fmla="*/ 4 w 42"/>
                <a:gd name="T9" fmla="*/ 1 h 35"/>
                <a:gd name="T10" fmla="*/ 3 w 42"/>
                <a:gd name="T11" fmla="*/ 1 h 35"/>
                <a:gd name="T12" fmla="*/ 2 w 42"/>
                <a:gd name="T13" fmla="*/ 1 h 35"/>
                <a:gd name="T14" fmla="*/ 1 w 42"/>
                <a:gd name="T15" fmla="*/ 0 h 35"/>
                <a:gd name="T16" fmla="*/ 1 w 42"/>
                <a:gd name="T17" fmla="*/ 0 h 35"/>
                <a:gd name="T18" fmla="*/ 0 w 42"/>
                <a:gd name="T19" fmla="*/ 3 h 35"/>
                <a:gd name="T20" fmla="*/ 0 w 42"/>
                <a:gd name="T21" fmla="*/ 7 h 35"/>
                <a:gd name="T22" fmla="*/ 0 w 42"/>
                <a:gd name="T23" fmla="*/ 10 h 35"/>
                <a:gd name="T24" fmla="*/ 0 w 42"/>
                <a:gd name="T25" fmla="*/ 12 h 35"/>
                <a:gd name="T26" fmla="*/ 1 w 42"/>
                <a:gd name="T27" fmla="*/ 18 h 35"/>
                <a:gd name="T28" fmla="*/ 4 w 42"/>
                <a:gd name="T29" fmla="*/ 23 h 35"/>
                <a:gd name="T30" fmla="*/ 7 w 42"/>
                <a:gd name="T31" fmla="*/ 27 h 35"/>
                <a:gd name="T32" fmla="*/ 11 w 42"/>
                <a:gd name="T33" fmla="*/ 30 h 35"/>
                <a:gd name="T34" fmla="*/ 14 w 42"/>
                <a:gd name="T35" fmla="*/ 32 h 35"/>
                <a:gd name="T36" fmla="*/ 17 w 42"/>
                <a:gd name="T37" fmla="*/ 33 h 35"/>
                <a:gd name="T38" fmla="*/ 20 w 42"/>
                <a:gd name="T39" fmla="*/ 33 h 35"/>
                <a:gd name="T40" fmla="*/ 20 w 42"/>
                <a:gd name="T41" fmla="*/ 33 h 35"/>
                <a:gd name="T42" fmla="*/ 23 w 42"/>
                <a:gd name="T43" fmla="*/ 34 h 35"/>
                <a:gd name="T44" fmla="*/ 26 w 42"/>
                <a:gd name="T45" fmla="*/ 34 h 35"/>
                <a:gd name="T46" fmla="*/ 29 w 42"/>
                <a:gd name="T47" fmla="*/ 35 h 35"/>
                <a:gd name="T48" fmla="*/ 31 w 42"/>
                <a:gd name="T49" fmla="*/ 35 h 35"/>
                <a:gd name="T50" fmla="*/ 34 w 42"/>
                <a:gd name="T51" fmla="*/ 34 h 35"/>
                <a:gd name="T52" fmla="*/ 37 w 42"/>
                <a:gd name="T53" fmla="*/ 34 h 35"/>
                <a:gd name="T54" fmla="*/ 40 w 42"/>
                <a:gd name="T55" fmla="*/ 34 h 35"/>
                <a:gd name="T56" fmla="*/ 42 w 42"/>
                <a:gd name="T57" fmla="*/ 33 h 35"/>
                <a:gd name="T58" fmla="*/ 37 w 42"/>
                <a:gd name="T59" fmla="*/ 33 h 35"/>
                <a:gd name="T60" fmla="*/ 32 w 42"/>
                <a:gd name="T61" fmla="*/ 32 h 35"/>
                <a:gd name="T62" fmla="*/ 28 w 42"/>
                <a:gd name="T63" fmla="*/ 31 h 35"/>
                <a:gd name="T64" fmla="*/ 25 w 42"/>
                <a:gd name="T65" fmla="*/ 30 h 35"/>
                <a:gd name="T66" fmla="*/ 22 w 42"/>
                <a:gd name="T67" fmla="*/ 28 h 35"/>
                <a:gd name="T68" fmla="*/ 19 w 42"/>
                <a:gd name="T69" fmla="*/ 26 h 35"/>
                <a:gd name="T70" fmla="*/ 17 w 42"/>
                <a:gd name="T71" fmla="*/ 24 h 35"/>
                <a:gd name="T72" fmla="*/ 15 w 42"/>
                <a:gd name="T73" fmla="*/ 22 h 35"/>
                <a:gd name="T74" fmla="*/ 14 w 42"/>
                <a:gd name="T75" fmla="*/ 19 h 35"/>
                <a:gd name="T76" fmla="*/ 13 w 42"/>
                <a:gd name="T77" fmla="*/ 17 h 35"/>
                <a:gd name="T78" fmla="*/ 12 w 42"/>
                <a:gd name="T79" fmla="*/ 14 h 35"/>
                <a:gd name="T80" fmla="*/ 11 w 42"/>
                <a:gd name="T81" fmla="*/ 12 h 35"/>
                <a:gd name="T82" fmla="*/ 11 w 42"/>
                <a:gd name="T83" fmla="*/ 9 h 35"/>
                <a:gd name="T84" fmla="*/ 11 w 42"/>
                <a:gd name="T85" fmla="*/ 7 h 35"/>
                <a:gd name="T86" fmla="*/ 11 w 42"/>
                <a:gd name="T87" fmla="*/ 5 h 35"/>
                <a:gd name="T88" fmla="*/ 11 w 42"/>
                <a:gd name="T89" fmla="*/ 3 h 3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2" h="35">
                  <a:moveTo>
                    <a:pt x="11" y="3"/>
                  </a:moveTo>
                  <a:lnTo>
                    <a:pt x="9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7"/>
                  </a:lnTo>
                  <a:lnTo>
                    <a:pt x="11" y="30"/>
                  </a:lnTo>
                  <a:lnTo>
                    <a:pt x="14" y="32"/>
                  </a:lnTo>
                  <a:lnTo>
                    <a:pt x="17" y="33"/>
                  </a:lnTo>
                  <a:lnTo>
                    <a:pt x="20" y="33"/>
                  </a:lnTo>
                  <a:lnTo>
                    <a:pt x="23" y="34"/>
                  </a:lnTo>
                  <a:lnTo>
                    <a:pt x="26" y="34"/>
                  </a:lnTo>
                  <a:lnTo>
                    <a:pt x="29" y="35"/>
                  </a:lnTo>
                  <a:lnTo>
                    <a:pt x="31" y="35"/>
                  </a:lnTo>
                  <a:lnTo>
                    <a:pt x="34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2" y="33"/>
                  </a:lnTo>
                  <a:lnTo>
                    <a:pt x="37" y="33"/>
                  </a:lnTo>
                  <a:lnTo>
                    <a:pt x="32" y="32"/>
                  </a:lnTo>
                  <a:lnTo>
                    <a:pt x="28" y="31"/>
                  </a:lnTo>
                  <a:lnTo>
                    <a:pt x="25" y="30"/>
                  </a:lnTo>
                  <a:lnTo>
                    <a:pt x="22" y="28"/>
                  </a:lnTo>
                  <a:lnTo>
                    <a:pt x="19" y="26"/>
                  </a:lnTo>
                  <a:lnTo>
                    <a:pt x="17" y="24"/>
                  </a:lnTo>
                  <a:lnTo>
                    <a:pt x="15" y="22"/>
                  </a:lnTo>
                  <a:lnTo>
                    <a:pt x="14" y="19"/>
                  </a:lnTo>
                  <a:lnTo>
                    <a:pt x="13" y="17"/>
                  </a:lnTo>
                  <a:lnTo>
                    <a:pt x="12" y="14"/>
                  </a:lnTo>
                  <a:lnTo>
                    <a:pt x="11" y="12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91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5" name="Freeform 775"/>
            <p:cNvSpPr>
              <a:spLocks/>
            </p:cNvSpPr>
            <p:nvPr/>
          </p:nvSpPr>
          <p:spPr bwMode="auto">
            <a:xfrm>
              <a:off x="2751" y="3418"/>
              <a:ext cx="46" cy="30"/>
            </a:xfrm>
            <a:custGeom>
              <a:avLst/>
              <a:gdLst>
                <a:gd name="T0" fmla="*/ 46 w 46"/>
                <a:gd name="T1" fmla="*/ 5 h 30"/>
                <a:gd name="T2" fmla="*/ 46 w 46"/>
                <a:gd name="T3" fmla="*/ 5 h 30"/>
                <a:gd name="T4" fmla="*/ 46 w 46"/>
                <a:gd name="T5" fmla="*/ 5 h 30"/>
                <a:gd name="T6" fmla="*/ 46 w 46"/>
                <a:gd name="T7" fmla="*/ 5 h 30"/>
                <a:gd name="T8" fmla="*/ 46 w 46"/>
                <a:gd name="T9" fmla="*/ 5 h 30"/>
                <a:gd name="T10" fmla="*/ 43 w 46"/>
                <a:gd name="T11" fmla="*/ 6 h 30"/>
                <a:gd name="T12" fmla="*/ 41 w 46"/>
                <a:gd name="T13" fmla="*/ 6 h 30"/>
                <a:gd name="T14" fmla="*/ 38 w 46"/>
                <a:gd name="T15" fmla="*/ 6 h 30"/>
                <a:gd name="T16" fmla="*/ 36 w 46"/>
                <a:gd name="T17" fmla="*/ 6 h 30"/>
                <a:gd name="T18" fmla="*/ 33 w 46"/>
                <a:gd name="T19" fmla="*/ 6 h 30"/>
                <a:gd name="T20" fmla="*/ 30 w 46"/>
                <a:gd name="T21" fmla="*/ 6 h 30"/>
                <a:gd name="T22" fmla="*/ 26 w 46"/>
                <a:gd name="T23" fmla="*/ 5 h 30"/>
                <a:gd name="T24" fmla="*/ 23 w 46"/>
                <a:gd name="T25" fmla="*/ 5 h 30"/>
                <a:gd name="T26" fmla="*/ 20 w 46"/>
                <a:gd name="T27" fmla="*/ 4 h 30"/>
                <a:gd name="T28" fmla="*/ 17 w 46"/>
                <a:gd name="T29" fmla="*/ 4 h 30"/>
                <a:gd name="T30" fmla="*/ 14 w 46"/>
                <a:gd name="T31" fmla="*/ 3 h 30"/>
                <a:gd name="T32" fmla="*/ 11 w 46"/>
                <a:gd name="T33" fmla="*/ 3 h 30"/>
                <a:gd name="T34" fmla="*/ 8 w 46"/>
                <a:gd name="T35" fmla="*/ 2 h 30"/>
                <a:gd name="T36" fmla="*/ 5 w 46"/>
                <a:gd name="T37" fmla="*/ 1 h 30"/>
                <a:gd name="T38" fmla="*/ 2 w 46"/>
                <a:gd name="T39" fmla="*/ 1 h 30"/>
                <a:gd name="T40" fmla="*/ 0 w 46"/>
                <a:gd name="T41" fmla="*/ 0 h 30"/>
                <a:gd name="T42" fmla="*/ 0 w 46"/>
                <a:gd name="T43" fmla="*/ 2 h 30"/>
                <a:gd name="T44" fmla="*/ 0 w 46"/>
                <a:gd name="T45" fmla="*/ 4 h 30"/>
                <a:gd name="T46" fmla="*/ 0 w 46"/>
                <a:gd name="T47" fmla="*/ 6 h 30"/>
                <a:gd name="T48" fmla="*/ 0 w 46"/>
                <a:gd name="T49" fmla="*/ 9 h 30"/>
                <a:gd name="T50" fmla="*/ 1 w 46"/>
                <a:gd name="T51" fmla="*/ 11 h 30"/>
                <a:gd name="T52" fmla="*/ 2 w 46"/>
                <a:gd name="T53" fmla="*/ 14 h 30"/>
                <a:gd name="T54" fmla="*/ 3 w 46"/>
                <a:gd name="T55" fmla="*/ 16 h 30"/>
                <a:gd name="T56" fmla="*/ 4 w 46"/>
                <a:gd name="T57" fmla="*/ 19 h 30"/>
                <a:gd name="T58" fmla="*/ 6 w 46"/>
                <a:gd name="T59" fmla="*/ 21 h 30"/>
                <a:gd name="T60" fmla="*/ 8 w 46"/>
                <a:gd name="T61" fmla="*/ 23 h 30"/>
                <a:gd name="T62" fmla="*/ 11 w 46"/>
                <a:gd name="T63" fmla="*/ 25 h 30"/>
                <a:gd name="T64" fmla="*/ 14 w 46"/>
                <a:gd name="T65" fmla="*/ 27 h 30"/>
                <a:gd name="T66" fmla="*/ 17 w 46"/>
                <a:gd name="T67" fmla="*/ 28 h 30"/>
                <a:gd name="T68" fmla="*/ 21 w 46"/>
                <a:gd name="T69" fmla="*/ 29 h 30"/>
                <a:gd name="T70" fmla="*/ 26 w 46"/>
                <a:gd name="T71" fmla="*/ 30 h 30"/>
                <a:gd name="T72" fmla="*/ 31 w 46"/>
                <a:gd name="T73" fmla="*/ 30 h 30"/>
                <a:gd name="T74" fmla="*/ 31 w 46"/>
                <a:gd name="T75" fmla="*/ 30 h 30"/>
                <a:gd name="T76" fmla="*/ 31 w 46"/>
                <a:gd name="T77" fmla="*/ 30 h 30"/>
                <a:gd name="T78" fmla="*/ 32 w 46"/>
                <a:gd name="T79" fmla="*/ 30 h 30"/>
                <a:gd name="T80" fmla="*/ 32 w 46"/>
                <a:gd name="T81" fmla="*/ 30 h 30"/>
                <a:gd name="T82" fmla="*/ 37 w 46"/>
                <a:gd name="T83" fmla="*/ 28 h 30"/>
                <a:gd name="T84" fmla="*/ 41 w 46"/>
                <a:gd name="T85" fmla="*/ 25 h 30"/>
                <a:gd name="T86" fmla="*/ 43 w 46"/>
                <a:gd name="T87" fmla="*/ 21 h 30"/>
                <a:gd name="T88" fmla="*/ 45 w 46"/>
                <a:gd name="T89" fmla="*/ 17 h 30"/>
                <a:gd name="T90" fmla="*/ 46 w 46"/>
                <a:gd name="T91" fmla="*/ 13 h 30"/>
                <a:gd name="T92" fmla="*/ 46 w 46"/>
                <a:gd name="T93" fmla="*/ 9 h 30"/>
                <a:gd name="T94" fmla="*/ 46 w 46"/>
                <a:gd name="T95" fmla="*/ 7 h 30"/>
                <a:gd name="T96" fmla="*/ 46 w 46"/>
                <a:gd name="T97" fmla="*/ 5 h 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6" h="30">
                  <a:moveTo>
                    <a:pt x="46" y="5"/>
                  </a:moveTo>
                  <a:lnTo>
                    <a:pt x="46" y="5"/>
                  </a:lnTo>
                  <a:lnTo>
                    <a:pt x="43" y="6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3" y="6"/>
                  </a:lnTo>
                  <a:lnTo>
                    <a:pt x="30" y="6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8" y="2"/>
                  </a:lnTo>
                  <a:lnTo>
                    <a:pt x="5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1"/>
                  </a:lnTo>
                  <a:lnTo>
                    <a:pt x="2" y="14"/>
                  </a:lnTo>
                  <a:lnTo>
                    <a:pt x="3" y="16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8" y="23"/>
                  </a:lnTo>
                  <a:lnTo>
                    <a:pt x="11" y="25"/>
                  </a:lnTo>
                  <a:lnTo>
                    <a:pt x="14" y="27"/>
                  </a:lnTo>
                  <a:lnTo>
                    <a:pt x="17" y="28"/>
                  </a:lnTo>
                  <a:lnTo>
                    <a:pt x="21" y="29"/>
                  </a:lnTo>
                  <a:lnTo>
                    <a:pt x="26" y="30"/>
                  </a:lnTo>
                  <a:lnTo>
                    <a:pt x="31" y="30"/>
                  </a:lnTo>
                  <a:lnTo>
                    <a:pt x="32" y="30"/>
                  </a:lnTo>
                  <a:lnTo>
                    <a:pt x="37" y="28"/>
                  </a:lnTo>
                  <a:lnTo>
                    <a:pt x="41" y="25"/>
                  </a:lnTo>
                  <a:lnTo>
                    <a:pt x="43" y="21"/>
                  </a:lnTo>
                  <a:lnTo>
                    <a:pt x="45" y="17"/>
                  </a:lnTo>
                  <a:lnTo>
                    <a:pt x="46" y="13"/>
                  </a:lnTo>
                  <a:lnTo>
                    <a:pt x="46" y="9"/>
                  </a:lnTo>
                  <a:lnTo>
                    <a:pt x="46" y="7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BFB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6" name="Freeform 776"/>
            <p:cNvSpPr>
              <a:spLocks/>
            </p:cNvSpPr>
            <p:nvPr/>
          </p:nvSpPr>
          <p:spPr bwMode="auto">
            <a:xfrm>
              <a:off x="2808" y="3196"/>
              <a:ext cx="15" cy="190"/>
            </a:xfrm>
            <a:custGeom>
              <a:avLst/>
              <a:gdLst>
                <a:gd name="T0" fmla="*/ 1 w 15"/>
                <a:gd name="T1" fmla="*/ 0 h 190"/>
                <a:gd name="T2" fmla="*/ 13 w 15"/>
                <a:gd name="T3" fmla="*/ 0 h 190"/>
                <a:gd name="T4" fmla="*/ 15 w 15"/>
                <a:gd name="T5" fmla="*/ 186 h 190"/>
                <a:gd name="T6" fmla="*/ 15 w 15"/>
                <a:gd name="T7" fmla="*/ 186 h 190"/>
                <a:gd name="T8" fmla="*/ 14 w 15"/>
                <a:gd name="T9" fmla="*/ 187 h 190"/>
                <a:gd name="T10" fmla="*/ 13 w 15"/>
                <a:gd name="T11" fmla="*/ 188 h 190"/>
                <a:gd name="T12" fmla="*/ 11 w 15"/>
                <a:gd name="T13" fmla="*/ 189 h 190"/>
                <a:gd name="T14" fmla="*/ 9 w 15"/>
                <a:gd name="T15" fmla="*/ 190 h 190"/>
                <a:gd name="T16" fmla="*/ 7 w 15"/>
                <a:gd name="T17" fmla="*/ 190 h 190"/>
                <a:gd name="T18" fmla="*/ 4 w 15"/>
                <a:gd name="T19" fmla="*/ 189 h 190"/>
                <a:gd name="T20" fmla="*/ 0 w 15"/>
                <a:gd name="T21" fmla="*/ 186 h 190"/>
                <a:gd name="T22" fmla="*/ 1 w 15"/>
                <a:gd name="T23" fmla="*/ 0 h 1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" h="190">
                  <a:moveTo>
                    <a:pt x="1" y="0"/>
                  </a:moveTo>
                  <a:lnTo>
                    <a:pt x="13" y="0"/>
                  </a:lnTo>
                  <a:lnTo>
                    <a:pt x="15" y="186"/>
                  </a:lnTo>
                  <a:lnTo>
                    <a:pt x="14" y="187"/>
                  </a:lnTo>
                  <a:lnTo>
                    <a:pt x="13" y="188"/>
                  </a:lnTo>
                  <a:lnTo>
                    <a:pt x="11" y="189"/>
                  </a:lnTo>
                  <a:lnTo>
                    <a:pt x="9" y="190"/>
                  </a:lnTo>
                  <a:lnTo>
                    <a:pt x="7" y="190"/>
                  </a:lnTo>
                  <a:lnTo>
                    <a:pt x="4" y="189"/>
                  </a:lnTo>
                  <a:lnTo>
                    <a:pt x="0" y="18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7" name="Freeform 777"/>
            <p:cNvSpPr>
              <a:spLocks/>
            </p:cNvSpPr>
            <p:nvPr/>
          </p:nvSpPr>
          <p:spPr bwMode="auto">
            <a:xfrm>
              <a:off x="2777" y="3387"/>
              <a:ext cx="27" cy="27"/>
            </a:xfrm>
            <a:custGeom>
              <a:avLst/>
              <a:gdLst>
                <a:gd name="T0" fmla="*/ 0 w 27"/>
                <a:gd name="T1" fmla="*/ 4 h 27"/>
                <a:gd name="T2" fmla="*/ 0 w 27"/>
                <a:gd name="T3" fmla="*/ 26 h 27"/>
                <a:gd name="T4" fmla="*/ 12 w 27"/>
                <a:gd name="T5" fmla="*/ 27 h 27"/>
                <a:gd name="T6" fmla="*/ 21 w 27"/>
                <a:gd name="T7" fmla="*/ 4 h 27"/>
                <a:gd name="T8" fmla="*/ 27 w 27"/>
                <a:gd name="T9" fmla="*/ 0 h 27"/>
                <a:gd name="T10" fmla="*/ 18 w 27"/>
                <a:gd name="T11" fmla="*/ 0 h 27"/>
                <a:gd name="T12" fmla="*/ 0 w 27"/>
                <a:gd name="T13" fmla="*/ 4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27">
                  <a:moveTo>
                    <a:pt x="0" y="4"/>
                  </a:moveTo>
                  <a:lnTo>
                    <a:pt x="0" y="26"/>
                  </a:lnTo>
                  <a:lnTo>
                    <a:pt x="12" y="27"/>
                  </a:lnTo>
                  <a:lnTo>
                    <a:pt x="21" y="4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8" name="Freeform 778"/>
            <p:cNvSpPr>
              <a:spLocks/>
            </p:cNvSpPr>
            <p:nvPr/>
          </p:nvSpPr>
          <p:spPr bwMode="auto">
            <a:xfrm>
              <a:off x="2764" y="3391"/>
              <a:ext cx="13" cy="22"/>
            </a:xfrm>
            <a:custGeom>
              <a:avLst/>
              <a:gdLst>
                <a:gd name="T0" fmla="*/ 4 w 13"/>
                <a:gd name="T1" fmla="*/ 0 h 22"/>
                <a:gd name="T2" fmla="*/ 0 w 13"/>
                <a:gd name="T3" fmla="*/ 16 h 22"/>
                <a:gd name="T4" fmla="*/ 4 w 13"/>
                <a:gd name="T5" fmla="*/ 17 h 22"/>
                <a:gd name="T6" fmla="*/ 5 w 13"/>
                <a:gd name="T7" fmla="*/ 21 h 22"/>
                <a:gd name="T8" fmla="*/ 13 w 13"/>
                <a:gd name="T9" fmla="*/ 22 h 22"/>
                <a:gd name="T10" fmla="*/ 13 w 13"/>
                <a:gd name="T11" fmla="*/ 0 h 22"/>
                <a:gd name="T12" fmla="*/ 13 w 13"/>
                <a:gd name="T13" fmla="*/ 0 h 22"/>
                <a:gd name="T14" fmla="*/ 12 w 13"/>
                <a:gd name="T15" fmla="*/ 0 h 22"/>
                <a:gd name="T16" fmla="*/ 11 w 13"/>
                <a:gd name="T17" fmla="*/ 0 h 22"/>
                <a:gd name="T18" fmla="*/ 9 w 13"/>
                <a:gd name="T19" fmla="*/ 0 h 22"/>
                <a:gd name="T20" fmla="*/ 8 w 13"/>
                <a:gd name="T21" fmla="*/ 0 h 22"/>
                <a:gd name="T22" fmla="*/ 6 w 13"/>
                <a:gd name="T23" fmla="*/ 0 h 22"/>
                <a:gd name="T24" fmla="*/ 5 w 13"/>
                <a:gd name="T25" fmla="*/ 0 h 22"/>
                <a:gd name="T26" fmla="*/ 4 w 13"/>
                <a:gd name="T27" fmla="*/ 0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" h="22">
                  <a:moveTo>
                    <a:pt x="4" y="0"/>
                  </a:moveTo>
                  <a:lnTo>
                    <a:pt x="0" y="16"/>
                  </a:lnTo>
                  <a:lnTo>
                    <a:pt x="4" y="17"/>
                  </a:lnTo>
                  <a:lnTo>
                    <a:pt x="5" y="21"/>
                  </a:lnTo>
                  <a:lnTo>
                    <a:pt x="13" y="2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09" name="Freeform 779"/>
            <p:cNvSpPr>
              <a:spLocks/>
            </p:cNvSpPr>
            <p:nvPr/>
          </p:nvSpPr>
          <p:spPr bwMode="auto">
            <a:xfrm>
              <a:off x="2789" y="3392"/>
              <a:ext cx="19" cy="23"/>
            </a:xfrm>
            <a:custGeom>
              <a:avLst/>
              <a:gdLst>
                <a:gd name="T0" fmla="*/ 9 w 19"/>
                <a:gd name="T1" fmla="*/ 0 h 23"/>
                <a:gd name="T2" fmla="*/ 9 w 19"/>
                <a:gd name="T3" fmla="*/ 0 h 23"/>
                <a:gd name="T4" fmla="*/ 10 w 19"/>
                <a:gd name="T5" fmla="*/ 0 h 23"/>
                <a:gd name="T6" fmla="*/ 11 w 19"/>
                <a:gd name="T7" fmla="*/ 0 h 23"/>
                <a:gd name="T8" fmla="*/ 12 w 19"/>
                <a:gd name="T9" fmla="*/ 0 h 23"/>
                <a:gd name="T10" fmla="*/ 13 w 19"/>
                <a:gd name="T11" fmla="*/ 0 h 23"/>
                <a:gd name="T12" fmla="*/ 14 w 19"/>
                <a:gd name="T13" fmla="*/ 0 h 23"/>
                <a:gd name="T14" fmla="*/ 16 w 19"/>
                <a:gd name="T15" fmla="*/ 0 h 23"/>
                <a:gd name="T16" fmla="*/ 18 w 19"/>
                <a:gd name="T17" fmla="*/ 0 h 23"/>
                <a:gd name="T18" fmla="*/ 19 w 19"/>
                <a:gd name="T19" fmla="*/ 22 h 23"/>
                <a:gd name="T20" fmla="*/ 19 w 19"/>
                <a:gd name="T21" fmla="*/ 22 h 23"/>
                <a:gd name="T22" fmla="*/ 18 w 19"/>
                <a:gd name="T23" fmla="*/ 22 h 23"/>
                <a:gd name="T24" fmla="*/ 16 w 19"/>
                <a:gd name="T25" fmla="*/ 22 h 23"/>
                <a:gd name="T26" fmla="*/ 14 w 19"/>
                <a:gd name="T27" fmla="*/ 22 h 23"/>
                <a:gd name="T28" fmla="*/ 11 w 19"/>
                <a:gd name="T29" fmla="*/ 23 h 23"/>
                <a:gd name="T30" fmla="*/ 8 w 19"/>
                <a:gd name="T31" fmla="*/ 23 h 23"/>
                <a:gd name="T32" fmla="*/ 5 w 19"/>
                <a:gd name="T33" fmla="*/ 22 h 23"/>
                <a:gd name="T34" fmla="*/ 0 w 19"/>
                <a:gd name="T35" fmla="*/ 22 h 23"/>
                <a:gd name="T36" fmla="*/ 9 w 19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23">
                  <a:moveTo>
                    <a:pt x="9" y="0"/>
                  </a:move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1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0" name="Freeform 780"/>
            <p:cNvSpPr>
              <a:spLocks/>
            </p:cNvSpPr>
            <p:nvPr/>
          </p:nvSpPr>
          <p:spPr bwMode="auto">
            <a:xfrm>
              <a:off x="2797" y="3391"/>
              <a:ext cx="15" cy="3"/>
            </a:xfrm>
            <a:custGeom>
              <a:avLst/>
              <a:gdLst>
                <a:gd name="T0" fmla="*/ 1 w 15"/>
                <a:gd name="T1" fmla="*/ 0 h 3"/>
                <a:gd name="T2" fmla="*/ 0 w 15"/>
                <a:gd name="T3" fmla="*/ 3 h 3"/>
                <a:gd name="T4" fmla="*/ 1 w 15"/>
                <a:gd name="T5" fmla="*/ 3 h 3"/>
                <a:gd name="T6" fmla="*/ 2 w 15"/>
                <a:gd name="T7" fmla="*/ 3 h 3"/>
                <a:gd name="T8" fmla="*/ 4 w 15"/>
                <a:gd name="T9" fmla="*/ 3 h 3"/>
                <a:gd name="T10" fmla="*/ 6 w 15"/>
                <a:gd name="T11" fmla="*/ 3 h 3"/>
                <a:gd name="T12" fmla="*/ 9 w 15"/>
                <a:gd name="T13" fmla="*/ 3 h 3"/>
                <a:gd name="T14" fmla="*/ 11 w 15"/>
                <a:gd name="T15" fmla="*/ 3 h 3"/>
                <a:gd name="T16" fmla="*/ 13 w 15"/>
                <a:gd name="T17" fmla="*/ 3 h 3"/>
                <a:gd name="T18" fmla="*/ 15 w 15"/>
                <a:gd name="T19" fmla="*/ 2 h 3"/>
                <a:gd name="T20" fmla="*/ 15 w 15"/>
                <a:gd name="T21" fmla="*/ 2 h 3"/>
                <a:gd name="T22" fmla="*/ 14 w 15"/>
                <a:gd name="T23" fmla="*/ 2 h 3"/>
                <a:gd name="T24" fmla="*/ 14 w 15"/>
                <a:gd name="T25" fmla="*/ 2 h 3"/>
                <a:gd name="T26" fmla="*/ 13 w 15"/>
                <a:gd name="T27" fmla="*/ 1 h 3"/>
                <a:gd name="T28" fmla="*/ 11 w 15"/>
                <a:gd name="T29" fmla="*/ 1 h 3"/>
                <a:gd name="T30" fmla="*/ 9 w 15"/>
                <a:gd name="T31" fmla="*/ 1 h 3"/>
                <a:gd name="T32" fmla="*/ 5 w 15"/>
                <a:gd name="T33" fmla="*/ 0 h 3"/>
                <a:gd name="T34" fmla="*/ 1 w 15"/>
                <a:gd name="T35" fmla="*/ 0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5" h="3">
                  <a:moveTo>
                    <a:pt x="1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1" name="Freeform 781"/>
            <p:cNvSpPr>
              <a:spLocks/>
            </p:cNvSpPr>
            <p:nvPr/>
          </p:nvSpPr>
          <p:spPr bwMode="auto">
            <a:xfrm>
              <a:off x="2767" y="3391"/>
              <a:ext cx="10" cy="2"/>
            </a:xfrm>
            <a:custGeom>
              <a:avLst/>
              <a:gdLst>
                <a:gd name="T0" fmla="*/ 10 w 10"/>
                <a:gd name="T1" fmla="*/ 0 h 2"/>
                <a:gd name="T2" fmla="*/ 10 w 10"/>
                <a:gd name="T3" fmla="*/ 2 h 2"/>
                <a:gd name="T4" fmla="*/ 10 w 10"/>
                <a:gd name="T5" fmla="*/ 2 h 2"/>
                <a:gd name="T6" fmla="*/ 9 w 10"/>
                <a:gd name="T7" fmla="*/ 2 h 2"/>
                <a:gd name="T8" fmla="*/ 8 w 10"/>
                <a:gd name="T9" fmla="*/ 2 h 2"/>
                <a:gd name="T10" fmla="*/ 6 w 10"/>
                <a:gd name="T11" fmla="*/ 2 h 2"/>
                <a:gd name="T12" fmla="*/ 5 w 10"/>
                <a:gd name="T13" fmla="*/ 2 h 2"/>
                <a:gd name="T14" fmla="*/ 3 w 10"/>
                <a:gd name="T15" fmla="*/ 2 h 2"/>
                <a:gd name="T16" fmla="*/ 1 w 10"/>
                <a:gd name="T17" fmla="*/ 1 h 2"/>
                <a:gd name="T18" fmla="*/ 0 w 10"/>
                <a:gd name="T19" fmla="*/ 0 h 2"/>
                <a:gd name="T20" fmla="*/ 0 w 10"/>
                <a:gd name="T21" fmla="*/ 0 h 2"/>
                <a:gd name="T22" fmla="*/ 1 w 10"/>
                <a:gd name="T23" fmla="*/ 0 h 2"/>
                <a:gd name="T24" fmla="*/ 2 w 10"/>
                <a:gd name="T25" fmla="*/ 0 h 2"/>
                <a:gd name="T26" fmla="*/ 4 w 10"/>
                <a:gd name="T27" fmla="*/ 0 h 2"/>
                <a:gd name="T28" fmla="*/ 5 w 10"/>
                <a:gd name="T29" fmla="*/ 0 h 2"/>
                <a:gd name="T30" fmla="*/ 7 w 10"/>
                <a:gd name="T31" fmla="*/ 0 h 2"/>
                <a:gd name="T32" fmla="*/ 9 w 10"/>
                <a:gd name="T33" fmla="*/ 0 h 2"/>
                <a:gd name="T34" fmla="*/ 10 w 10"/>
                <a:gd name="T35" fmla="*/ 0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lnTo>
                    <a:pt x="10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2" name="Freeform 782"/>
            <p:cNvSpPr>
              <a:spLocks/>
            </p:cNvSpPr>
            <p:nvPr/>
          </p:nvSpPr>
          <p:spPr bwMode="auto">
            <a:xfrm>
              <a:off x="2798" y="3377"/>
              <a:ext cx="42" cy="16"/>
            </a:xfrm>
            <a:custGeom>
              <a:avLst/>
              <a:gdLst>
                <a:gd name="T0" fmla="*/ 34 w 42"/>
                <a:gd name="T1" fmla="*/ 0 h 16"/>
                <a:gd name="T2" fmla="*/ 34 w 42"/>
                <a:gd name="T3" fmla="*/ 1 h 16"/>
                <a:gd name="T4" fmla="*/ 33 w 42"/>
                <a:gd name="T5" fmla="*/ 2 h 16"/>
                <a:gd name="T6" fmla="*/ 32 w 42"/>
                <a:gd name="T7" fmla="*/ 3 h 16"/>
                <a:gd name="T8" fmla="*/ 31 w 42"/>
                <a:gd name="T9" fmla="*/ 5 h 16"/>
                <a:gd name="T10" fmla="*/ 29 w 42"/>
                <a:gd name="T11" fmla="*/ 6 h 16"/>
                <a:gd name="T12" fmla="*/ 27 w 42"/>
                <a:gd name="T13" fmla="*/ 7 h 16"/>
                <a:gd name="T14" fmla="*/ 24 w 42"/>
                <a:gd name="T15" fmla="*/ 8 h 16"/>
                <a:gd name="T16" fmla="*/ 20 w 42"/>
                <a:gd name="T17" fmla="*/ 10 h 16"/>
                <a:gd name="T18" fmla="*/ 16 w 42"/>
                <a:gd name="T19" fmla="*/ 11 h 16"/>
                <a:gd name="T20" fmla="*/ 13 w 42"/>
                <a:gd name="T21" fmla="*/ 11 h 16"/>
                <a:gd name="T22" fmla="*/ 10 w 42"/>
                <a:gd name="T23" fmla="*/ 12 h 16"/>
                <a:gd name="T24" fmla="*/ 8 w 42"/>
                <a:gd name="T25" fmla="*/ 12 h 16"/>
                <a:gd name="T26" fmla="*/ 6 w 42"/>
                <a:gd name="T27" fmla="*/ 12 h 16"/>
                <a:gd name="T28" fmla="*/ 5 w 42"/>
                <a:gd name="T29" fmla="*/ 12 h 16"/>
                <a:gd name="T30" fmla="*/ 3 w 42"/>
                <a:gd name="T31" fmla="*/ 12 h 16"/>
                <a:gd name="T32" fmla="*/ 2 w 42"/>
                <a:gd name="T33" fmla="*/ 12 h 16"/>
                <a:gd name="T34" fmla="*/ 0 w 42"/>
                <a:gd name="T35" fmla="*/ 14 h 16"/>
                <a:gd name="T36" fmla="*/ 1 w 42"/>
                <a:gd name="T37" fmla="*/ 14 h 16"/>
                <a:gd name="T38" fmla="*/ 2 w 42"/>
                <a:gd name="T39" fmla="*/ 14 h 16"/>
                <a:gd name="T40" fmla="*/ 4 w 42"/>
                <a:gd name="T41" fmla="*/ 14 h 16"/>
                <a:gd name="T42" fmla="*/ 7 w 42"/>
                <a:gd name="T43" fmla="*/ 15 h 16"/>
                <a:gd name="T44" fmla="*/ 9 w 42"/>
                <a:gd name="T45" fmla="*/ 15 h 16"/>
                <a:gd name="T46" fmla="*/ 11 w 42"/>
                <a:gd name="T47" fmla="*/ 15 h 16"/>
                <a:gd name="T48" fmla="*/ 13 w 42"/>
                <a:gd name="T49" fmla="*/ 16 h 16"/>
                <a:gd name="T50" fmla="*/ 14 w 42"/>
                <a:gd name="T51" fmla="*/ 16 h 16"/>
                <a:gd name="T52" fmla="*/ 14 w 42"/>
                <a:gd name="T53" fmla="*/ 16 h 16"/>
                <a:gd name="T54" fmla="*/ 15 w 42"/>
                <a:gd name="T55" fmla="*/ 16 h 16"/>
                <a:gd name="T56" fmla="*/ 16 w 42"/>
                <a:gd name="T57" fmla="*/ 15 h 16"/>
                <a:gd name="T58" fmla="*/ 17 w 42"/>
                <a:gd name="T59" fmla="*/ 15 h 16"/>
                <a:gd name="T60" fmla="*/ 19 w 42"/>
                <a:gd name="T61" fmla="*/ 14 h 16"/>
                <a:gd name="T62" fmla="*/ 21 w 42"/>
                <a:gd name="T63" fmla="*/ 13 h 16"/>
                <a:gd name="T64" fmla="*/ 24 w 42"/>
                <a:gd name="T65" fmla="*/ 12 h 16"/>
                <a:gd name="T66" fmla="*/ 26 w 42"/>
                <a:gd name="T67" fmla="*/ 11 h 16"/>
                <a:gd name="T68" fmla="*/ 29 w 42"/>
                <a:gd name="T69" fmla="*/ 10 h 16"/>
                <a:gd name="T70" fmla="*/ 31 w 42"/>
                <a:gd name="T71" fmla="*/ 9 h 16"/>
                <a:gd name="T72" fmla="*/ 33 w 42"/>
                <a:gd name="T73" fmla="*/ 8 h 16"/>
                <a:gd name="T74" fmla="*/ 36 w 42"/>
                <a:gd name="T75" fmla="*/ 7 h 16"/>
                <a:gd name="T76" fmla="*/ 38 w 42"/>
                <a:gd name="T77" fmla="*/ 6 h 16"/>
                <a:gd name="T78" fmla="*/ 39 w 42"/>
                <a:gd name="T79" fmla="*/ 5 h 16"/>
                <a:gd name="T80" fmla="*/ 41 w 42"/>
                <a:gd name="T81" fmla="*/ 5 h 16"/>
                <a:gd name="T82" fmla="*/ 42 w 42"/>
                <a:gd name="T83" fmla="*/ 4 h 16"/>
                <a:gd name="T84" fmla="*/ 42 w 42"/>
                <a:gd name="T85" fmla="*/ 4 h 16"/>
                <a:gd name="T86" fmla="*/ 42 w 42"/>
                <a:gd name="T87" fmla="*/ 4 h 16"/>
                <a:gd name="T88" fmla="*/ 41 w 42"/>
                <a:gd name="T89" fmla="*/ 3 h 16"/>
                <a:gd name="T90" fmla="*/ 40 w 42"/>
                <a:gd name="T91" fmla="*/ 3 h 16"/>
                <a:gd name="T92" fmla="*/ 39 w 42"/>
                <a:gd name="T93" fmla="*/ 2 h 16"/>
                <a:gd name="T94" fmla="*/ 37 w 42"/>
                <a:gd name="T95" fmla="*/ 1 h 16"/>
                <a:gd name="T96" fmla="*/ 36 w 42"/>
                <a:gd name="T97" fmla="*/ 1 h 16"/>
                <a:gd name="T98" fmla="*/ 34 w 42"/>
                <a:gd name="T99" fmla="*/ 0 h 1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2" h="16">
                  <a:moveTo>
                    <a:pt x="34" y="0"/>
                  </a:moveTo>
                  <a:lnTo>
                    <a:pt x="34" y="1"/>
                  </a:lnTo>
                  <a:lnTo>
                    <a:pt x="33" y="2"/>
                  </a:lnTo>
                  <a:lnTo>
                    <a:pt x="32" y="3"/>
                  </a:lnTo>
                  <a:lnTo>
                    <a:pt x="31" y="5"/>
                  </a:lnTo>
                  <a:lnTo>
                    <a:pt x="29" y="6"/>
                  </a:lnTo>
                  <a:lnTo>
                    <a:pt x="27" y="7"/>
                  </a:lnTo>
                  <a:lnTo>
                    <a:pt x="24" y="8"/>
                  </a:lnTo>
                  <a:lnTo>
                    <a:pt x="20" y="10"/>
                  </a:lnTo>
                  <a:lnTo>
                    <a:pt x="16" y="11"/>
                  </a:lnTo>
                  <a:lnTo>
                    <a:pt x="13" y="11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4"/>
                  </a:lnTo>
                  <a:lnTo>
                    <a:pt x="21" y="13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1" y="9"/>
                  </a:lnTo>
                  <a:lnTo>
                    <a:pt x="33" y="8"/>
                  </a:lnTo>
                  <a:lnTo>
                    <a:pt x="36" y="7"/>
                  </a:lnTo>
                  <a:lnTo>
                    <a:pt x="38" y="6"/>
                  </a:lnTo>
                  <a:lnTo>
                    <a:pt x="39" y="5"/>
                  </a:lnTo>
                  <a:lnTo>
                    <a:pt x="41" y="5"/>
                  </a:lnTo>
                  <a:lnTo>
                    <a:pt x="42" y="4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39" y="2"/>
                  </a:lnTo>
                  <a:lnTo>
                    <a:pt x="37" y="1"/>
                  </a:lnTo>
                  <a:lnTo>
                    <a:pt x="36" y="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C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3" name="Freeform 783"/>
            <p:cNvSpPr>
              <a:spLocks/>
            </p:cNvSpPr>
            <p:nvPr/>
          </p:nvSpPr>
          <p:spPr bwMode="auto">
            <a:xfrm>
              <a:off x="2797" y="3377"/>
              <a:ext cx="35" cy="12"/>
            </a:xfrm>
            <a:custGeom>
              <a:avLst/>
              <a:gdLst>
                <a:gd name="T0" fmla="*/ 28 w 35"/>
                <a:gd name="T1" fmla="*/ 0 h 12"/>
                <a:gd name="T2" fmla="*/ 26 w 35"/>
                <a:gd name="T3" fmla="*/ 0 h 12"/>
                <a:gd name="T4" fmla="*/ 24 w 35"/>
                <a:gd name="T5" fmla="*/ 1 h 12"/>
                <a:gd name="T6" fmla="*/ 22 w 35"/>
                <a:gd name="T7" fmla="*/ 1 h 12"/>
                <a:gd name="T8" fmla="*/ 21 w 35"/>
                <a:gd name="T9" fmla="*/ 2 h 12"/>
                <a:gd name="T10" fmla="*/ 19 w 35"/>
                <a:gd name="T11" fmla="*/ 3 h 12"/>
                <a:gd name="T12" fmla="*/ 17 w 35"/>
                <a:gd name="T13" fmla="*/ 4 h 12"/>
                <a:gd name="T14" fmla="*/ 15 w 35"/>
                <a:gd name="T15" fmla="*/ 4 h 12"/>
                <a:gd name="T16" fmla="*/ 13 w 35"/>
                <a:gd name="T17" fmla="*/ 5 h 12"/>
                <a:gd name="T18" fmla="*/ 11 w 35"/>
                <a:gd name="T19" fmla="*/ 6 h 12"/>
                <a:gd name="T20" fmla="*/ 9 w 35"/>
                <a:gd name="T21" fmla="*/ 6 h 12"/>
                <a:gd name="T22" fmla="*/ 7 w 35"/>
                <a:gd name="T23" fmla="*/ 7 h 12"/>
                <a:gd name="T24" fmla="*/ 6 w 35"/>
                <a:gd name="T25" fmla="*/ 8 h 12"/>
                <a:gd name="T26" fmla="*/ 4 w 35"/>
                <a:gd name="T27" fmla="*/ 8 h 12"/>
                <a:gd name="T28" fmla="*/ 3 w 35"/>
                <a:gd name="T29" fmla="*/ 9 h 12"/>
                <a:gd name="T30" fmla="*/ 1 w 35"/>
                <a:gd name="T31" fmla="*/ 9 h 12"/>
                <a:gd name="T32" fmla="*/ 0 w 35"/>
                <a:gd name="T33" fmla="*/ 10 h 12"/>
                <a:gd name="T34" fmla="*/ 6 w 35"/>
                <a:gd name="T35" fmla="*/ 10 h 12"/>
                <a:gd name="T36" fmla="*/ 3 w 35"/>
                <a:gd name="T37" fmla="*/ 12 h 12"/>
                <a:gd name="T38" fmla="*/ 4 w 35"/>
                <a:gd name="T39" fmla="*/ 12 h 12"/>
                <a:gd name="T40" fmla="*/ 6 w 35"/>
                <a:gd name="T41" fmla="*/ 12 h 12"/>
                <a:gd name="T42" fmla="*/ 7 w 35"/>
                <a:gd name="T43" fmla="*/ 12 h 12"/>
                <a:gd name="T44" fmla="*/ 9 w 35"/>
                <a:gd name="T45" fmla="*/ 12 h 12"/>
                <a:gd name="T46" fmla="*/ 11 w 35"/>
                <a:gd name="T47" fmla="*/ 12 h 12"/>
                <a:gd name="T48" fmla="*/ 14 w 35"/>
                <a:gd name="T49" fmla="*/ 11 h 12"/>
                <a:gd name="T50" fmla="*/ 17 w 35"/>
                <a:gd name="T51" fmla="*/ 11 h 12"/>
                <a:gd name="T52" fmla="*/ 21 w 35"/>
                <a:gd name="T53" fmla="*/ 10 h 12"/>
                <a:gd name="T54" fmla="*/ 25 w 35"/>
                <a:gd name="T55" fmla="*/ 8 h 12"/>
                <a:gd name="T56" fmla="*/ 28 w 35"/>
                <a:gd name="T57" fmla="*/ 7 h 12"/>
                <a:gd name="T58" fmla="*/ 30 w 35"/>
                <a:gd name="T59" fmla="*/ 6 h 12"/>
                <a:gd name="T60" fmla="*/ 32 w 35"/>
                <a:gd name="T61" fmla="*/ 5 h 12"/>
                <a:gd name="T62" fmla="*/ 33 w 35"/>
                <a:gd name="T63" fmla="*/ 3 h 12"/>
                <a:gd name="T64" fmla="*/ 34 w 35"/>
                <a:gd name="T65" fmla="*/ 2 h 12"/>
                <a:gd name="T66" fmla="*/ 35 w 35"/>
                <a:gd name="T67" fmla="*/ 1 h 12"/>
                <a:gd name="T68" fmla="*/ 35 w 35"/>
                <a:gd name="T69" fmla="*/ 0 h 12"/>
                <a:gd name="T70" fmla="*/ 34 w 35"/>
                <a:gd name="T71" fmla="*/ 0 h 12"/>
                <a:gd name="T72" fmla="*/ 33 w 35"/>
                <a:gd name="T73" fmla="*/ 0 h 12"/>
                <a:gd name="T74" fmla="*/ 33 w 35"/>
                <a:gd name="T75" fmla="*/ 0 h 12"/>
                <a:gd name="T76" fmla="*/ 32 w 35"/>
                <a:gd name="T77" fmla="*/ 0 h 12"/>
                <a:gd name="T78" fmla="*/ 31 w 35"/>
                <a:gd name="T79" fmla="*/ 0 h 12"/>
                <a:gd name="T80" fmla="*/ 30 w 35"/>
                <a:gd name="T81" fmla="*/ 0 h 12"/>
                <a:gd name="T82" fmla="*/ 29 w 35"/>
                <a:gd name="T83" fmla="*/ 0 h 12"/>
                <a:gd name="T84" fmla="*/ 28 w 35"/>
                <a:gd name="T85" fmla="*/ 0 h 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5" h="12">
                  <a:moveTo>
                    <a:pt x="28" y="0"/>
                  </a:moveTo>
                  <a:lnTo>
                    <a:pt x="26" y="0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9" y="6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8"/>
                  </a:lnTo>
                  <a:lnTo>
                    <a:pt x="3" y="9"/>
                  </a:lnTo>
                  <a:lnTo>
                    <a:pt x="1" y="9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4" y="11"/>
                  </a:lnTo>
                  <a:lnTo>
                    <a:pt x="17" y="11"/>
                  </a:lnTo>
                  <a:lnTo>
                    <a:pt x="21" y="10"/>
                  </a:lnTo>
                  <a:lnTo>
                    <a:pt x="25" y="8"/>
                  </a:lnTo>
                  <a:lnTo>
                    <a:pt x="28" y="7"/>
                  </a:lnTo>
                  <a:lnTo>
                    <a:pt x="30" y="6"/>
                  </a:lnTo>
                  <a:lnTo>
                    <a:pt x="32" y="5"/>
                  </a:lnTo>
                  <a:lnTo>
                    <a:pt x="33" y="3"/>
                  </a:lnTo>
                  <a:lnTo>
                    <a:pt x="34" y="2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4" name="Freeform 784"/>
            <p:cNvSpPr>
              <a:spLocks/>
            </p:cNvSpPr>
            <p:nvPr/>
          </p:nvSpPr>
          <p:spPr bwMode="auto">
            <a:xfrm>
              <a:off x="2768" y="3377"/>
              <a:ext cx="57" cy="15"/>
            </a:xfrm>
            <a:custGeom>
              <a:avLst/>
              <a:gdLst>
                <a:gd name="T0" fmla="*/ 53 w 57"/>
                <a:gd name="T1" fmla="*/ 0 h 15"/>
                <a:gd name="T2" fmla="*/ 49 w 57"/>
                <a:gd name="T3" fmla="*/ 1 h 15"/>
                <a:gd name="T4" fmla="*/ 44 w 57"/>
                <a:gd name="T5" fmla="*/ 2 h 15"/>
                <a:gd name="T6" fmla="*/ 39 w 57"/>
                <a:gd name="T7" fmla="*/ 3 h 15"/>
                <a:gd name="T8" fmla="*/ 35 w 57"/>
                <a:gd name="T9" fmla="*/ 4 h 15"/>
                <a:gd name="T10" fmla="*/ 31 w 57"/>
                <a:gd name="T11" fmla="*/ 5 h 15"/>
                <a:gd name="T12" fmla="*/ 26 w 57"/>
                <a:gd name="T13" fmla="*/ 6 h 15"/>
                <a:gd name="T14" fmla="*/ 22 w 57"/>
                <a:gd name="T15" fmla="*/ 7 h 15"/>
                <a:gd name="T16" fmla="*/ 18 w 57"/>
                <a:gd name="T17" fmla="*/ 9 h 15"/>
                <a:gd name="T18" fmla="*/ 14 w 57"/>
                <a:gd name="T19" fmla="*/ 10 h 15"/>
                <a:gd name="T20" fmla="*/ 11 w 57"/>
                <a:gd name="T21" fmla="*/ 11 h 15"/>
                <a:gd name="T22" fmla="*/ 8 w 57"/>
                <a:gd name="T23" fmla="*/ 12 h 15"/>
                <a:gd name="T24" fmla="*/ 5 w 57"/>
                <a:gd name="T25" fmla="*/ 12 h 15"/>
                <a:gd name="T26" fmla="*/ 3 w 57"/>
                <a:gd name="T27" fmla="*/ 13 h 15"/>
                <a:gd name="T28" fmla="*/ 1 w 57"/>
                <a:gd name="T29" fmla="*/ 13 h 15"/>
                <a:gd name="T30" fmla="*/ 1 w 57"/>
                <a:gd name="T31" fmla="*/ 14 h 15"/>
                <a:gd name="T32" fmla="*/ 0 w 57"/>
                <a:gd name="T33" fmla="*/ 14 h 15"/>
                <a:gd name="T34" fmla="*/ 9 w 57"/>
                <a:gd name="T35" fmla="*/ 15 h 15"/>
                <a:gd name="T36" fmla="*/ 28 w 57"/>
                <a:gd name="T37" fmla="*/ 10 h 15"/>
                <a:gd name="T38" fmla="*/ 29 w 57"/>
                <a:gd name="T39" fmla="*/ 10 h 15"/>
                <a:gd name="T40" fmla="*/ 30 w 57"/>
                <a:gd name="T41" fmla="*/ 9 h 15"/>
                <a:gd name="T42" fmla="*/ 32 w 57"/>
                <a:gd name="T43" fmla="*/ 9 h 15"/>
                <a:gd name="T44" fmla="*/ 33 w 57"/>
                <a:gd name="T45" fmla="*/ 8 h 15"/>
                <a:gd name="T46" fmla="*/ 35 w 57"/>
                <a:gd name="T47" fmla="*/ 8 h 15"/>
                <a:gd name="T48" fmla="*/ 36 w 57"/>
                <a:gd name="T49" fmla="*/ 7 h 15"/>
                <a:gd name="T50" fmla="*/ 38 w 57"/>
                <a:gd name="T51" fmla="*/ 6 h 15"/>
                <a:gd name="T52" fmla="*/ 40 w 57"/>
                <a:gd name="T53" fmla="*/ 6 h 15"/>
                <a:gd name="T54" fmla="*/ 42 w 57"/>
                <a:gd name="T55" fmla="*/ 5 h 15"/>
                <a:gd name="T56" fmla="*/ 44 w 57"/>
                <a:gd name="T57" fmla="*/ 4 h 15"/>
                <a:gd name="T58" fmla="*/ 46 w 57"/>
                <a:gd name="T59" fmla="*/ 4 h 15"/>
                <a:gd name="T60" fmla="*/ 48 w 57"/>
                <a:gd name="T61" fmla="*/ 3 h 15"/>
                <a:gd name="T62" fmla="*/ 50 w 57"/>
                <a:gd name="T63" fmla="*/ 2 h 15"/>
                <a:gd name="T64" fmla="*/ 51 w 57"/>
                <a:gd name="T65" fmla="*/ 1 h 15"/>
                <a:gd name="T66" fmla="*/ 53 w 57"/>
                <a:gd name="T67" fmla="*/ 1 h 15"/>
                <a:gd name="T68" fmla="*/ 55 w 57"/>
                <a:gd name="T69" fmla="*/ 0 h 15"/>
                <a:gd name="T70" fmla="*/ 57 w 57"/>
                <a:gd name="T71" fmla="*/ 0 h 15"/>
                <a:gd name="T72" fmla="*/ 56 w 57"/>
                <a:gd name="T73" fmla="*/ 0 h 15"/>
                <a:gd name="T74" fmla="*/ 55 w 57"/>
                <a:gd name="T75" fmla="*/ 0 h 15"/>
                <a:gd name="T76" fmla="*/ 54 w 57"/>
                <a:gd name="T77" fmla="*/ 0 h 15"/>
                <a:gd name="T78" fmla="*/ 53 w 57"/>
                <a:gd name="T79" fmla="*/ 0 h 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" h="15">
                  <a:moveTo>
                    <a:pt x="53" y="0"/>
                  </a:moveTo>
                  <a:lnTo>
                    <a:pt x="49" y="1"/>
                  </a:lnTo>
                  <a:lnTo>
                    <a:pt x="44" y="2"/>
                  </a:lnTo>
                  <a:lnTo>
                    <a:pt x="39" y="3"/>
                  </a:lnTo>
                  <a:lnTo>
                    <a:pt x="35" y="4"/>
                  </a:lnTo>
                  <a:lnTo>
                    <a:pt x="31" y="5"/>
                  </a:lnTo>
                  <a:lnTo>
                    <a:pt x="26" y="6"/>
                  </a:lnTo>
                  <a:lnTo>
                    <a:pt x="22" y="7"/>
                  </a:lnTo>
                  <a:lnTo>
                    <a:pt x="18" y="9"/>
                  </a:lnTo>
                  <a:lnTo>
                    <a:pt x="14" y="10"/>
                  </a:lnTo>
                  <a:lnTo>
                    <a:pt x="11" y="11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9" y="15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30" y="9"/>
                  </a:lnTo>
                  <a:lnTo>
                    <a:pt x="32" y="9"/>
                  </a:lnTo>
                  <a:lnTo>
                    <a:pt x="33" y="8"/>
                  </a:lnTo>
                  <a:lnTo>
                    <a:pt x="35" y="8"/>
                  </a:lnTo>
                  <a:lnTo>
                    <a:pt x="36" y="7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5"/>
                  </a:lnTo>
                  <a:lnTo>
                    <a:pt x="44" y="4"/>
                  </a:lnTo>
                  <a:lnTo>
                    <a:pt x="46" y="4"/>
                  </a:lnTo>
                  <a:lnTo>
                    <a:pt x="48" y="3"/>
                  </a:lnTo>
                  <a:lnTo>
                    <a:pt x="50" y="2"/>
                  </a:lnTo>
                  <a:lnTo>
                    <a:pt x="51" y="1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F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5" name="Freeform 785"/>
            <p:cNvSpPr>
              <a:spLocks/>
            </p:cNvSpPr>
            <p:nvPr/>
          </p:nvSpPr>
          <p:spPr bwMode="auto">
            <a:xfrm>
              <a:off x="2846" y="3374"/>
              <a:ext cx="10" cy="16"/>
            </a:xfrm>
            <a:custGeom>
              <a:avLst/>
              <a:gdLst>
                <a:gd name="T0" fmla="*/ 5 w 10"/>
                <a:gd name="T1" fmla="*/ 0 h 16"/>
                <a:gd name="T2" fmla="*/ 4 w 10"/>
                <a:gd name="T3" fmla="*/ 0 h 16"/>
                <a:gd name="T4" fmla="*/ 4 w 10"/>
                <a:gd name="T5" fmla="*/ 0 h 16"/>
                <a:gd name="T6" fmla="*/ 3 w 10"/>
                <a:gd name="T7" fmla="*/ 0 h 16"/>
                <a:gd name="T8" fmla="*/ 3 w 10"/>
                <a:gd name="T9" fmla="*/ 1 h 16"/>
                <a:gd name="T10" fmla="*/ 2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0 w 10"/>
                <a:gd name="T17" fmla="*/ 1 h 16"/>
                <a:gd name="T18" fmla="*/ 1 w 10"/>
                <a:gd name="T19" fmla="*/ 3 h 16"/>
                <a:gd name="T20" fmla="*/ 2 w 10"/>
                <a:gd name="T21" fmla="*/ 5 h 16"/>
                <a:gd name="T22" fmla="*/ 2 w 10"/>
                <a:gd name="T23" fmla="*/ 7 h 16"/>
                <a:gd name="T24" fmla="*/ 1 w 10"/>
                <a:gd name="T25" fmla="*/ 11 h 16"/>
                <a:gd name="T26" fmla="*/ 5 w 10"/>
                <a:gd name="T27" fmla="*/ 16 h 16"/>
                <a:gd name="T28" fmla="*/ 7 w 10"/>
                <a:gd name="T29" fmla="*/ 14 h 16"/>
                <a:gd name="T30" fmla="*/ 9 w 10"/>
                <a:gd name="T31" fmla="*/ 12 h 16"/>
                <a:gd name="T32" fmla="*/ 10 w 10"/>
                <a:gd name="T33" fmla="*/ 10 h 16"/>
                <a:gd name="T34" fmla="*/ 10 w 10"/>
                <a:gd name="T35" fmla="*/ 7 h 16"/>
                <a:gd name="T36" fmla="*/ 10 w 10"/>
                <a:gd name="T37" fmla="*/ 5 h 16"/>
                <a:gd name="T38" fmla="*/ 9 w 10"/>
                <a:gd name="T39" fmla="*/ 4 h 16"/>
                <a:gd name="T40" fmla="*/ 8 w 10"/>
                <a:gd name="T41" fmla="*/ 2 h 16"/>
                <a:gd name="T42" fmla="*/ 5 w 10"/>
                <a:gd name="T43" fmla="*/ 0 h 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" h="16">
                  <a:moveTo>
                    <a:pt x="5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5"/>
                  </a:lnTo>
                  <a:lnTo>
                    <a:pt x="2" y="7"/>
                  </a:lnTo>
                  <a:lnTo>
                    <a:pt x="1" y="11"/>
                  </a:lnTo>
                  <a:lnTo>
                    <a:pt x="5" y="16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10" y="10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9" y="4"/>
                  </a:lnTo>
                  <a:lnTo>
                    <a:pt x="8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6" name="Freeform 786"/>
            <p:cNvSpPr>
              <a:spLocks/>
            </p:cNvSpPr>
            <p:nvPr/>
          </p:nvSpPr>
          <p:spPr bwMode="auto">
            <a:xfrm>
              <a:off x="2838" y="3375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7 w 10"/>
                <a:gd name="T3" fmla="*/ 0 h 10"/>
                <a:gd name="T4" fmla="*/ 5 w 10"/>
                <a:gd name="T5" fmla="*/ 1 h 10"/>
                <a:gd name="T6" fmla="*/ 4 w 10"/>
                <a:gd name="T7" fmla="*/ 1 h 10"/>
                <a:gd name="T8" fmla="*/ 3 w 10"/>
                <a:gd name="T9" fmla="*/ 2 h 10"/>
                <a:gd name="T10" fmla="*/ 2 w 10"/>
                <a:gd name="T11" fmla="*/ 2 h 10"/>
                <a:gd name="T12" fmla="*/ 1 w 10"/>
                <a:gd name="T13" fmla="*/ 2 h 10"/>
                <a:gd name="T14" fmla="*/ 1 w 10"/>
                <a:gd name="T15" fmla="*/ 2 h 10"/>
                <a:gd name="T16" fmla="*/ 0 w 10"/>
                <a:gd name="T17" fmla="*/ 3 h 10"/>
                <a:gd name="T18" fmla="*/ 6 w 10"/>
                <a:gd name="T19" fmla="*/ 6 h 10"/>
                <a:gd name="T20" fmla="*/ 9 w 10"/>
                <a:gd name="T21" fmla="*/ 10 h 10"/>
                <a:gd name="T22" fmla="*/ 10 w 10"/>
                <a:gd name="T23" fmla="*/ 6 h 10"/>
                <a:gd name="T24" fmla="*/ 10 w 10"/>
                <a:gd name="T25" fmla="*/ 4 h 10"/>
                <a:gd name="T26" fmla="*/ 9 w 10"/>
                <a:gd name="T27" fmla="*/ 2 h 10"/>
                <a:gd name="T28" fmla="*/ 8 w 1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7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9" y="10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D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7" name="Freeform 787"/>
            <p:cNvSpPr>
              <a:spLocks/>
            </p:cNvSpPr>
            <p:nvPr/>
          </p:nvSpPr>
          <p:spPr bwMode="auto">
            <a:xfrm>
              <a:off x="2756" y="3414"/>
              <a:ext cx="52" cy="8"/>
            </a:xfrm>
            <a:custGeom>
              <a:avLst/>
              <a:gdLst>
                <a:gd name="T0" fmla="*/ 39 w 52"/>
                <a:gd name="T1" fmla="*/ 8 h 8"/>
                <a:gd name="T2" fmla="*/ 39 w 52"/>
                <a:gd name="T3" fmla="*/ 8 h 8"/>
                <a:gd name="T4" fmla="*/ 40 w 52"/>
                <a:gd name="T5" fmla="*/ 8 h 8"/>
                <a:gd name="T6" fmla="*/ 41 w 52"/>
                <a:gd name="T7" fmla="*/ 7 h 8"/>
                <a:gd name="T8" fmla="*/ 43 w 52"/>
                <a:gd name="T9" fmla="*/ 7 h 8"/>
                <a:gd name="T10" fmla="*/ 44 w 52"/>
                <a:gd name="T11" fmla="*/ 6 h 8"/>
                <a:gd name="T12" fmla="*/ 47 w 52"/>
                <a:gd name="T13" fmla="*/ 5 h 8"/>
                <a:gd name="T14" fmla="*/ 49 w 52"/>
                <a:gd name="T15" fmla="*/ 4 h 8"/>
                <a:gd name="T16" fmla="*/ 52 w 52"/>
                <a:gd name="T17" fmla="*/ 3 h 8"/>
                <a:gd name="T18" fmla="*/ 51 w 52"/>
                <a:gd name="T19" fmla="*/ 3 h 8"/>
                <a:gd name="T20" fmla="*/ 49 w 52"/>
                <a:gd name="T21" fmla="*/ 3 h 8"/>
                <a:gd name="T22" fmla="*/ 47 w 52"/>
                <a:gd name="T23" fmla="*/ 3 h 8"/>
                <a:gd name="T24" fmla="*/ 45 w 52"/>
                <a:gd name="T25" fmla="*/ 3 h 8"/>
                <a:gd name="T26" fmla="*/ 43 w 52"/>
                <a:gd name="T27" fmla="*/ 3 h 8"/>
                <a:gd name="T28" fmla="*/ 40 w 52"/>
                <a:gd name="T29" fmla="*/ 3 h 8"/>
                <a:gd name="T30" fmla="*/ 37 w 52"/>
                <a:gd name="T31" fmla="*/ 3 h 8"/>
                <a:gd name="T32" fmla="*/ 34 w 52"/>
                <a:gd name="T33" fmla="*/ 3 h 8"/>
                <a:gd name="T34" fmla="*/ 31 w 52"/>
                <a:gd name="T35" fmla="*/ 3 h 8"/>
                <a:gd name="T36" fmla="*/ 28 w 52"/>
                <a:gd name="T37" fmla="*/ 3 h 8"/>
                <a:gd name="T38" fmla="*/ 25 w 52"/>
                <a:gd name="T39" fmla="*/ 2 h 8"/>
                <a:gd name="T40" fmla="*/ 22 w 52"/>
                <a:gd name="T41" fmla="*/ 2 h 8"/>
                <a:gd name="T42" fmla="*/ 19 w 52"/>
                <a:gd name="T43" fmla="*/ 1 h 8"/>
                <a:gd name="T44" fmla="*/ 16 w 52"/>
                <a:gd name="T45" fmla="*/ 1 h 8"/>
                <a:gd name="T46" fmla="*/ 13 w 52"/>
                <a:gd name="T47" fmla="*/ 0 h 8"/>
                <a:gd name="T48" fmla="*/ 10 w 52"/>
                <a:gd name="T49" fmla="*/ 0 h 8"/>
                <a:gd name="T50" fmla="*/ 0 w 52"/>
                <a:gd name="T51" fmla="*/ 4 h 8"/>
                <a:gd name="T52" fmla="*/ 1 w 52"/>
                <a:gd name="T53" fmla="*/ 4 h 8"/>
                <a:gd name="T54" fmla="*/ 2 w 52"/>
                <a:gd name="T55" fmla="*/ 4 h 8"/>
                <a:gd name="T56" fmla="*/ 3 w 52"/>
                <a:gd name="T57" fmla="*/ 5 h 8"/>
                <a:gd name="T58" fmla="*/ 5 w 52"/>
                <a:gd name="T59" fmla="*/ 5 h 8"/>
                <a:gd name="T60" fmla="*/ 7 w 52"/>
                <a:gd name="T61" fmla="*/ 5 h 8"/>
                <a:gd name="T62" fmla="*/ 8 w 52"/>
                <a:gd name="T63" fmla="*/ 6 h 8"/>
                <a:gd name="T64" fmla="*/ 10 w 52"/>
                <a:gd name="T65" fmla="*/ 6 h 8"/>
                <a:gd name="T66" fmla="*/ 13 w 52"/>
                <a:gd name="T67" fmla="*/ 6 h 8"/>
                <a:gd name="T68" fmla="*/ 15 w 52"/>
                <a:gd name="T69" fmla="*/ 7 h 8"/>
                <a:gd name="T70" fmla="*/ 18 w 52"/>
                <a:gd name="T71" fmla="*/ 7 h 8"/>
                <a:gd name="T72" fmla="*/ 21 w 52"/>
                <a:gd name="T73" fmla="*/ 7 h 8"/>
                <a:gd name="T74" fmla="*/ 24 w 52"/>
                <a:gd name="T75" fmla="*/ 8 h 8"/>
                <a:gd name="T76" fmla="*/ 27 w 52"/>
                <a:gd name="T77" fmla="*/ 8 h 8"/>
                <a:gd name="T78" fmla="*/ 31 w 52"/>
                <a:gd name="T79" fmla="*/ 8 h 8"/>
                <a:gd name="T80" fmla="*/ 35 w 52"/>
                <a:gd name="T81" fmla="*/ 8 h 8"/>
                <a:gd name="T82" fmla="*/ 39 w 52"/>
                <a:gd name="T83" fmla="*/ 8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2" h="8">
                  <a:moveTo>
                    <a:pt x="39" y="8"/>
                  </a:moveTo>
                  <a:lnTo>
                    <a:pt x="39" y="8"/>
                  </a:lnTo>
                  <a:lnTo>
                    <a:pt x="40" y="8"/>
                  </a:lnTo>
                  <a:lnTo>
                    <a:pt x="41" y="7"/>
                  </a:lnTo>
                  <a:lnTo>
                    <a:pt x="43" y="7"/>
                  </a:lnTo>
                  <a:lnTo>
                    <a:pt x="44" y="6"/>
                  </a:lnTo>
                  <a:lnTo>
                    <a:pt x="47" y="5"/>
                  </a:lnTo>
                  <a:lnTo>
                    <a:pt x="49" y="4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49" y="3"/>
                  </a:lnTo>
                  <a:lnTo>
                    <a:pt x="47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1" y="3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2" y="2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1" y="7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31" y="8"/>
                  </a:lnTo>
                  <a:lnTo>
                    <a:pt x="35" y="8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8" name="Freeform 788"/>
            <p:cNvSpPr>
              <a:spLocks/>
            </p:cNvSpPr>
            <p:nvPr/>
          </p:nvSpPr>
          <p:spPr bwMode="auto">
            <a:xfrm>
              <a:off x="2742" y="3372"/>
              <a:ext cx="125" cy="53"/>
            </a:xfrm>
            <a:custGeom>
              <a:avLst/>
              <a:gdLst>
                <a:gd name="T0" fmla="*/ 112 w 125"/>
                <a:gd name="T1" fmla="*/ 4 h 53"/>
                <a:gd name="T2" fmla="*/ 114 w 125"/>
                <a:gd name="T3" fmla="*/ 7 h 53"/>
                <a:gd name="T4" fmla="*/ 114 w 125"/>
                <a:gd name="T5" fmla="*/ 12 h 53"/>
                <a:gd name="T6" fmla="*/ 111 w 125"/>
                <a:gd name="T7" fmla="*/ 16 h 53"/>
                <a:gd name="T8" fmla="*/ 110 w 125"/>
                <a:gd name="T9" fmla="*/ 19 h 53"/>
                <a:gd name="T10" fmla="*/ 109 w 125"/>
                <a:gd name="T11" fmla="*/ 19 h 53"/>
                <a:gd name="T12" fmla="*/ 108 w 125"/>
                <a:gd name="T13" fmla="*/ 21 h 53"/>
                <a:gd name="T14" fmla="*/ 105 w 125"/>
                <a:gd name="T15" fmla="*/ 23 h 53"/>
                <a:gd name="T16" fmla="*/ 101 w 125"/>
                <a:gd name="T17" fmla="*/ 27 h 53"/>
                <a:gd name="T18" fmla="*/ 96 w 125"/>
                <a:gd name="T19" fmla="*/ 31 h 53"/>
                <a:gd name="T20" fmla="*/ 88 w 125"/>
                <a:gd name="T21" fmla="*/ 35 h 53"/>
                <a:gd name="T22" fmla="*/ 79 w 125"/>
                <a:gd name="T23" fmla="*/ 40 h 53"/>
                <a:gd name="T24" fmla="*/ 68 w 125"/>
                <a:gd name="T25" fmla="*/ 44 h 53"/>
                <a:gd name="T26" fmla="*/ 49 w 125"/>
                <a:gd name="T27" fmla="*/ 50 h 53"/>
                <a:gd name="T28" fmla="*/ 41 w 125"/>
                <a:gd name="T29" fmla="*/ 50 h 53"/>
                <a:gd name="T30" fmla="*/ 35 w 125"/>
                <a:gd name="T31" fmla="*/ 49 h 53"/>
                <a:gd name="T32" fmla="*/ 29 w 125"/>
                <a:gd name="T33" fmla="*/ 49 h 53"/>
                <a:gd name="T34" fmla="*/ 24 w 125"/>
                <a:gd name="T35" fmla="*/ 48 h 53"/>
                <a:gd name="T36" fmla="*/ 21 w 125"/>
                <a:gd name="T37" fmla="*/ 47 h 53"/>
                <a:gd name="T38" fmla="*/ 17 w 125"/>
                <a:gd name="T39" fmla="*/ 47 h 53"/>
                <a:gd name="T40" fmla="*/ 15 w 125"/>
                <a:gd name="T41" fmla="*/ 46 h 53"/>
                <a:gd name="T42" fmla="*/ 11 w 125"/>
                <a:gd name="T43" fmla="*/ 47 h 53"/>
                <a:gd name="T44" fmla="*/ 12 w 125"/>
                <a:gd name="T45" fmla="*/ 45 h 53"/>
                <a:gd name="T46" fmla="*/ 10 w 125"/>
                <a:gd name="T47" fmla="*/ 44 h 53"/>
                <a:gd name="T48" fmla="*/ 24 w 125"/>
                <a:gd name="T49" fmla="*/ 39 h 53"/>
                <a:gd name="T50" fmla="*/ 23 w 125"/>
                <a:gd name="T51" fmla="*/ 39 h 53"/>
                <a:gd name="T52" fmla="*/ 21 w 125"/>
                <a:gd name="T53" fmla="*/ 39 h 53"/>
                <a:gd name="T54" fmla="*/ 19 w 125"/>
                <a:gd name="T55" fmla="*/ 39 h 53"/>
                <a:gd name="T56" fmla="*/ 18 w 125"/>
                <a:gd name="T57" fmla="*/ 39 h 53"/>
                <a:gd name="T58" fmla="*/ 15 w 125"/>
                <a:gd name="T59" fmla="*/ 39 h 53"/>
                <a:gd name="T60" fmla="*/ 8 w 125"/>
                <a:gd name="T61" fmla="*/ 41 h 53"/>
                <a:gd name="T62" fmla="*/ 2 w 125"/>
                <a:gd name="T63" fmla="*/ 42 h 53"/>
                <a:gd name="T64" fmla="*/ 0 w 125"/>
                <a:gd name="T65" fmla="*/ 44 h 53"/>
                <a:gd name="T66" fmla="*/ 5 w 125"/>
                <a:gd name="T67" fmla="*/ 47 h 53"/>
                <a:gd name="T68" fmla="*/ 13 w 125"/>
                <a:gd name="T69" fmla="*/ 49 h 53"/>
                <a:gd name="T70" fmla="*/ 21 w 125"/>
                <a:gd name="T71" fmla="*/ 51 h 53"/>
                <a:gd name="T72" fmla="*/ 30 w 125"/>
                <a:gd name="T73" fmla="*/ 52 h 53"/>
                <a:gd name="T74" fmla="*/ 39 w 125"/>
                <a:gd name="T75" fmla="*/ 52 h 53"/>
                <a:gd name="T76" fmla="*/ 47 w 125"/>
                <a:gd name="T77" fmla="*/ 53 h 53"/>
                <a:gd name="T78" fmla="*/ 52 w 125"/>
                <a:gd name="T79" fmla="*/ 53 h 53"/>
                <a:gd name="T80" fmla="*/ 56 w 125"/>
                <a:gd name="T81" fmla="*/ 53 h 53"/>
                <a:gd name="T82" fmla="*/ 60 w 125"/>
                <a:gd name="T83" fmla="*/ 51 h 53"/>
                <a:gd name="T84" fmla="*/ 67 w 125"/>
                <a:gd name="T85" fmla="*/ 48 h 53"/>
                <a:gd name="T86" fmla="*/ 77 w 125"/>
                <a:gd name="T87" fmla="*/ 43 h 53"/>
                <a:gd name="T88" fmla="*/ 89 w 125"/>
                <a:gd name="T89" fmla="*/ 37 h 53"/>
                <a:gd name="T90" fmla="*/ 101 w 125"/>
                <a:gd name="T91" fmla="*/ 30 h 53"/>
                <a:gd name="T92" fmla="*/ 111 w 125"/>
                <a:gd name="T93" fmla="*/ 21 h 53"/>
                <a:gd name="T94" fmla="*/ 120 w 125"/>
                <a:gd name="T95" fmla="*/ 11 h 53"/>
                <a:gd name="T96" fmla="*/ 125 w 125"/>
                <a:gd name="T97" fmla="*/ 0 h 53"/>
                <a:gd name="T98" fmla="*/ 124 w 125"/>
                <a:gd name="T99" fmla="*/ 0 h 53"/>
                <a:gd name="T100" fmla="*/ 120 w 125"/>
                <a:gd name="T101" fmla="*/ 0 h 53"/>
                <a:gd name="T102" fmla="*/ 115 w 125"/>
                <a:gd name="T103" fmla="*/ 1 h 53"/>
                <a:gd name="T104" fmla="*/ 109 w 125"/>
                <a:gd name="T105" fmla="*/ 2 h 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25" h="53">
                  <a:moveTo>
                    <a:pt x="109" y="2"/>
                  </a:moveTo>
                  <a:lnTo>
                    <a:pt x="112" y="4"/>
                  </a:lnTo>
                  <a:lnTo>
                    <a:pt x="113" y="6"/>
                  </a:lnTo>
                  <a:lnTo>
                    <a:pt x="114" y="7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3" y="14"/>
                  </a:lnTo>
                  <a:lnTo>
                    <a:pt x="111" y="16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109" y="20"/>
                  </a:lnTo>
                  <a:lnTo>
                    <a:pt x="108" y="21"/>
                  </a:lnTo>
                  <a:lnTo>
                    <a:pt x="107" y="22"/>
                  </a:lnTo>
                  <a:lnTo>
                    <a:pt x="105" y="23"/>
                  </a:lnTo>
                  <a:lnTo>
                    <a:pt x="103" y="25"/>
                  </a:lnTo>
                  <a:lnTo>
                    <a:pt x="101" y="27"/>
                  </a:lnTo>
                  <a:lnTo>
                    <a:pt x="99" y="29"/>
                  </a:lnTo>
                  <a:lnTo>
                    <a:pt x="96" y="31"/>
                  </a:lnTo>
                  <a:lnTo>
                    <a:pt x="92" y="33"/>
                  </a:lnTo>
                  <a:lnTo>
                    <a:pt x="88" y="35"/>
                  </a:lnTo>
                  <a:lnTo>
                    <a:pt x="84" y="37"/>
                  </a:lnTo>
                  <a:lnTo>
                    <a:pt x="79" y="40"/>
                  </a:lnTo>
                  <a:lnTo>
                    <a:pt x="74" y="42"/>
                  </a:lnTo>
                  <a:lnTo>
                    <a:pt x="68" y="44"/>
                  </a:lnTo>
                  <a:lnTo>
                    <a:pt x="53" y="50"/>
                  </a:lnTo>
                  <a:lnTo>
                    <a:pt x="49" y="50"/>
                  </a:lnTo>
                  <a:lnTo>
                    <a:pt x="45" y="50"/>
                  </a:lnTo>
                  <a:lnTo>
                    <a:pt x="41" y="50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2" y="49"/>
                  </a:lnTo>
                  <a:lnTo>
                    <a:pt x="29" y="49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21" y="47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6" y="46"/>
                  </a:lnTo>
                  <a:lnTo>
                    <a:pt x="15" y="46"/>
                  </a:lnTo>
                  <a:lnTo>
                    <a:pt x="14" y="46"/>
                  </a:lnTo>
                  <a:lnTo>
                    <a:pt x="11" y="47"/>
                  </a:lnTo>
                  <a:lnTo>
                    <a:pt x="14" y="46"/>
                  </a:lnTo>
                  <a:lnTo>
                    <a:pt x="12" y="45"/>
                  </a:lnTo>
                  <a:lnTo>
                    <a:pt x="10" y="44"/>
                  </a:lnTo>
                  <a:lnTo>
                    <a:pt x="9" y="43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7" y="39"/>
                  </a:lnTo>
                  <a:lnTo>
                    <a:pt x="15" y="39"/>
                  </a:lnTo>
                  <a:lnTo>
                    <a:pt x="12" y="40"/>
                  </a:lnTo>
                  <a:lnTo>
                    <a:pt x="8" y="41"/>
                  </a:lnTo>
                  <a:lnTo>
                    <a:pt x="5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3" y="45"/>
                  </a:lnTo>
                  <a:lnTo>
                    <a:pt x="5" y="47"/>
                  </a:lnTo>
                  <a:lnTo>
                    <a:pt x="9" y="48"/>
                  </a:lnTo>
                  <a:lnTo>
                    <a:pt x="13" y="49"/>
                  </a:lnTo>
                  <a:lnTo>
                    <a:pt x="17" y="50"/>
                  </a:lnTo>
                  <a:lnTo>
                    <a:pt x="21" y="51"/>
                  </a:lnTo>
                  <a:lnTo>
                    <a:pt x="26" y="51"/>
                  </a:lnTo>
                  <a:lnTo>
                    <a:pt x="30" y="52"/>
                  </a:lnTo>
                  <a:lnTo>
                    <a:pt x="35" y="52"/>
                  </a:lnTo>
                  <a:lnTo>
                    <a:pt x="39" y="52"/>
                  </a:lnTo>
                  <a:lnTo>
                    <a:pt x="43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2" y="53"/>
                  </a:lnTo>
                  <a:lnTo>
                    <a:pt x="54" y="53"/>
                  </a:lnTo>
                  <a:lnTo>
                    <a:pt x="56" y="53"/>
                  </a:lnTo>
                  <a:lnTo>
                    <a:pt x="57" y="52"/>
                  </a:lnTo>
                  <a:lnTo>
                    <a:pt x="60" y="51"/>
                  </a:lnTo>
                  <a:lnTo>
                    <a:pt x="63" y="50"/>
                  </a:lnTo>
                  <a:lnTo>
                    <a:pt x="67" y="48"/>
                  </a:lnTo>
                  <a:lnTo>
                    <a:pt x="72" y="46"/>
                  </a:lnTo>
                  <a:lnTo>
                    <a:pt x="77" y="43"/>
                  </a:lnTo>
                  <a:lnTo>
                    <a:pt x="83" y="40"/>
                  </a:lnTo>
                  <a:lnTo>
                    <a:pt x="89" y="37"/>
                  </a:lnTo>
                  <a:lnTo>
                    <a:pt x="95" y="34"/>
                  </a:lnTo>
                  <a:lnTo>
                    <a:pt x="101" y="30"/>
                  </a:lnTo>
                  <a:lnTo>
                    <a:pt x="106" y="26"/>
                  </a:lnTo>
                  <a:lnTo>
                    <a:pt x="111" y="21"/>
                  </a:lnTo>
                  <a:lnTo>
                    <a:pt x="116" y="16"/>
                  </a:lnTo>
                  <a:lnTo>
                    <a:pt x="120" y="11"/>
                  </a:lnTo>
                  <a:lnTo>
                    <a:pt x="123" y="6"/>
                  </a:lnTo>
                  <a:lnTo>
                    <a:pt x="125" y="0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8" y="1"/>
                  </a:lnTo>
                  <a:lnTo>
                    <a:pt x="115" y="1"/>
                  </a:lnTo>
                  <a:lnTo>
                    <a:pt x="112" y="2"/>
                  </a:lnTo>
                  <a:lnTo>
                    <a:pt x="109" y="2"/>
                  </a:lnTo>
                  <a:close/>
                </a:path>
              </a:pathLst>
            </a:custGeom>
            <a:solidFill>
              <a:srgbClr val="B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19" name="Freeform 789"/>
            <p:cNvSpPr>
              <a:spLocks/>
            </p:cNvSpPr>
            <p:nvPr/>
          </p:nvSpPr>
          <p:spPr bwMode="auto">
            <a:xfrm>
              <a:off x="2751" y="3411"/>
              <a:ext cx="16" cy="7"/>
            </a:xfrm>
            <a:custGeom>
              <a:avLst/>
              <a:gdLst>
                <a:gd name="T0" fmla="*/ 5 w 16"/>
                <a:gd name="T1" fmla="*/ 7 h 7"/>
                <a:gd name="T2" fmla="*/ 16 w 16"/>
                <a:gd name="T3" fmla="*/ 2 h 7"/>
                <a:gd name="T4" fmla="*/ 15 w 16"/>
                <a:gd name="T5" fmla="*/ 2 h 7"/>
                <a:gd name="T6" fmla="*/ 15 w 16"/>
                <a:gd name="T7" fmla="*/ 1 h 7"/>
                <a:gd name="T8" fmla="*/ 15 w 16"/>
                <a:gd name="T9" fmla="*/ 0 h 7"/>
                <a:gd name="T10" fmla="*/ 15 w 16"/>
                <a:gd name="T11" fmla="*/ 0 h 7"/>
                <a:gd name="T12" fmla="*/ 0 w 16"/>
                <a:gd name="T13" fmla="*/ 4 h 7"/>
                <a:gd name="T14" fmla="*/ 1 w 16"/>
                <a:gd name="T15" fmla="*/ 5 h 7"/>
                <a:gd name="T16" fmla="*/ 1 w 16"/>
                <a:gd name="T17" fmla="*/ 5 h 7"/>
                <a:gd name="T18" fmla="*/ 3 w 16"/>
                <a:gd name="T19" fmla="*/ 6 h 7"/>
                <a:gd name="T20" fmla="*/ 5 w 16"/>
                <a:gd name="T21" fmla="*/ 7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7">
                  <a:moveTo>
                    <a:pt x="5" y="7"/>
                  </a:moveTo>
                  <a:lnTo>
                    <a:pt x="16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0" name="Freeform 790"/>
            <p:cNvSpPr>
              <a:spLocks/>
            </p:cNvSpPr>
            <p:nvPr/>
          </p:nvSpPr>
          <p:spPr bwMode="auto">
            <a:xfrm>
              <a:off x="2812" y="3397"/>
              <a:ext cx="8" cy="10"/>
            </a:xfrm>
            <a:custGeom>
              <a:avLst/>
              <a:gdLst>
                <a:gd name="T0" fmla="*/ 5 w 8"/>
                <a:gd name="T1" fmla="*/ 10 h 10"/>
                <a:gd name="T2" fmla="*/ 6 w 8"/>
                <a:gd name="T3" fmla="*/ 10 h 10"/>
                <a:gd name="T4" fmla="*/ 7 w 8"/>
                <a:gd name="T5" fmla="*/ 9 h 10"/>
                <a:gd name="T6" fmla="*/ 8 w 8"/>
                <a:gd name="T7" fmla="*/ 7 h 10"/>
                <a:gd name="T8" fmla="*/ 8 w 8"/>
                <a:gd name="T9" fmla="*/ 5 h 10"/>
                <a:gd name="T10" fmla="*/ 8 w 8"/>
                <a:gd name="T11" fmla="*/ 3 h 10"/>
                <a:gd name="T12" fmla="*/ 7 w 8"/>
                <a:gd name="T13" fmla="*/ 2 h 10"/>
                <a:gd name="T14" fmla="*/ 6 w 8"/>
                <a:gd name="T15" fmla="*/ 0 h 10"/>
                <a:gd name="T16" fmla="*/ 4 w 8"/>
                <a:gd name="T17" fmla="*/ 0 h 10"/>
                <a:gd name="T18" fmla="*/ 2 w 8"/>
                <a:gd name="T19" fmla="*/ 1 h 10"/>
                <a:gd name="T20" fmla="*/ 1 w 8"/>
                <a:gd name="T21" fmla="*/ 2 h 10"/>
                <a:gd name="T22" fmla="*/ 0 w 8"/>
                <a:gd name="T23" fmla="*/ 3 h 10"/>
                <a:gd name="T24" fmla="*/ 0 w 8"/>
                <a:gd name="T25" fmla="*/ 5 h 10"/>
                <a:gd name="T26" fmla="*/ 1 w 8"/>
                <a:gd name="T27" fmla="*/ 7 h 10"/>
                <a:gd name="T28" fmla="*/ 1 w 8"/>
                <a:gd name="T29" fmla="*/ 9 h 10"/>
                <a:gd name="T30" fmla="*/ 3 w 8"/>
                <a:gd name="T31" fmla="*/ 10 h 10"/>
                <a:gd name="T32" fmla="*/ 5 w 8"/>
                <a:gd name="T33" fmla="*/ 1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" h="10">
                  <a:moveTo>
                    <a:pt x="5" y="10"/>
                  </a:moveTo>
                  <a:lnTo>
                    <a:pt x="6" y="10"/>
                  </a:lnTo>
                  <a:lnTo>
                    <a:pt x="7" y="9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3" y="10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1" name="Freeform 791"/>
            <p:cNvSpPr>
              <a:spLocks/>
            </p:cNvSpPr>
            <p:nvPr/>
          </p:nvSpPr>
          <p:spPr bwMode="auto">
            <a:xfrm>
              <a:off x="2813" y="3398"/>
              <a:ext cx="7" cy="8"/>
            </a:xfrm>
            <a:custGeom>
              <a:avLst/>
              <a:gdLst>
                <a:gd name="T0" fmla="*/ 4 w 7"/>
                <a:gd name="T1" fmla="*/ 8 h 8"/>
                <a:gd name="T2" fmla="*/ 5 w 7"/>
                <a:gd name="T3" fmla="*/ 8 h 8"/>
                <a:gd name="T4" fmla="*/ 6 w 7"/>
                <a:gd name="T5" fmla="*/ 7 h 8"/>
                <a:gd name="T6" fmla="*/ 6 w 7"/>
                <a:gd name="T7" fmla="*/ 6 h 8"/>
                <a:gd name="T8" fmla="*/ 7 w 7"/>
                <a:gd name="T9" fmla="*/ 4 h 8"/>
                <a:gd name="T10" fmla="*/ 6 w 7"/>
                <a:gd name="T11" fmla="*/ 2 h 8"/>
                <a:gd name="T12" fmla="*/ 6 w 7"/>
                <a:gd name="T13" fmla="*/ 1 h 8"/>
                <a:gd name="T14" fmla="*/ 4 w 7"/>
                <a:gd name="T15" fmla="*/ 0 h 8"/>
                <a:gd name="T16" fmla="*/ 3 w 7"/>
                <a:gd name="T17" fmla="*/ 0 h 8"/>
                <a:gd name="T18" fmla="*/ 2 w 7"/>
                <a:gd name="T19" fmla="*/ 0 h 8"/>
                <a:gd name="T20" fmla="*/ 1 w 7"/>
                <a:gd name="T21" fmla="*/ 1 h 8"/>
                <a:gd name="T22" fmla="*/ 0 w 7"/>
                <a:gd name="T23" fmla="*/ 3 h 8"/>
                <a:gd name="T24" fmla="*/ 0 w 7"/>
                <a:gd name="T25" fmla="*/ 4 h 8"/>
                <a:gd name="T26" fmla="*/ 0 w 7"/>
                <a:gd name="T27" fmla="*/ 6 h 8"/>
                <a:gd name="T28" fmla="*/ 1 w 7"/>
                <a:gd name="T29" fmla="*/ 7 h 8"/>
                <a:gd name="T30" fmla="*/ 2 w 7"/>
                <a:gd name="T31" fmla="*/ 8 h 8"/>
                <a:gd name="T32" fmla="*/ 4 w 7"/>
                <a:gd name="T33" fmla="*/ 8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5" y="8"/>
                  </a:lnTo>
                  <a:lnTo>
                    <a:pt x="6" y="7"/>
                  </a:lnTo>
                  <a:lnTo>
                    <a:pt x="6" y="6"/>
                  </a:lnTo>
                  <a:lnTo>
                    <a:pt x="7" y="4"/>
                  </a:lnTo>
                  <a:lnTo>
                    <a:pt x="6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2" name="Freeform 792"/>
            <p:cNvSpPr>
              <a:spLocks/>
            </p:cNvSpPr>
            <p:nvPr/>
          </p:nvSpPr>
          <p:spPr bwMode="auto">
            <a:xfrm>
              <a:off x="2814" y="3400"/>
              <a:ext cx="4" cy="5"/>
            </a:xfrm>
            <a:custGeom>
              <a:avLst/>
              <a:gdLst>
                <a:gd name="T0" fmla="*/ 4 w 4"/>
                <a:gd name="T1" fmla="*/ 2 h 5"/>
                <a:gd name="T2" fmla="*/ 3 w 4"/>
                <a:gd name="T3" fmla="*/ 1 h 5"/>
                <a:gd name="T4" fmla="*/ 3 w 4"/>
                <a:gd name="T5" fmla="*/ 1 h 5"/>
                <a:gd name="T6" fmla="*/ 3 w 4"/>
                <a:gd name="T7" fmla="*/ 0 h 5"/>
                <a:gd name="T8" fmla="*/ 2 w 4"/>
                <a:gd name="T9" fmla="*/ 0 h 5"/>
                <a:gd name="T10" fmla="*/ 2 w 4"/>
                <a:gd name="T11" fmla="*/ 0 h 5"/>
                <a:gd name="T12" fmla="*/ 2 w 4"/>
                <a:gd name="T13" fmla="*/ 0 h 5"/>
                <a:gd name="T14" fmla="*/ 2 w 4"/>
                <a:gd name="T15" fmla="*/ 0 h 5"/>
                <a:gd name="T16" fmla="*/ 2 w 4"/>
                <a:gd name="T17" fmla="*/ 0 h 5"/>
                <a:gd name="T18" fmla="*/ 1 w 4"/>
                <a:gd name="T19" fmla="*/ 0 h 5"/>
                <a:gd name="T20" fmla="*/ 1 w 4"/>
                <a:gd name="T21" fmla="*/ 0 h 5"/>
                <a:gd name="T22" fmla="*/ 0 w 4"/>
                <a:gd name="T23" fmla="*/ 1 h 5"/>
                <a:gd name="T24" fmla="*/ 0 w 4"/>
                <a:gd name="T25" fmla="*/ 2 h 5"/>
                <a:gd name="T26" fmla="*/ 0 w 4"/>
                <a:gd name="T27" fmla="*/ 3 h 5"/>
                <a:gd name="T28" fmla="*/ 1 w 4"/>
                <a:gd name="T29" fmla="*/ 4 h 5"/>
                <a:gd name="T30" fmla="*/ 2 w 4"/>
                <a:gd name="T31" fmla="*/ 5 h 5"/>
                <a:gd name="T32" fmla="*/ 3 w 4"/>
                <a:gd name="T33" fmla="*/ 5 h 5"/>
                <a:gd name="T34" fmla="*/ 3 w 4"/>
                <a:gd name="T35" fmla="*/ 5 h 5"/>
                <a:gd name="T36" fmla="*/ 3 w 4"/>
                <a:gd name="T37" fmla="*/ 5 h 5"/>
                <a:gd name="T38" fmla="*/ 3 w 4"/>
                <a:gd name="T39" fmla="*/ 5 h 5"/>
                <a:gd name="T40" fmla="*/ 3 w 4"/>
                <a:gd name="T41" fmla="*/ 5 h 5"/>
                <a:gd name="T42" fmla="*/ 3 w 4"/>
                <a:gd name="T43" fmla="*/ 4 h 5"/>
                <a:gd name="T44" fmla="*/ 3 w 4"/>
                <a:gd name="T45" fmla="*/ 4 h 5"/>
                <a:gd name="T46" fmla="*/ 4 w 4"/>
                <a:gd name="T47" fmla="*/ 3 h 5"/>
                <a:gd name="T48" fmla="*/ 4 w 4"/>
                <a:gd name="T49" fmla="*/ 2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3" name="Freeform 793"/>
            <p:cNvSpPr>
              <a:spLocks/>
            </p:cNvSpPr>
            <p:nvPr/>
          </p:nvSpPr>
          <p:spPr bwMode="auto">
            <a:xfrm>
              <a:off x="2816" y="3400"/>
              <a:ext cx="2" cy="5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1 h 5"/>
                <a:gd name="T4" fmla="*/ 2 w 2"/>
                <a:gd name="T5" fmla="*/ 0 h 5"/>
                <a:gd name="T6" fmla="*/ 1 w 2"/>
                <a:gd name="T7" fmla="*/ 0 h 5"/>
                <a:gd name="T8" fmla="*/ 0 w 2"/>
                <a:gd name="T9" fmla="*/ 0 h 5"/>
                <a:gd name="T10" fmla="*/ 1 w 2"/>
                <a:gd name="T11" fmla="*/ 0 h 5"/>
                <a:gd name="T12" fmla="*/ 1 w 2"/>
                <a:gd name="T13" fmla="*/ 1 h 5"/>
                <a:gd name="T14" fmla="*/ 1 w 2"/>
                <a:gd name="T15" fmla="*/ 1 h 5"/>
                <a:gd name="T16" fmla="*/ 2 w 2"/>
                <a:gd name="T17" fmla="*/ 2 h 5"/>
                <a:gd name="T18" fmla="*/ 2 w 2"/>
                <a:gd name="T19" fmla="*/ 3 h 5"/>
                <a:gd name="T20" fmla="*/ 1 w 2"/>
                <a:gd name="T21" fmla="*/ 4 h 5"/>
                <a:gd name="T22" fmla="*/ 1 w 2"/>
                <a:gd name="T23" fmla="*/ 4 h 5"/>
                <a:gd name="T24" fmla="*/ 1 w 2"/>
                <a:gd name="T25" fmla="*/ 5 h 5"/>
                <a:gd name="T26" fmla="*/ 1 w 2"/>
                <a:gd name="T27" fmla="*/ 5 h 5"/>
                <a:gd name="T28" fmla="*/ 2 w 2"/>
                <a:gd name="T29" fmla="*/ 4 h 5"/>
                <a:gd name="T30" fmla="*/ 2 w 2"/>
                <a:gd name="T31" fmla="*/ 3 h 5"/>
                <a:gd name="T32" fmla="*/ 2 w 2"/>
                <a:gd name="T33" fmla="*/ 2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4" name="Freeform 794"/>
            <p:cNvSpPr>
              <a:spLocks/>
            </p:cNvSpPr>
            <p:nvPr/>
          </p:nvSpPr>
          <p:spPr bwMode="auto">
            <a:xfrm>
              <a:off x="2815" y="3401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1 h 2"/>
                <a:gd name="T14" fmla="*/ 1 w 1"/>
                <a:gd name="T15" fmla="*/ 0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5" name="Freeform 795"/>
            <p:cNvSpPr>
              <a:spLocks/>
            </p:cNvSpPr>
            <p:nvPr/>
          </p:nvSpPr>
          <p:spPr bwMode="auto">
            <a:xfrm>
              <a:off x="2825" y="3392"/>
              <a:ext cx="7" cy="9"/>
            </a:xfrm>
            <a:custGeom>
              <a:avLst/>
              <a:gdLst>
                <a:gd name="T0" fmla="*/ 4 w 7"/>
                <a:gd name="T1" fmla="*/ 9 h 9"/>
                <a:gd name="T2" fmla="*/ 5 w 7"/>
                <a:gd name="T3" fmla="*/ 8 h 9"/>
                <a:gd name="T4" fmla="*/ 6 w 7"/>
                <a:gd name="T5" fmla="*/ 7 h 9"/>
                <a:gd name="T6" fmla="*/ 7 w 7"/>
                <a:gd name="T7" fmla="*/ 6 h 9"/>
                <a:gd name="T8" fmla="*/ 7 w 7"/>
                <a:gd name="T9" fmla="*/ 4 h 9"/>
                <a:gd name="T10" fmla="*/ 7 w 7"/>
                <a:gd name="T11" fmla="*/ 2 h 9"/>
                <a:gd name="T12" fmla="*/ 6 w 7"/>
                <a:gd name="T13" fmla="*/ 1 h 9"/>
                <a:gd name="T14" fmla="*/ 5 w 7"/>
                <a:gd name="T15" fmla="*/ 0 h 9"/>
                <a:gd name="T16" fmla="*/ 3 w 7"/>
                <a:gd name="T17" fmla="*/ 0 h 9"/>
                <a:gd name="T18" fmla="*/ 2 w 7"/>
                <a:gd name="T19" fmla="*/ 0 h 9"/>
                <a:gd name="T20" fmla="*/ 1 w 7"/>
                <a:gd name="T21" fmla="*/ 1 h 9"/>
                <a:gd name="T22" fmla="*/ 0 w 7"/>
                <a:gd name="T23" fmla="*/ 3 h 9"/>
                <a:gd name="T24" fmla="*/ 0 w 7"/>
                <a:gd name="T25" fmla="*/ 5 h 9"/>
                <a:gd name="T26" fmla="*/ 0 w 7"/>
                <a:gd name="T27" fmla="*/ 6 h 9"/>
                <a:gd name="T28" fmla="*/ 1 w 7"/>
                <a:gd name="T29" fmla="*/ 8 h 9"/>
                <a:gd name="T30" fmla="*/ 2 w 7"/>
                <a:gd name="T31" fmla="*/ 9 h 9"/>
                <a:gd name="T32" fmla="*/ 4 w 7"/>
                <a:gd name="T33" fmla="*/ 9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" h="9">
                  <a:moveTo>
                    <a:pt x="4" y="9"/>
                  </a:moveTo>
                  <a:lnTo>
                    <a:pt x="5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6" name="Freeform 796"/>
            <p:cNvSpPr>
              <a:spLocks/>
            </p:cNvSpPr>
            <p:nvPr/>
          </p:nvSpPr>
          <p:spPr bwMode="auto">
            <a:xfrm>
              <a:off x="2825" y="3393"/>
              <a:ext cx="6" cy="7"/>
            </a:xfrm>
            <a:custGeom>
              <a:avLst/>
              <a:gdLst>
                <a:gd name="T0" fmla="*/ 4 w 6"/>
                <a:gd name="T1" fmla="*/ 7 h 7"/>
                <a:gd name="T2" fmla="*/ 5 w 6"/>
                <a:gd name="T3" fmla="*/ 7 h 7"/>
                <a:gd name="T4" fmla="*/ 6 w 6"/>
                <a:gd name="T5" fmla="*/ 6 h 7"/>
                <a:gd name="T6" fmla="*/ 6 w 6"/>
                <a:gd name="T7" fmla="*/ 5 h 7"/>
                <a:gd name="T8" fmla="*/ 6 w 6"/>
                <a:gd name="T9" fmla="*/ 3 h 7"/>
                <a:gd name="T10" fmla="*/ 6 w 6"/>
                <a:gd name="T11" fmla="*/ 2 h 7"/>
                <a:gd name="T12" fmla="*/ 5 w 6"/>
                <a:gd name="T13" fmla="*/ 1 h 7"/>
                <a:gd name="T14" fmla="*/ 4 w 6"/>
                <a:gd name="T15" fmla="*/ 0 h 7"/>
                <a:gd name="T16" fmla="*/ 3 w 6"/>
                <a:gd name="T17" fmla="*/ 0 h 7"/>
                <a:gd name="T18" fmla="*/ 2 w 6"/>
                <a:gd name="T19" fmla="*/ 0 h 7"/>
                <a:gd name="T20" fmla="*/ 1 w 6"/>
                <a:gd name="T21" fmla="*/ 1 h 7"/>
                <a:gd name="T22" fmla="*/ 0 w 6"/>
                <a:gd name="T23" fmla="*/ 2 h 7"/>
                <a:gd name="T24" fmla="*/ 0 w 6"/>
                <a:gd name="T25" fmla="*/ 4 h 7"/>
                <a:gd name="T26" fmla="*/ 1 w 6"/>
                <a:gd name="T27" fmla="*/ 5 h 7"/>
                <a:gd name="T28" fmla="*/ 1 w 6"/>
                <a:gd name="T29" fmla="*/ 6 h 7"/>
                <a:gd name="T30" fmla="*/ 2 w 6"/>
                <a:gd name="T31" fmla="*/ 7 h 7"/>
                <a:gd name="T32" fmla="*/ 4 w 6"/>
                <a:gd name="T33" fmla="*/ 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lnTo>
                    <a:pt x="5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7" name="Freeform 797"/>
            <p:cNvSpPr>
              <a:spLocks/>
            </p:cNvSpPr>
            <p:nvPr/>
          </p:nvSpPr>
          <p:spPr bwMode="auto">
            <a:xfrm>
              <a:off x="2826" y="3394"/>
              <a:ext cx="4" cy="5"/>
            </a:xfrm>
            <a:custGeom>
              <a:avLst/>
              <a:gdLst>
                <a:gd name="T0" fmla="*/ 4 w 4"/>
                <a:gd name="T1" fmla="*/ 2 h 5"/>
                <a:gd name="T2" fmla="*/ 3 w 4"/>
                <a:gd name="T3" fmla="*/ 1 h 5"/>
                <a:gd name="T4" fmla="*/ 3 w 4"/>
                <a:gd name="T5" fmla="*/ 1 h 5"/>
                <a:gd name="T6" fmla="*/ 3 w 4"/>
                <a:gd name="T7" fmla="*/ 0 h 5"/>
                <a:gd name="T8" fmla="*/ 2 w 4"/>
                <a:gd name="T9" fmla="*/ 0 h 5"/>
                <a:gd name="T10" fmla="*/ 2 w 4"/>
                <a:gd name="T11" fmla="*/ 0 h 5"/>
                <a:gd name="T12" fmla="*/ 2 w 4"/>
                <a:gd name="T13" fmla="*/ 0 h 5"/>
                <a:gd name="T14" fmla="*/ 2 w 4"/>
                <a:gd name="T15" fmla="*/ 0 h 5"/>
                <a:gd name="T16" fmla="*/ 2 w 4"/>
                <a:gd name="T17" fmla="*/ 0 h 5"/>
                <a:gd name="T18" fmla="*/ 2 w 4"/>
                <a:gd name="T19" fmla="*/ 0 h 5"/>
                <a:gd name="T20" fmla="*/ 1 w 4"/>
                <a:gd name="T21" fmla="*/ 1 h 5"/>
                <a:gd name="T22" fmla="*/ 1 w 4"/>
                <a:gd name="T23" fmla="*/ 2 h 5"/>
                <a:gd name="T24" fmla="*/ 0 w 4"/>
                <a:gd name="T25" fmla="*/ 3 h 5"/>
                <a:gd name="T26" fmla="*/ 1 w 4"/>
                <a:gd name="T27" fmla="*/ 3 h 5"/>
                <a:gd name="T28" fmla="*/ 1 w 4"/>
                <a:gd name="T29" fmla="*/ 4 h 5"/>
                <a:gd name="T30" fmla="*/ 2 w 4"/>
                <a:gd name="T31" fmla="*/ 5 h 5"/>
                <a:gd name="T32" fmla="*/ 3 w 4"/>
                <a:gd name="T33" fmla="*/ 5 h 5"/>
                <a:gd name="T34" fmla="*/ 3 w 4"/>
                <a:gd name="T35" fmla="*/ 5 h 5"/>
                <a:gd name="T36" fmla="*/ 3 w 4"/>
                <a:gd name="T37" fmla="*/ 5 h 5"/>
                <a:gd name="T38" fmla="*/ 3 w 4"/>
                <a:gd name="T39" fmla="*/ 5 h 5"/>
                <a:gd name="T40" fmla="*/ 3 w 4"/>
                <a:gd name="T41" fmla="*/ 5 h 5"/>
                <a:gd name="T42" fmla="*/ 3 w 4"/>
                <a:gd name="T43" fmla="*/ 4 h 5"/>
                <a:gd name="T44" fmla="*/ 3 w 4"/>
                <a:gd name="T45" fmla="*/ 4 h 5"/>
                <a:gd name="T46" fmla="*/ 4 w 4"/>
                <a:gd name="T47" fmla="*/ 3 h 5"/>
                <a:gd name="T48" fmla="*/ 4 w 4"/>
                <a:gd name="T49" fmla="*/ 2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8" name="Freeform 798"/>
            <p:cNvSpPr>
              <a:spLocks/>
            </p:cNvSpPr>
            <p:nvPr/>
          </p:nvSpPr>
          <p:spPr bwMode="auto">
            <a:xfrm>
              <a:off x="2828" y="3394"/>
              <a:ext cx="3" cy="5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1 h 5"/>
                <a:gd name="T4" fmla="*/ 2 w 3"/>
                <a:gd name="T5" fmla="*/ 1 h 5"/>
                <a:gd name="T6" fmla="*/ 1 w 3"/>
                <a:gd name="T7" fmla="*/ 0 h 5"/>
                <a:gd name="T8" fmla="*/ 0 w 3"/>
                <a:gd name="T9" fmla="*/ 0 h 5"/>
                <a:gd name="T10" fmla="*/ 1 w 3"/>
                <a:gd name="T11" fmla="*/ 0 h 5"/>
                <a:gd name="T12" fmla="*/ 1 w 3"/>
                <a:gd name="T13" fmla="*/ 1 h 5"/>
                <a:gd name="T14" fmla="*/ 1 w 3"/>
                <a:gd name="T15" fmla="*/ 1 h 5"/>
                <a:gd name="T16" fmla="*/ 2 w 3"/>
                <a:gd name="T17" fmla="*/ 2 h 5"/>
                <a:gd name="T18" fmla="*/ 2 w 3"/>
                <a:gd name="T19" fmla="*/ 3 h 5"/>
                <a:gd name="T20" fmla="*/ 1 w 3"/>
                <a:gd name="T21" fmla="*/ 4 h 5"/>
                <a:gd name="T22" fmla="*/ 1 w 3"/>
                <a:gd name="T23" fmla="*/ 4 h 5"/>
                <a:gd name="T24" fmla="*/ 1 w 3"/>
                <a:gd name="T25" fmla="*/ 5 h 5"/>
                <a:gd name="T26" fmla="*/ 1 w 3"/>
                <a:gd name="T27" fmla="*/ 4 h 5"/>
                <a:gd name="T28" fmla="*/ 2 w 3"/>
                <a:gd name="T29" fmla="*/ 4 h 5"/>
                <a:gd name="T30" fmla="*/ 2 w 3"/>
                <a:gd name="T31" fmla="*/ 3 h 5"/>
                <a:gd name="T32" fmla="*/ 3 w 3"/>
                <a:gd name="T33" fmla="*/ 2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29" name="Freeform 799"/>
            <p:cNvSpPr>
              <a:spLocks/>
            </p:cNvSpPr>
            <p:nvPr/>
          </p:nvSpPr>
          <p:spPr bwMode="auto">
            <a:xfrm>
              <a:off x="2827" y="3395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1 h 2"/>
                <a:gd name="T14" fmla="*/ 1 w 1"/>
                <a:gd name="T15" fmla="*/ 1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0" name="Freeform 800"/>
            <p:cNvSpPr>
              <a:spLocks/>
            </p:cNvSpPr>
            <p:nvPr/>
          </p:nvSpPr>
          <p:spPr bwMode="auto">
            <a:xfrm>
              <a:off x="2836" y="3387"/>
              <a:ext cx="6" cy="8"/>
            </a:xfrm>
            <a:custGeom>
              <a:avLst/>
              <a:gdLst>
                <a:gd name="T0" fmla="*/ 3 w 6"/>
                <a:gd name="T1" fmla="*/ 8 h 8"/>
                <a:gd name="T2" fmla="*/ 5 w 6"/>
                <a:gd name="T3" fmla="*/ 7 h 8"/>
                <a:gd name="T4" fmla="*/ 6 w 6"/>
                <a:gd name="T5" fmla="*/ 6 h 8"/>
                <a:gd name="T6" fmla="*/ 6 w 6"/>
                <a:gd name="T7" fmla="*/ 5 h 8"/>
                <a:gd name="T8" fmla="*/ 6 w 6"/>
                <a:gd name="T9" fmla="*/ 3 h 8"/>
                <a:gd name="T10" fmla="*/ 6 w 6"/>
                <a:gd name="T11" fmla="*/ 2 h 8"/>
                <a:gd name="T12" fmla="*/ 5 w 6"/>
                <a:gd name="T13" fmla="*/ 1 h 8"/>
                <a:gd name="T14" fmla="*/ 4 w 6"/>
                <a:gd name="T15" fmla="*/ 0 h 8"/>
                <a:gd name="T16" fmla="*/ 3 w 6"/>
                <a:gd name="T17" fmla="*/ 0 h 8"/>
                <a:gd name="T18" fmla="*/ 2 w 6"/>
                <a:gd name="T19" fmla="*/ 0 h 8"/>
                <a:gd name="T20" fmla="*/ 1 w 6"/>
                <a:gd name="T21" fmla="*/ 1 h 8"/>
                <a:gd name="T22" fmla="*/ 0 w 6"/>
                <a:gd name="T23" fmla="*/ 2 h 8"/>
                <a:gd name="T24" fmla="*/ 0 w 6"/>
                <a:gd name="T25" fmla="*/ 4 h 8"/>
                <a:gd name="T26" fmla="*/ 0 w 6"/>
                <a:gd name="T27" fmla="*/ 5 h 8"/>
                <a:gd name="T28" fmla="*/ 1 w 6"/>
                <a:gd name="T29" fmla="*/ 7 h 8"/>
                <a:gd name="T30" fmla="*/ 2 w 6"/>
                <a:gd name="T31" fmla="*/ 7 h 8"/>
                <a:gd name="T32" fmla="*/ 3 w 6"/>
                <a:gd name="T33" fmla="*/ 8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8">
                  <a:moveTo>
                    <a:pt x="3" y="8"/>
                  </a:moveTo>
                  <a:lnTo>
                    <a:pt x="5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7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1" name="Freeform 801"/>
            <p:cNvSpPr>
              <a:spLocks/>
            </p:cNvSpPr>
            <p:nvPr/>
          </p:nvSpPr>
          <p:spPr bwMode="auto">
            <a:xfrm>
              <a:off x="2837" y="3387"/>
              <a:ext cx="5" cy="7"/>
            </a:xfrm>
            <a:custGeom>
              <a:avLst/>
              <a:gdLst>
                <a:gd name="T0" fmla="*/ 2 w 5"/>
                <a:gd name="T1" fmla="*/ 7 h 7"/>
                <a:gd name="T2" fmla="*/ 3 w 5"/>
                <a:gd name="T3" fmla="*/ 7 h 7"/>
                <a:gd name="T4" fmla="*/ 4 w 5"/>
                <a:gd name="T5" fmla="*/ 6 h 7"/>
                <a:gd name="T6" fmla="*/ 5 w 5"/>
                <a:gd name="T7" fmla="*/ 5 h 7"/>
                <a:gd name="T8" fmla="*/ 5 w 5"/>
                <a:gd name="T9" fmla="*/ 3 h 7"/>
                <a:gd name="T10" fmla="*/ 5 w 5"/>
                <a:gd name="T11" fmla="*/ 2 h 7"/>
                <a:gd name="T12" fmla="*/ 4 w 5"/>
                <a:gd name="T13" fmla="*/ 1 h 7"/>
                <a:gd name="T14" fmla="*/ 3 w 5"/>
                <a:gd name="T15" fmla="*/ 0 h 7"/>
                <a:gd name="T16" fmla="*/ 2 w 5"/>
                <a:gd name="T17" fmla="*/ 0 h 7"/>
                <a:gd name="T18" fmla="*/ 1 w 5"/>
                <a:gd name="T19" fmla="*/ 1 h 7"/>
                <a:gd name="T20" fmla="*/ 0 w 5"/>
                <a:gd name="T21" fmla="*/ 1 h 7"/>
                <a:gd name="T22" fmla="*/ 0 w 5"/>
                <a:gd name="T23" fmla="*/ 2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  <a:gd name="T30" fmla="*/ 1 w 5"/>
                <a:gd name="T31" fmla="*/ 7 h 7"/>
                <a:gd name="T32" fmla="*/ 2 w 5"/>
                <a:gd name="T33" fmla="*/ 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2" name="Freeform 802"/>
            <p:cNvSpPr>
              <a:spLocks/>
            </p:cNvSpPr>
            <p:nvPr/>
          </p:nvSpPr>
          <p:spPr bwMode="auto">
            <a:xfrm>
              <a:off x="2837" y="3389"/>
              <a:ext cx="3" cy="4"/>
            </a:xfrm>
            <a:custGeom>
              <a:avLst/>
              <a:gdLst>
                <a:gd name="T0" fmla="*/ 3 w 3"/>
                <a:gd name="T1" fmla="*/ 2 h 4"/>
                <a:gd name="T2" fmla="*/ 3 w 3"/>
                <a:gd name="T3" fmla="*/ 1 h 4"/>
                <a:gd name="T4" fmla="*/ 3 w 3"/>
                <a:gd name="T5" fmla="*/ 0 h 4"/>
                <a:gd name="T6" fmla="*/ 2 w 3"/>
                <a:gd name="T7" fmla="*/ 0 h 4"/>
                <a:gd name="T8" fmla="*/ 2 w 3"/>
                <a:gd name="T9" fmla="*/ 0 h 4"/>
                <a:gd name="T10" fmla="*/ 2 w 3"/>
                <a:gd name="T11" fmla="*/ 0 h 4"/>
                <a:gd name="T12" fmla="*/ 2 w 3"/>
                <a:gd name="T13" fmla="*/ 0 h 4"/>
                <a:gd name="T14" fmla="*/ 2 w 3"/>
                <a:gd name="T15" fmla="*/ 0 h 4"/>
                <a:gd name="T16" fmla="*/ 2 w 3"/>
                <a:gd name="T17" fmla="*/ 0 h 4"/>
                <a:gd name="T18" fmla="*/ 1 w 3"/>
                <a:gd name="T19" fmla="*/ 0 h 4"/>
                <a:gd name="T20" fmla="*/ 1 w 3"/>
                <a:gd name="T21" fmla="*/ 0 h 4"/>
                <a:gd name="T22" fmla="*/ 0 w 3"/>
                <a:gd name="T23" fmla="*/ 1 h 4"/>
                <a:gd name="T24" fmla="*/ 0 w 3"/>
                <a:gd name="T25" fmla="*/ 2 h 4"/>
                <a:gd name="T26" fmla="*/ 1 w 3"/>
                <a:gd name="T27" fmla="*/ 2 h 4"/>
                <a:gd name="T28" fmla="*/ 1 w 3"/>
                <a:gd name="T29" fmla="*/ 3 h 4"/>
                <a:gd name="T30" fmla="*/ 2 w 3"/>
                <a:gd name="T31" fmla="*/ 4 h 4"/>
                <a:gd name="T32" fmla="*/ 2 w 3"/>
                <a:gd name="T33" fmla="*/ 4 h 4"/>
                <a:gd name="T34" fmla="*/ 2 w 3"/>
                <a:gd name="T35" fmla="*/ 4 h 4"/>
                <a:gd name="T36" fmla="*/ 2 w 3"/>
                <a:gd name="T37" fmla="*/ 4 h 4"/>
                <a:gd name="T38" fmla="*/ 2 w 3"/>
                <a:gd name="T39" fmla="*/ 4 h 4"/>
                <a:gd name="T40" fmla="*/ 2 w 3"/>
                <a:gd name="T41" fmla="*/ 4 h 4"/>
                <a:gd name="T42" fmla="*/ 3 w 3"/>
                <a:gd name="T43" fmla="*/ 3 h 4"/>
                <a:gd name="T44" fmla="*/ 3 w 3"/>
                <a:gd name="T45" fmla="*/ 3 h 4"/>
                <a:gd name="T46" fmla="*/ 3 w 3"/>
                <a:gd name="T47" fmla="*/ 2 h 4"/>
                <a:gd name="T48" fmla="*/ 3 w 3"/>
                <a:gd name="T49" fmla="*/ 2 h 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3" name="Freeform 803"/>
            <p:cNvSpPr>
              <a:spLocks/>
            </p:cNvSpPr>
            <p:nvPr/>
          </p:nvSpPr>
          <p:spPr bwMode="auto">
            <a:xfrm>
              <a:off x="2839" y="3389"/>
              <a:ext cx="2" cy="4"/>
            </a:xfrm>
            <a:custGeom>
              <a:avLst/>
              <a:gdLst>
                <a:gd name="T0" fmla="*/ 2 w 2"/>
                <a:gd name="T1" fmla="*/ 1 h 4"/>
                <a:gd name="T2" fmla="*/ 2 w 2"/>
                <a:gd name="T3" fmla="*/ 1 h 4"/>
                <a:gd name="T4" fmla="*/ 1 w 2"/>
                <a:gd name="T5" fmla="*/ 0 h 4"/>
                <a:gd name="T6" fmla="*/ 1 w 2"/>
                <a:gd name="T7" fmla="*/ 0 h 4"/>
                <a:gd name="T8" fmla="*/ 0 w 2"/>
                <a:gd name="T9" fmla="*/ 0 h 4"/>
                <a:gd name="T10" fmla="*/ 0 w 2"/>
                <a:gd name="T11" fmla="*/ 0 h 4"/>
                <a:gd name="T12" fmla="*/ 1 w 2"/>
                <a:gd name="T13" fmla="*/ 0 h 4"/>
                <a:gd name="T14" fmla="*/ 1 w 2"/>
                <a:gd name="T15" fmla="*/ 1 h 4"/>
                <a:gd name="T16" fmla="*/ 1 w 2"/>
                <a:gd name="T17" fmla="*/ 2 h 4"/>
                <a:gd name="T18" fmla="*/ 1 w 2"/>
                <a:gd name="T19" fmla="*/ 2 h 4"/>
                <a:gd name="T20" fmla="*/ 1 w 2"/>
                <a:gd name="T21" fmla="*/ 3 h 4"/>
                <a:gd name="T22" fmla="*/ 1 w 2"/>
                <a:gd name="T23" fmla="*/ 3 h 4"/>
                <a:gd name="T24" fmla="*/ 0 w 2"/>
                <a:gd name="T25" fmla="*/ 4 h 4"/>
                <a:gd name="T26" fmla="*/ 1 w 2"/>
                <a:gd name="T27" fmla="*/ 3 h 4"/>
                <a:gd name="T28" fmla="*/ 2 w 2"/>
                <a:gd name="T29" fmla="*/ 3 h 4"/>
                <a:gd name="T30" fmla="*/ 2 w 2"/>
                <a:gd name="T31" fmla="*/ 2 h 4"/>
                <a:gd name="T32" fmla="*/ 2 w 2"/>
                <a:gd name="T33" fmla="*/ 1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4" name="Freeform 804"/>
            <p:cNvSpPr>
              <a:spLocks/>
            </p:cNvSpPr>
            <p:nvPr/>
          </p:nvSpPr>
          <p:spPr bwMode="auto">
            <a:xfrm>
              <a:off x="2838" y="3389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1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5" name="Freeform 805"/>
            <p:cNvSpPr>
              <a:spLocks/>
            </p:cNvSpPr>
            <p:nvPr/>
          </p:nvSpPr>
          <p:spPr bwMode="auto">
            <a:xfrm>
              <a:off x="2814" y="3199"/>
              <a:ext cx="1" cy="184"/>
            </a:xfrm>
            <a:custGeom>
              <a:avLst/>
              <a:gdLst>
                <a:gd name="T0" fmla="*/ 0 w 1"/>
                <a:gd name="T1" fmla="*/ 0 h 184"/>
                <a:gd name="T2" fmla="*/ 0 w 1"/>
                <a:gd name="T3" fmla="*/ 183 h 184"/>
                <a:gd name="T4" fmla="*/ 0 w 1"/>
                <a:gd name="T5" fmla="*/ 183 h 184"/>
                <a:gd name="T6" fmla="*/ 0 w 1"/>
                <a:gd name="T7" fmla="*/ 183 h 184"/>
                <a:gd name="T8" fmla="*/ 0 w 1"/>
                <a:gd name="T9" fmla="*/ 183 h 184"/>
                <a:gd name="T10" fmla="*/ 1 w 1"/>
                <a:gd name="T11" fmla="*/ 184 h 184"/>
                <a:gd name="T12" fmla="*/ 1 w 1"/>
                <a:gd name="T13" fmla="*/ 0 h 184"/>
                <a:gd name="T14" fmla="*/ 0 w 1"/>
                <a:gd name="T15" fmla="*/ 0 h 1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" h="184">
                  <a:moveTo>
                    <a:pt x="0" y="0"/>
                  </a:moveTo>
                  <a:lnTo>
                    <a:pt x="0" y="183"/>
                  </a:lnTo>
                  <a:lnTo>
                    <a:pt x="1" y="184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6" name="Freeform 806"/>
            <p:cNvSpPr>
              <a:spLocks/>
            </p:cNvSpPr>
            <p:nvPr/>
          </p:nvSpPr>
          <p:spPr bwMode="auto">
            <a:xfrm>
              <a:off x="2815" y="3199"/>
              <a:ext cx="3" cy="184"/>
            </a:xfrm>
            <a:custGeom>
              <a:avLst/>
              <a:gdLst>
                <a:gd name="T0" fmla="*/ 3 w 3"/>
                <a:gd name="T1" fmla="*/ 182 h 184"/>
                <a:gd name="T2" fmla="*/ 1 w 3"/>
                <a:gd name="T3" fmla="*/ 0 h 184"/>
                <a:gd name="T4" fmla="*/ 0 w 3"/>
                <a:gd name="T5" fmla="*/ 0 h 184"/>
                <a:gd name="T6" fmla="*/ 0 w 3"/>
                <a:gd name="T7" fmla="*/ 184 h 184"/>
                <a:gd name="T8" fmla="*/ 1 w 3"/>
                <a:gd name="T9" fmla="*/ 184 h 184"/>
                <a:gd name="T10" fmla="*/ 2 w 3"/>
                <a:gd name="T11" fmla="*/ 184 h 184"/>
                <a:gd name="T12" fmla="*/ 2 w 3"/>
                <a:gd name="T13" fmla="*/ 183 h 184"/>
                <a:gd name="T14" fmla="*/ 3 w 3"/>
                <a:gd name="T15" fmla="*/ 182 h 1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184">
                  <a:moveTo>
                    <a:pt x="3" y="18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84"/>
                  </a:lnTo>
                  <a:lnTo>
                    <a:pt x="1" y="184"/>
                  </a:lnTo>
                  <a:lnTo>
                    <a:pt x="2" y="184"/>
                  </a:lnTo>
                  <a:lnTo>
                    <a:pt x="2" y="183"/>
                  </a:lnTo>
                  <a:lnTo>
                    <a:pt x="3" y="182"/>
                  </a:lnTo>
                  <a:close/>
                </a:path>
              </a:pathLst>
            </a:custGeom>
            <a:solidFill>
              <a:srgbClr val="DBD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7" name="Freeform 807"/>
            <p:cNvSpPr>
              <a:spLocks/>
            </p:cNvSpPr>
            <p:nvPr/>
          </p:nvSpPr>
          <p:spPr bwMode="auto">
            <a:xfrm>
              <a:off x="2702" y="3324"/>
              <a:ext cx="113" cy="46"/>
            </a:xfrm>
            <a:custGeom>
              <a:avLst/>
              <a:gdLst>
                <a:gd name="T0" fmla="*/ 113 w 113"/>
                <a:gd name="T1" fmla="*/ 0 h 46"/>
                <a:gd name="T2" fmla="*/ 113 w 113"/>
                <a:gd name="T3" fmla="*/ 0 h 46"/>
                <a:gd name="T4" fmla="*/ 112 w 113"/>
                <a:gd name="T5" fmla="*/ 0 h 46"/>
                <a:gd name="T6" fmla="*/ 112 w 113"/>
                <a:gd name="T7" fmla="*/ 0 h 46"/>
                <a:gd name="T8" fmla="*/ 112 w 113"/>
                <a:gd name="T9" fmla="*/ 0 h 46"/>
                <a:gd name="T10" fmla="*/ 2 w 113"/>
                <a:gd name="T11" fmla="*/ 42 h 46"/>
                <a:gd name="T12" fmla="*/ 1 w 113"/>
                <a:gd name="T13" fmla="*/ 43 h 46"/>
                <a:gd name="T14" fmla="*/ 1 w 113"/>
                <a:gd name="T15" fmla="*/ 43 h 46"/>
                <a:gd name="T16" fmla="*/ 0 w 113"/>
                <a:gd name="T17" fmla="*/ 45 h 46"/>
                <a:gd name="T18" fmla="*/ 1 w 113"/>
                <a:gd name="T19" fmla="*/ 46 h 46"/>
                <a:gd name="T20" fmla="*/ 1 w 113"/>
                <a:gd name="T21" fmla="*/ 45 h 46"/>
                <a:gd name="T22" fmla="*/ 2 w 113"/>
                <a:gd name="T23" fmla="*/ 44 h 46"/>
                <a:gd name="T24" fmla="*/ 2 w 113"/>
                <a:gd name="T25" fmla="*/ 43 h 46"/>
                <a:gd name="T26" fmla="*/ 2 w 113"/>
                <a:gd name="T27" fmla="*/ 43 h 46"/>
                <a:gd name="T28" fmla="*/ 113 w 113"/>
                <a:gd name="T29" fmla="*/ 0 h 4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46">
                  <a:moveTo>
                    <a:pt x="113" y="0"/>
                  </a:moveTo>
                  <a:lnTo>
                    <a:pt x="113" y="0"/>
                  </a:lnTo>
                  <a:lnTo>
                    <a:pt x="112" y="0"/>
                  </a:lnTo>
                  <a:lnTo>
                    <a:pt x="2" y="42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6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8" name="Freeform 808"/>
            <p:cNvSpPr>
              <a:spLocks/>
            </p:cNvSpPr>
            <p:nvPr/>
          </p:nvSpPr>
          <p:spPr bwMode="auto">
            <a:xfrm>
              <a:off x="2703" y="3324"/>
              <a:ext cx="113" cy="48"/>
            </a:xfrm>
            <a:custGeom>
              <a:avLst/>
              <a:gdLst>
                <a:gd name="T0" fmla="*/ 112 w 113"/>
                <a:gd name="T1" fmla="*/ 0 h 48"/>
                <a:gd name="T2" fmla="*/ 1 w 113"/>
                <a:gd name="T3" fmla="*/ 43 h 48"/>
                <a:gd name="T4" fmla="*/ 1 w 113"/>
                <a:gd name="T5" fmla="*/ 43 h 48"/>
                <a:gd name="T6" fmla="*/ 1 w 113"/>
                <a:gd name="T7" fmla="*/ 44 h 48"/>
                <a:gd name="T8" fmla="*/ 0 w 113"/>
                <a:gd name="T9" fmla="*/ 45 h 48"/>
                <a:gd name="T10" fmla="*/ 0 w 113"/>
                <a:gd name="T11" fmla="*/ 46 h 48"/>
                <a:gd name="T12" fmla="*/ 0 w 113"/>
                <a:gd name="T13" fmla="*/ 47 h 48"/>
                <a:gd name="T14" fmla="*/ 1 w 113"/>
                <a:gd name="T15" fmla="*/ 47 h 48"/>
                <a:gd name="T16" fmla="*/ 1 w 113"/>
                <a:gd name="T17" fmla="*/ 47 h 48"/>
                <a:gd name="T18" fmla="*/ 2 w 113"/>
                <a:gd name="T19" fmla="*/ 48 h 48"/>
                <a:gd name="T20" fmla="*/ 112 w 113"/>
                <a:gd name="T21" fmla="*/ 4 h 48"/>
                <a:gd name="T22" fmla="*/ 112 w 113"/>
                <a:gd name="T23" fmla="*/ 3 h 48"/>
                <a:gd name="T24" fmla="*/ 113 w 113"/>
                <a:gd name="T25" fmla="*/ 2 h 48"/>
                <a:gd name="T26" fmla="*/ 113 w 113"/>
                <a:gd name="T27" fmla="*/ 1 h 48"/>
                <a:gd name="T28" fmla="*/ 112 w 113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48">
                  <a:moveTo>
                    <a:pt x="112" y="0"/>
                  </a:moveTo>
                  <a:lnTo>
                    <a:pt x="1" y="43"/>
                  </a:lnTo>
                  <a:lnTo>
                    <a:pt x="1" y="44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2" y="48"/>
                  </a:lnTo>
                  <a:lnTo>
                    <a:pt x="112" y="4"/>
                  </a:lnTo>
                  <a:lnTo>
                    <a:pt x="112" y="3"/>
                  </a:lnTo>
                  <a:lnTo>
                    <a:pt x="113" y="2"/>
                  </a:lnTo>
                  <a:lnTo>
                    <a:pt x="113" y="1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DBD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39" name="Freeform 809"/>
            <p:cNvSpPr>
              <a:spLocks/>
            </p:cNvSpPr>
            <p:nvPr/>
          </p:nvSpPr>
          <p:spPr bwMode="auto">
            <a:xfrm>
              <a:off x="2707" y="3328"/>
              <a:ext cx="108" cy="48"/>
            </a:xfrm>
            <a:custGeom>
              <a:avLst/>
              <a:gdLst>
                <a:gd name="T0" fmla="*/ 107 w 108"/>
                <a:gd name="T1" fmla="*/ 0 h 48"/>
                <a:gd name="T2" fmla="*/ 108 w 108"/>
                <a:gd name="T3" fmla="*/ 0 h 48"/>
                <a:gd name="T4" fmla="*/ 108 w 108"/>
                <a:gd name="T5" fmla="*/ 2 h 48"/>
                <a:gd name="T6" fmla="*/ 108 w 108"/>
                <a:gd name="T7" fmla="*/ 4 h 48"/>
                <a:gd name="T8" fmla="*/ 108 w 108"/>
                <a:gd name="T9" fmla="*/ 7 h 48"/>
                <a:gd name="T10" fmla="*/ 107 w 108"/>
                <a:gd name="T11" fmla="*/ 10 h 48"/>
                <a:gd name="T12" fmla="*/ 105 w 108"/>
                <a:gd name="T13" fmla="*/ 13 h 48"/>
                <a:gd name="T14" fmla="*/ 101 w 108"/>
                <a:gd name="T15" fmla="*/ 16 h 48"/>
                <a:gd name="T16" fmla="*/ 95 w 108"/>
                <a:gd name="T17" fmla="*/ 18 h 48"/>
                <a:gd name="T18" fmla="*/ 90 w 108"/>
                <a:gd name="T19" fmla="*/ 20 h 48"/>
                <a:gd name="T20" fmla="*/ 86 w 108"/>
                <a:gd name="T21" fmla="*/ 20 h 48"/>
                <a:gd name="T22" fmla="*/ 83 w 108"/>
                <a:gd name="T23" fmla="*/ 20 h 48"/>
                <a:gd name="T24" fmla="*/ 81 w 108"/>
                <a:gd name="T25" fmla="*/ 19 h 48"/>
                <a:gd name="T26" fmla="*/ 79 w 108"/>
                <a:gd name="T27" fmla="*/ 18 h 48"/>
                <a:gd name="T28" fmla="*/ 78 w 108"/>
                <a:gd name="T29" fmla="*/ 17 h 48"/>
                <a:gd name="T30" fmla="*/ 78 w 108"/>
                <a:gd name="T31" fmla="*/ 17 h 48"/>
                <a:gd name="T32" fmla="*/ 77 w 108"/>
                <a:gd name="T33" fmla="*/ 16 h 48"/>
                <a:gd name="T34" fmla="*/ 77 w 108"/>
                <a:gd name="T35" fmla="*/ 17 h 48"/>
                <a:gd name="T36" fmla="*/ 77 w 108"/>
                <a:gd name="T37" fmla="*/ 18 h 48"/>
                <a:gd name="T38" fmla="*/ 77 w 108"/>
                <a:gd name="T39" fmla="*/ 20 h 48"/>
                <a:gd name="T40" fmla="*/ 76 w 108"/>
                <a:gd name="T41" fmla="*/ 22 h 48"/>
                <a:gd name="T42" fmla="*/ 75 w 108"/>
                <a:gd name="T43" fmla="*/ 25 h 48"/>
                <a:gd name="T44" fmla="*/ 72 w 108"/>
                <a:gd name="T45" fmla="*/ 27 h 48"/>
                <a:gd name="T46" fmla="*/ 68 w 108"/>
                <a:gd name="T47" fmla="*/ 30 h 48"/>
                <a:gd name="T48" fmla="*/ 64 w 108"/>
                <a:gd name="T49" fmla="*/ 32 h 48"/>
                <a:gd name="T50" fmla="*/ 58 w 108"/>
                <a:gd name="T51" fmla="*/ 33 h 48"/>
                <a:gd name="T52" fmla="*/ 53 w 108"/>
                <a:gd name="T53" fmla="*/ 34 h 48"/>
                <a:gd name="T54" fmla="*/ 49 w 108"/>
                <a:gd name="T55" fmla="*/ 34 h 48"/>
                <a:gd name="T56" fmla="*/ 45 w 108"/>
                <a:gd name="T57" fmla="*/ 33 h 48"/>
                <a:gd name="T58" fmla="*/ 43 w 108"/>
                <a:gd name="T59" fmla="*/ 33 h 48"/>
                <a:gd name="T60" fmla="*/ 41 w 108"/>
                <a:gd name="T61" fmla="*/ 32 h 48"/>
                <a:gd name="T62" fmla="*/ 39 w 108"/>
                <a:gd name="T63" fmla="*/ 31 h 48"/>
                <a:gd name="T64" fmla="*/ 39 w 108"/>
                <a:gd name="T65" fmla="*/ 31 h 48"/>
                <a:gd name="T66" fmla="*/ 39 w 108"/>
                <a:gd name="T67" fmla="*/ 31 h 48"/>
                <a:gd name="T68" fmla="*/ 38 w 108"/>
                <a:gd name="T69" fmla="*/ 33 h 48"/>
                <a:gd name="T70" fmla="*/ 38 w 108"/>
                <a:gd name="T71" fmla="*/ 35 h 48"/>
                <a:gd name="T72" fmla="*/ 36 w 108"/>
                <a:gd name="T73" fmla="*/ 37 h 48"/>
                <a:gd name="T74" fmla="*/ 34 w 108"/>
                <a:gd name="T75" fmla="*/ 40 h 48"/>
                <a:gd name="T76" fmla="*/ 31 w 108"/>
                <a:gd name="T77" fmla="*/ 42 h 48"/>
                <a:gd name="T78" fmla="*/ 27 w 108"/>
                <a:gd name="T79" fmla="*/ 44 h 48"/>
                <a:gd name="T80" fmla="*/ 22 w 108"/>
                <a:gd name="T81" fmla="*/ 46 h 48"/>
                <a:gd name="T82" fmla="*/ 16 w 108"/>
                <a:gd name="T83" fmla="*/ 48 h 48"/>
                <a:gd name="T84" fmla="*/ 12 w 108"/>
                <a:gd name="T85" fmla="*/ 48 h 48"/>
                <a:gd name="T86" fmla="*/ 8 w 108"/>
                <a:gd name="T87" fmla="*/ 47 h 48"/>
                <a:gd name="T88" fmla="*/ 5 w 108"/>
                <a:gd name="T89" fmla="*/ 47 h 48"/>
                <a:gd name="T90" fmla="*/ 3 w 108"/>
                <a:gd name="T91" fmla="*/ 45 h 48"/>
                <a:gd name="T92" fmla="*/ 1 w 108"/>
                <a:gd name="T93" fmla="*/ 44 h 48"/>
                <a:gd name="T94" fmla="*/ 0 w 108"/>
                <a:gd name="T95" fmla="*/ 44 h 48"/>
                <a:gd name="T96" fmla="*/ 0 w 108"/>
                <a:gd name="T97" fmla="*/ 43 h 48"/>
                <a:gd name="T98" fmla="*/ 107 w 108"/>
                <a:gd name="T99" fmla="*/ 0 h 4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8" h="48">
                  <a:moveTo>
                    <a:pt x="107" y="0"/>
                  </a:moveTo>
                  <a:lnTo>
                    <a:pt x="108" y="0"/>
                  </a:lnTo>
                  <a:lnTo>
                    <a:pt x="108" y="2"/>
                  </a:lnTo>
                  <a:lnTo>
                    <a:pt x="108" y="4"/>
                  </a:lnTo>
                  <a:lnTo>
                    <a:pt x="108" y="7"/>
                  </a:lnTo>
                  <a:lnTo>
                    <a:pt x="107" y="10"/>
                  </a:lnTo>
                  <a:lnTo>
                    <a:pt x="105" y="13"/>
                  </a:lnTo>
                  <a:lnTo>
                    <a:pt x="101" y="16"/>
                  </a:lnTo>
                  <a:lnTo>
                    <a:pt x="95" y="18"/>
                  </a:lnTo>
                  <a:lnTo>
                    <a:pt x="90" y="20"/>
                  </a:lnTo>
                  <a:lnTo>
                    <a:pt x="86" y="20"/>
                  </a:lnTo>
                  <a:lnTo>
                    <a:pt x="83" y="20"/>
                  </a:lnTo>
                  <a:lnTo>
                    <a:pt x="81" y="19"/>
                  </a:lnTo>
                  <a:lnTo>
                    <a:pt x="79" y="18"/>
                  </a:lnTo>
                  <a:lnTo>
                    <a:pt x="78" y="17"/>
                  </a:lnTo>
                  <a:lnTo>
                    <a:pt x="77" y="16"/>
                  </a:lnTo>
                  <a:lnTo>
                    <a:pt x="77" y="17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6" y="22"/>
                  </a:lnTo>
                  <a:lnTo>
                    <a:pt x="75" y="25"/>
                  </a:lnTo>
                  <a:lnTo>
                    <a:pt x="72" y="27"/>
                  </a:lnTo>
                  <a:lnTo>
                    <a:pt x="68" y="30"/>
                  </a:lnTo>
                  <a:lnTo>
                    <a:pt x="64" y="32"/>
                  </a:lnTo>
                  <a:lnTo>
                    <a:pt x="58" y="33"/>
                  </a:lnTo>
                  <a:lnTo>
                    <a:pt x="53" y="34"/>
                  </a:lnTo>
                  <a:lnTo>
                    <a:pt x="49" y="34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1" y="32"/>
                  </a:lnTo>
                  <a:lnTo>
                    <a:pt x="39" y="31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6" y="37"/>
                  </a:lnTo>
                  <a:lnTo>
                    <a:pt x="34" y="40"/>
                  </a:lnTo>
                  <a:lnTo>
                    <a:pt x="31" y="42"/>
                  </a:lnTo>
                  <a:lnTo>
                    <a:pt x="27" y="44"/>
                  </a:lnTo>
                  <a:lnTo>
                    <a:pt x="22" y="46"/>
                  </a:lnTo>
                  <a:lnTo>
                    <a:pt x="16" y="48"/>
                  </a:lnTo>
                  <a:lnTo>
                    <a:pt x="12" y="48"/>
                  </a:lnTo>
                  <a:lnTo>
                    <a:pt x="8" y="47"/>
                  </a:lnTo>
                  <a:lnTo>
                    <a:pt x="5" y="47"/>
                  </a:lnTo>
                  <a:lnTo>
                    <a:pt x="3" y="45"/>
                  </a:lnTo>
                  <a:lnTo>
                    <a:pt x="1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0" name="Freeform 810"/>
            <p:cNvSpPr>
              <a:spLocks/>
            </p:cNvSpPr>
            <p:nvPr/>
          </p:nvSpPr>
          <p:spPr bwMode="auto">
            <a:xfrm>
              <a:off x="2787" y="3332"/>
              <a:ext cx="25" cy="13"/>
            </a:xfrm>
            <a:custGeom>
              <a:avLst/>
              <a:gdLst>
                <a:gd name="T0" fmla="*/ 25 w 25"/>
                <a:gd name="T1" fmla="*/ 0 h 13"/>
                <a:gd name="T2" fmla="*/ 25 w 25"/>
                <a:gd name="T3" fmla="*/ 1 h 13"/>
                <a:gd name="T4" fmla="*/ 24 w 25"/>
                <a:gd name="T5" fmla="*/ 2 h 13"/>
                <a:gd name="T6" fmla="*/ 23 w 25"/>
                <a:gd name="T7" fmla="*/ 5 h 13"/>
                <a:gd name="T8" fmla="*/ 21 w 25"/>
                <a:gd name="T9" fmla="*/ 8 h 13"/>
                <a:gd name="T10" fmla="*/ 18 w 25"/>
                <a:gd name="T11" fmla="*/ 10 h 13"/>
                <a:gd name="T12" fmla="*/ 14 w 25"/>
                <a:gd name="T13" fmla="*/ 12 h 13"/>
                <a:gd name="T14" fmla="*/ 8 w 25"/>
                <a:gd name="T15" fmla="*/ 12 h 13"/>
                <a:gd name="T16" fmla="*/ 0 w 25"/>
                <a:gd name="T17" fmla="*/ 11 h 13"/>
                <a:gd name="T18" fmla="*/ 1 w 25"/>
                <a:gd name="T19" fmla="*/ 11 h 13"/>
                <a:gd name="T20" fmla="*/ 4 w 25"/>
                <a:gd name="T21" fmla="*/ 12 h 13"/>
                <a:gd name="T22" fmla="*/ 7 w 25"/>
                <a:gd name="T23" fmla="*/ 13 h 13"/>
                <a:gd name="T24" fmla="*/ 12 w 25"/>
                <a:gd name="T25" fmla="*/ 13 h 13"/>
                <a:gd name="T26" fmla="*/ 16 w 25"/>
                <a:gd name="T27" fmla="*/ 12 h 13"/>
                <a:gd name="T28" fmla="*/ 20 w 25"/>
                <a:gd name="T29" fmla="*/ 10 h 13"/>
                <a:gd name="T30" fmla="*/ 23 w 25"/>
                <a:gd name="T31" fmla="*/ 6 h 13"/>
                <a:gd name="T32" fmla="*/ 25 w 25"/>
                <a:gd name="T33" fmla="*/ 0 h 1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13">
                  <a:moveTo>
                    <a:pt x="25" y="0"/>
                  </a:moveTo>
                  <a:lnTo>
                    <a:pt x="25" y="1"/>
                  </a:lnTo>
                  <a:lnTo>
                    <a:pt x="24" y="2"/>
                  </a:lnTo>
                  <a:lnTo>
                    <a:pt x="23" y="5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4" y="12"/>
                  </a:lnTo>
                  <a:lnTo>
                    <a:pt x="8" y="12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4" y="12"/>
                  </a:lnTo>
                  <a:lnTo>
                    <a:pt x="7" y="13"/>
                  </a:lnTo>
                  <a:lnTo>
                    <a:pt x="12" y="13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3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1" name="Freeform 811"/>
            <p:cNvSpPr>
              <a:spLocks/>
            </p:cNvSpPr>
            <p:nvPr/>
          </p:nvSpPr>
          <p:spPr bwMode="auto">
            <a:xfrm>
              <a:off x="2751" y="3346"/>
              <a:ext cx="29" cy="13"/>
            </a:xfrm>
            <a:custGeom>
              <a:avLst/>
              <a:gdLst>
                <a:gd name="T0" fmla="*/ 29 w 29"/>
                <a:gd name="T1" fmla="*/ 0 h 13"/>
                <a:gd name="T2" fmla="*/ 29 w 29"/>
                <a:gd name="T3" fmla="*/ 0 h 13"/>
                <a:gd name="T4" fmla="*/ 29 w 29"/>
                <a:gd name="T5" fmla="*/ 1 h 13"/>
                <a:gd name="T6" fmla="*/ 29 w 29"/>
                <a:gd name="T7" fmla="*/ 2 h 13"/>
                <a:gd name="T8" fmla="*/ 28 w 29"/>
                <a:gd name="T9" fmla="*/ 3 h 13"/>
                <a:gd name="T10" fmla="*/ 28 w 29"/>
                <a:gd name="T11" fmla="*/ 4 h 13"/>
                <a:gd name="T12" fmla="*/ 27 w 29"/>
                <a:gd name="T13" fmla="*/ 5 h 13"/>
                <a:gd name="T14" fmla="*/ 26 w 29"/>
                <a:gd name="T15" fmla="*/ 7 h 13"/>
                <a:gd name="T16" fmla="*/ 24 w 29"/>
                <a:gd name="T17" fmla="*/ 8 h 13"/>
                <a:gd name="T18" fmla="*/ 22 w 29"/>
                <a:gd name="T19" fmla="*/ 9 h 13"/>
                <a:gd name="T20" fmla="*/ 20 w 29"/>
                <a:gd name="T21" fmla="*/ 10 h 13"/>
                <a:gd name="T22" fmla="*/ 18 w 29"/>
                <a:gd name="T23" fmla="*/ 11 h 13"/>
                <a:gd name="T24" fmla="*/ 15 w 29"/>
                <a:gd name="T25" fmla="*/ 12 h 13"/>
                <a:gd name="T26" fmla="*/ 12 w 29"/>
                <a:gd name="T27" fmla="*/ 12 h 13"/>
                <a:gd name="T28" fmla="*/ 9 w 29"/>
                <a:gd name="T29" fmla="*/ 12 h 13"/>
                <a:gd name="T30" fmla="*/ 5 w 29"/>
                <a:gd name="T31" fmla="*/ 12 h 13"/>
                <a:gd name="T32" fmla="*/ 0 w 29"/>
                <a:gd name="T33" fmla="*/ 11 h 13"/>
                <a:gd name="T34" fmla="*/ 0 w 29"/>
                <a:gd name="T35" fmla="*/ 12 h 13"/>
                <a:gd name="T36" fmla="*/ 1 w 29"/>
                <a:gd name="T37" fmla="*/ 12 h 13"/>
                <a:gd name="T38" fmla="*/ 3 w 29"/>
                <a:gd name="T39" fmla="*/ 12 h 13"/>
                <a:gd name="T40" fmla="*/ 4 w 29"/>
                <a:gd name="T41" fmla="*/ 13 h 13"/>
                <a:gd name="T42" fmla="*/ 6 w 29"/>
                <a:gd name="T43" fmla="*/ 13 h 13"/>
                <a:gd name="T44" fmla="*/ 9 w 29"/>
                <a:gd name="T45" fmla="*/ 13 h 13"/>
                <a:gd name="T46" fmla="*/ 11 w 29"/>
                <a:gd name="T47" fmla="*/ 13 h 13"/>
                <a:gd name="T48" fmla="*/ 14 w 29"/>
                <a:gd name="T49" fmla="*/ 13 h 13"/>
                <a:gd name="T50" fmla="*/ 16 w 29"/>
                <a:gd name="T51" fmla="*/ 13 h 13"/>
                <a:gd name="T52" fmla="*/ 19 w 29"/>
                <a:gd name="T53" fmla="*/ 13 h 13"/>
                <a:gd name="T54" fmla="*/ 21 w 29"/>
                <a:gd name="T55" fmla="*/ 12 h 13"/>
                <a:gd name="T56" fmla="*/ 24 w 29"/>
                <a:gd name="T57" fmla="*/ 11 h 13"/>
                <a:gd name="T58" fmla="*/ 26 w 29"/>
                <a:gd name="T59" fmla="*/ 9 h 13"/>
                <a:gd name="T60" fmla="*/ 27 w 29"/>
                <a:gd name="T61" fmla="*/ 7 h 13"/>
                <a:gd name="T62" fmla="*/ 29 w 29"/>
                <a:gd name="T63" fmla="*/ 4 h 13"/>
                <a:gd name="T64" fmla="*/ 29 w 29"/>
                <a:gd name="T65" fmla="*/ 0 h 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9" h="13">
                  <a:moveTo>
                    <a:pt x="29" y="0"/>
                  </a:moveTo>
                  <a:lnTo>
                    <a:pt x="29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7" y="5"/>
                  </a:lnTo>
                  <a:lnTo>
                    <a:pt x="26" y="7"/>
                  </a:lnTo>
                  <a:lnTo>
                    <a:pt x="24" y="8"/>
                  </a:lnTo>
                  <a:lnTo>
                    <a:pt x="22" y="9"/>
                  </a:lnTo>
                  <a:lnTo>
                    <a:pt x="20" y="10"/>
                  </a:lnTo>
                  <a:lnTo>
                    <a:pt x="18" y="11"/>
                  </a:lnTo>
                  <a:lnTo>
                    <a:pt x="15" y="12"/>
                  </a:lnTo>
                  <a:lnTo>
                    <a:pt x="12" y="12"/>
                  </a:lnTo>
                  <a:lnTo>
                    <a:pt x="9" y="12"/>
                  </a:lnTo>
                  <a:lnTo>
                    <a:pt x="5" y="12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3" y="12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9" y="13"/>
                  </a:lnTo>
                  <a:lnTo>
                    <a:pt x="11" y="13"/>
                  </a:lnTo>
                  <a:lnTo>
                    <a:pt x="14" y="13"/>
                  </a:lnTo>
                  <a:lnTo>
                    <a:pt x="16" y="13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4" y="11"/>
                  </a:lnTo>
                  <a:lnTo>
                    <a:pt x="26" y="9"/>
                  </a:lnTo>
                  <a:lnTo>
                    <a:pt x="27" y="7"/>
                  </a:lnTo>
                  <a:lnTo>
                    <a:pt x="29" y="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2" name="Freeform 812"/>
            <p:cNvSpPr>
              <a:spLocks/>
            </p:cNvSpPr>
            <p:nvPr/>
          </p:nvSpPr>
          <p:spPr bwMode="auto">
            <a:xfrm>
              <a:off x="2756" y="3347"/>
              <a:ext cx="19" cy="9"/>
            </a:xfrm>
            <a:custGeom>
              <a:avLst/>
              <a:gdLst>
                <a:gd name="T0" fmla="*/ 19 w 19"/>
                <a:gd name="T1" fmla="*/ 0 h 9"/>
                <a:gd name="T2" fmla="*/ 19 w 19"/>
                <a:gd name="T3" fmla="*/ 0 h 9"/>
                <a:gd name="T4" fmla="*/ 19 w 19"/>
                <a:gd name="T5" fmla="*/ 1 h 9"/>
                <a:gd name="T6" fmla="*/ 18 w 19"/>
                <a:gd name="T7" fmla="*/ 3 h 9"/>
                <a:gd name="T8" fmla="*/ 16 w 19"/>
                <a:gd name="T9" fmla="*/ 4 h 9"/>
                <a:gd name="T10" fmla="*/ 14 w 19"/>
                <a:gd name="T11" fmla="*/ 6 h 9"/>
                <a:gd name="T12" fmla="*/ 11 w 19"/>
                <a:gd name="T13" fmla="*/ 7 h 9"/>
                <a:gd name="T14" fmla="*/ 6 w 19"/>
                <a:gd name="T15" fmla="*/ 8 h 9"/>
                <a:gd name="T16" fmla="*/ 0 w 19"/>
                <a:gd name="T17" fmla="*/ 8 h 9"/>
                <a:gd name="T18" fmla="*/ 1 w 19"/>
                <a:gd name="T19" fmla="*/ 8 h 9"/>
                <a:gd name="T20" fmla="*/ 3 w 19"/>
                <a:gd name="T21" fmla="*/ 8 h 9"/>
                <a:gd name="T22" fmla="*/ 6 w 19"/>
                <a:gd name="T23" fmla="*/ 9 h 9"/>
                <a:gd name="T24" fmla="*/ 9 w 19"/>
                <a:gd name="T25" fmla="*/ 9 h 9"/>
                <a:gd name="T26" fmla="*/ 13 w 19"/>
                <a:gd name="T27" fmla="*/ 8 h 9"/>
                <a:gd name="T28" fmla="*/ 16 w 19"/>
                <a:gd name="T29" fmla="*/ 7 h 9"/>
                <a:gd name="T30" fmla="*/ 18 w 19"/>
                <a:gd name="T31" fmla="*/ 4 h 9"/>
                <a:gd name="T32" fmla="*/ 19 w 19"/>
                <a:gd name="T33" fmla="*/ 0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lnTo>
                    <a:pt x="19" y="0"/>
                  </a:lnTo>
                  <a:lnTo>
                    <a:pt x="19" y="1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1" y="7"/>
                  </a:lnTo>
                  <a:lnTo>
                    <a:pt x="6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6" y="9"/>
                  </a:lnTo>
                  <a:lnTo>
                    <a:pt x="9" y="9"/>
                  </a:lnTo>
                  <a:lnTo>
                    <a:pt x="13" y="8"/>
                  </a:lnTo>
                  <a:lnTo>
                    <a:pt x="16" y="7"/>
                  </a:lnTo>
                  <a:lnTo>
                    <a:pt x="18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3" name="Freeform 813"/>
            <p:cNvSpPr>
              <a:spLocks/>
            </p:cNvSpPr>
            <p:nvPr/>
          </p:nvSpPr>
          <p:spPr bwMode="auto">
            <a:xfrm>
              <a:off x="2714" y="3361"/>
              <a:ext cx="27" cy="12"/>
            </a:xfrm>
            <a:custGeom>
              <a:avLst/>
              <a:gdLst>
                <a:gd name="T0" fmla="*/ 27 w 27"/>
                <a:gd name="T1" fmla="*/ 0 h 12"/>
                <a:gd name="T2" fmla="*/ 27 w 27"/>
                <a:gd name="T3" fmla="*/ 0 h 12"/>
                <a:gd name="T4" fmla="*/ 27 w 27"/>
                <a:gd name="T5" fmla="*/ 0 h 12"/>
                <a:gd name="T6" fmla="*/ 26 w 27"/>
                <a:gd name="T7" fmla="*/ 1 h 12"/>
                <a:gd name="T8" fmla="*/ 25 w 27"/>
                <a:gd name="T9" fmla="*/ 2 h 12"/>
                <a:gd name="T10" fmla="*/ 24 w 27"/>
                <a:gd name="T11" fmla="*/ 3 h 12"/>
                <a:gd name="T12" fmla="*/ 23 w 27"/>
                <a:gd name="T13" fmla="*/ 4 h 12"/>
                <a:gd name="T14" fmla="*/ 22 w 27"/>
                <a:gd name="T15" fmla="*/ 5 h 12"/>
                <a:gd name="T16" fmla="*/ 20 w 27"/>
                <a:gd name="T17" fmla="*/ 6 h 12"/>
                <a:gd name="T18" fmla="*/ 19 w 27"/>
                <a:gd name="T19" fmla="*/ 7 h 12"/>
                <a:gd name="T20" fmla="*/ 17 w 27"/>
                <a:gd name="T21" fmla="*/ 8 h 12"/>
                <a:gd name="T22" fmla="*/ 14 w 27"/>
                <a:gd name="T23" fmla="*/ 9 h 12"/>
                <a:gd name="T24" fmla="*/ 12 w 27"/>
                <a:gd name="T25" fmla="*/ 10 h 12"/>
                <a:gd name="T26" fmla="*/ 10 w 27"/>
                <a:gd name="T27" fmla="*/ 11 h 12"/>
                <a:gd name="T28" fmla="*/ 7 w 27"/>
                <a:gd name="T29" fmla="*/ 11 h 12"/>
                <a:gd name="T30" fmla="*/ 4 w 27"/>
                <a:gd name="T31" fmla="*/ 11 h 12"/>
                <a:gd name="T32" fmla="*/ 0 w 27"/>
                <a:gd name="T33" fmla="*/ 11 h 12"/>
                <a:gd name="T34" fmla="*/ 1 w 27"/>
                <a:gd name="T35" fmla="*/ 11 h 12"/>
                <a:gd name="T36" fmla="*/ 1 w 27"/>
                <a:gd name="T37" fmla="*/ 11 h 12"/>
                <a:gd name="T38" fmla="*/ 2 w 27"/>
                <a:gd name="T39" fmla="*/ 11 h 12"/>
                <a:gd name="T40" fmla="*/ 4 w 27"/>
                <a:gd name="T41" fmla="*/ 11 h 12"/>
                <a:gd name="T42" fmla="*/ 5 w 27"/>
                <a:gd name="T43" fmla="*/ 12 h 12"/>
                <a:gd name="T44" fmla="*/ 7 w 27"/>
                <a:gd name="T45" fmla="*/ 12 h 12"/>
                <a:gd name="T46" fmla="*/ 9 w 27"/>
                <a:gd name="T47" fmla="*/ 12 h 12"/>
                <a:gd name="T48" fmla="*/ 12 w 27"/>
                <a:gd name="T49" fmla="*/ 11 h 12"/>
                <a:gd name="T50" fmla="*/ 14 w 27"/>
                <a:gd name="T51" fmla="*/ 11 h 12"/>
                <a:gd name="T52" fmla="*/ 16 w 27"/>
                <a:gd name="T53" fmla="*/ 10 h 12"/>
                <a:gd name="T54" fmla="*/ 18 w 27"/>
                <a:gd name="T55" fmla="*/ 10 h 12"/>
                <a:gd name="T56" fmla="*/ 20 w 27"/>
                <a:gd name="T57" fmla="*/ 8 h 12"/>
                <a:gd name="T58" fmla="*/ 22 w 27"/>
                <a:gd name="T59" fmla="*/ 7 h 12"/>
                <a:gd name="T60" fmla="*/ 24 w 27"/>
                <a:gd name="T61" fmla="*/ 5 h 12"/>
                <a:gd name="T62" fmla="*/ 26 w 27"/>
                <a:gd name="T63" fmla="*/ 3 h 12"/>
                <a:gd name="T64" fmla="*/ 27 w 27"/>
                <a:gd name="T65" fmla="*/ 0 h 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" h="12">
                  <a:moveTo>
                    <a:pt x="27" y="0"/>
                  </a:moveTo>
                  <a:lnTo>
                    <a:pt x="27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3" y="4"/>
                  </a:lnTo>
                  <a:lnTo>
                    <a:pt x="22" y="5"/>
                  </a:lnTo>
                  <a:lnTo>
                    <a:pt x="20" y="6"/>
                  </a:lnTo>
                  <a:lnTo>
                    <a:pt x="19" y="7"/>
                  </a:lnTo>
                  <a:lnTo>
                    <a:pt x="17" y="8"/>
                  </a:lnTo>
                  <a:lnTo>
                    <a:pt x="14" y="9"/>
                  </a:lnTo>
                  <a:lnTo>
                    <a:pt x="12" y="10"/>
                  </a:lnTo>
                  <a:lnTo>
                    <a:pt x="10" y="11"/>
                  </a:lnTo>
                  <a:lnTo>
                    <a:pt x="7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4" name="Freeform 814"/>
            <p:cNvSpPr>
              <a:spLocks/>
            </p:cNvSpPr>
            <p:nvPr/>
          </p:nvSpPr>
          <p:spPr bwMode="auto">
            <a:xfrm>
              <a:off x="2723" y="3362"/>
              <a:ext cx="11" cy="6"/>
            </a:xfrm>
            <a:custGeom>
              <a:avLst/>
              <a:gdLst>
                <a:gd name="T0" fmla="*/ 11 w 11"/>
                <a:gd name="T1" fmla="*/ 0 h 6"/>
                <a:gd name="T2" fmla="*/ 11 w 11"/>
                <a:gd name="T3" fmla="*/ 1 h 6"/>
                <a:gd name="T4" fmla="*/ 11 w 11"/>
                <a:gd name="T5" fmla="*/ 1 h 6"/>
                <a:gd name="T6" fmla="*/ 10 w 11"/>
                <a:gd name="T7" fmla="*/ 2 h 6"/>
                <a:gd name="T8" fmla="*/ 9 w 11"/>
                <a:gd name="T9" fmla="*/ 3 h 6"/>
                <a:gd name="T10" fmla="*/ 8 w 11"/>
                <a:gd name="T11" fmla="*/ 4 h 6"/>
                <a:gd name="T12" fmla="*/ 6 w 11"/>
                <a:gd name="T13" fmla="*/ 4 h 6"/>
                <a:gd name="T14" fmla="*/ 3 w 11"/>
                <a:gd name="T15" fmla="*/ 5 h 6"/>
                <a:gd name="T16" fmla="*/ 0 w 11"/>
                <a:gd name="T17" fmla="*/ 5 h 6"/>
                <a:gd name="T18" fmla="*/ 0 w 11"/>
                <a:gd name="T19" fmla="*/ 5 h 6"/>
                <a:gd name="T20" fmla="*/ 2 w 11"/>
                <a:gd name="T21" fmla="*/ 6 h 6"/>
                <a:gd name="T22" fmla="*/ 3 w 11"/>
                <a:gd name="T23" fmla="*/ 6 h 6"/>
                <a:gd name="T24" fmla="*/ 5 w 11"/>
                <a:gd name="T25" fmla="*/ 6 h 6"/>
                <a:gd name="T26" fmla="*/ 7 w 11"/>
                <a:gd name="T27" fmla="*/ 5 h 6"/>
                <a:gd name="T28" fmla="*/ 9 w 11"/>
                <a:gd name="T29" fmla="*/ 5 h 6"/>
                <a:gd name="T30" fmla="*/ 10 w 11"/>
                <a:gd name="T31" fmla="*/ 3 h 6"/>
                <a:gd name="T32" fmla="*/ 11 w 11"/>
                <a:gd name="T33" fmla="*/ 0 h 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" h="6">
                  <a:moveTo>
                    <a:pt x="11" y="0"/>
                  </a:moveTo>
                  <a:lnTo>
                    <a:pt x="11" y="1"/>
                  </a:lnTo>
                  <a:lnTo>
                    <a:pt x="10" y="2"/>
                  </a:lnTo>
                  <a:lnTo>
                    <a:pt x="9" y="3"/>
                  </a:lnTo>
                  <a:lnTo>
                    <a:pt x="8" y="4"/>
                  </a:lnTo>
                  <a:lnTo>
                    <a:pt x="6" y="4"/>
                  </a:lnTo>
                  <a:lnTo>
                    <a:pt x="3" y="5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5"/>
                  </a:lnTo>
                  <a:lnTo>
                    <a:pt x="9" y="5"/>
                  </a:lnTo>
                  <a:lnTo>
                    <a:pt x="10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45" name="Freeform 815"/>
            <p:cNvSpPr>
              <a:spLocks/>
            </p:cNvSpPr>
            <p:nvPr/>
          </p:nvSpPr>
          <p:spPr bwMode="auto">
            <a:xfrm>
              <a:off x="2793" y="3334"/>
              <a:ext cx="14" cy="7"/>
            </a:xfrm>
            <a:custGeom>
              <a:avLst/>
              <a:gdLst>
                <a:gd name="T0" fmla="*/ 0 w 14"/>
                <a:gd name="T1" fmla="*/ 6 h 7"/>
                <a:gd name="T2" fmla="*/ 1 w 14"/>
                <a:gd name="T3" fmla="*/ 6 h 7"/>
                <a:gd name="T4" fmla="*/ 2 w 14"/>
                <a:gd name="T5" fmla="*/ 6 h 7"/>
                <a:gd name="T6" fmla="*/ 4 w 14"/>
                <a:gd name="T7" fmla="*/ 6 h 7"/>
                <a:gd name="T8" fmla="*/ 7 w 14"/>
                <a:gd name="T9" fmla="*/ 6 h 7"/>
                <a:gd name="T10" fmla="*/ 9 w 14"/>
                <a:gd name="T11" fmla="*/ 5 h 7"/>
                <a:gd name="T12" fmla="*/ 11 w 14"/>
                <a:gd name="T13" fmla="*/ 4 h 7"/>
                <a:gd name="T14" fmla="*/ 13 w 14"/>
                <a:gd name="T15" fmla="*/ 2 h 7"/>
                <a:gd name="T16" fmla="*/ 14 w 14"/>
                <a:gd name="T17" fmla="*/ 0 h 7"/>
                <a:gd name="T18" fmla="*/ 14 w 14"/>
                <a:gd name="T19" fmla="*/ 0 h 7"/>
                <a:gd name="T20" fmla="*/ 14 w 14"/>
                <a:gd name="T21" fmla="*/ 1 h 7"/>
                <a:gd name="T22" fmla="*/ 13 w 14"/>
                <a:gd name="T23" fmla="*/ 3 h 7"/>
                <a:gd name="T24" fmla="*/ 13 w 14"/>
                <a:gd name="T25" fmla="*/ 4 h 7"/>
                <a:gd name="T26" fmla="*/ 11 w 14"/>
                <a:gd name="T27" fmla="*/ 6 h 7"/>
                <a:gd name="T28" fmla="*/ 9 w 14"/>
                <a:gd name="T29" fmla="*/ 7 h 7"/>
                <a:gd name="T30" fmla="*/ 5 w 14"/>
                <a:gd name="T31" fmla="*/ 7 h 7"/>
                <a:gd name="T32" fmla="*/ 0 w 14"/>
                <a:gd name="T33" fmla="*/ 6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" h="7">
                  <a:moveTo>
                    <a:pt x="0" y="6"/>
                  </a:moveTo>
                  <a:lnTo>
                    <a:pt x="1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7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2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5" y="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20543" name="Picture 817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7" r="11404" b="6537"/>
          <a:stretch>
            <a:fillRect/>
          </a:stretch>
        </p:blipFill>
        <p:spPr bwMode="auto">
          <a:xfrm>
            <a:off x="107950" y="1989138"/>
            <a:ext cx="2592388" cy="1439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44" name="AutoShape 820"/>
          <p:cNvSpPr>
            <a:spLocks noChangeArrowheads="1"/>
          </p:cNvSpPr>
          <p:nvPr/>
        </p:nvSpPr>
        <p:spPr bwMode="auto">
          <a:xfrm>
            <a:off x="2700338" y="3500438"/>
            <a:ext cx="792162" cy="360362"/>
          </a:xfrm>
          <a:prstGeom prst="downArrow">
            <a:avLst>
              <a:gd name="adj1" fmla="val 35074"/>
              <a:gd name="adj2" fmla="val 45815"/>
            </a:avLst>
          </a:prstGeom>
          <a:solidFill>
            <a:srgbClr val="00FF00"/>
          </a:solidFill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0545" name="Picture 846" descr="自販機２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3" t="1482" r="11543"/>
          <a:stretch>
            <a:fillRect/>
          </a:stretch>
        </p:blipFill>
        <p:spPr bwMode="auto">
          <a:xfrm>
            <a:off x="509588" y="4873625"/>
            <a:ext cx="4476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6" name="Text Box 848"/>
          <p:cNvSpPr txBox="1">
            <a:spLocks noChangeArrowheads="1"/>
          </p:cNvSpPr>
          <p:nvPr/>
        </p:nvSpPr>
        <p:spPr bwMode="auto">
          <a:xfrm>
            <a:off x="8780463" y="47625"/>
            <a:ext cx="311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９</a:t>
            </a:r>
          </a:p>
        </p:txBody>
      </p:sp>
      <p:grpSp>
        <p:nvGrpSpPr>
          <p:cNvPr id="20547" name="Group 854"/>
          <p:cNvGrpSpPr>
            <a:grpSpLocks/>
          </p:cNvGrpSpPr>
          <p:nvPr/>
        </p:nvGrpSpPr>
        <p:grpSpPr bwMode="auto">
          <a:xfrm>
            <a:off x="250825" y="3652838"/>
            <a:ext cx="601663" cy="1003300"/>
            <a:chOff x="171" y="2293"/>
            <a:chExt cx="379" cy="632"/>
          </a:xfrm>
        </p:grpSpPr>
        <p:pic>
          <p:nvPicPr>
            <p:cNvPr id="20661" name="Picture 849" descr="ci0449m26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33" r="16833"/>
            <a:stretch>
              <a:fillRect/>
            </a:stretch>
          </p:blipFill>
          <p:spPr bwMode="auto">
            <a:xfrm>
              <a:off x="278" y="2516"/>
              <a:ext cx="272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62" name="Picture 852" descr="m_14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" y="2333"/>
              <a:ext cx="139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63" name="AutoShape 853"/>
            <p:cNvSpPr>
              <a:spLocks noChangeArrowheads="1"/>
            </p:cNvSpPr>
            <p:nvPr/>
          </p:nvSpPr>
          <p:spPr bwMode="auto">
            <a:xfrm rot="1593903">
              <a:off x="306" y="2293"/>
              <a:ext cx="191" cy="302"/>
            </a:xfrm>
            <a:prstGeom prst="curvedDownArrow">
              <a:avLst>
                <a:gd name="adj1" fmla="val 20000"/>
                <a:gd name="adj2" fmla="val 40000"/>
                <a:gd name="adj3" fmla="val 52705"/>
              </a:avLst>
            </a:prstGeom>
            <a:solidFill>
              <a:srgbClr val="00FF0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ja-JP" altLang="en-US" sz="1800">
                <a:solidFill>
                  <a:srgbClr val="EEECE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pic>
        <p:nvPicPr>
          <p:cNvPr id="20548" name="Picture 866" descr="28_0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0" y="1582738"/>
            <a:ext cx="763588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9" name="AutoShape 867"/>
          <p:cNvSpPr>
            <a:spLocks noChangeArrowheads="1"/>
          </p:cNvSpPr>
          <p:nvPr/>
        </p:nvSpPr>
        <p:spPr bwMode="auto">
          <a:xfrm>
            <a:off x="3136900" y="1968500"/>
            <a:ext cx="139700" cy="711200"/>
          </a:xfrm>
          <a:prstGeom prst="upArrow">
            <a:avLst>
              <a:gd name="adj1" fmla="val 50000"/>
              <a:gd name="adj2" fmla="val 127273"/>
            </a:avLst>
          </a:prstGeom>
          <a:solidFill>
            <a:schemeClr val="tx1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EEECE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0550" name="Picture 868" descr="28_0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1290638"/>
            <a:ext cx="6985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9878" name="AutoShape 870"/>
          <p:cNvSpPr>
            <a:spLocks noChangeArrowheads="1"/>
          </p:cNvSpPr>
          <p:nvPr/>
        </p:nvSpPr>
        <p:spPr bwMode="auto">
          <a:xfrm>
            <a:off x="5551488" y="4508500"/>
            <a:ext cx="944562" cy="4238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36000" tIns="72000" rIns="36000" bIns="72000">
            <a:spAutoFit/>
          </a:bodyPr>
          <a:lstStyle/>
          <a:p>
            <a:pPr algn="ctr" eaLnBrk="1" hangingPunct="1">
              <a:defRPr/>
            </a:pPr>
            <a:r>
              <a:rPr lang="ja-JP" altLang="en-US" sz="16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海 の 家</a:t>
            </a:r>
          </a:p>
        </p:txBody>
      </p:sp>
      <p:sp>
        <p:nvSpPr>
          <p:cNvPr id="20552" name="Rectangle 769"/>
          <p:cNvSpPr>
            <a:spLocks noChangeArrowheads="1"/>
          </p:cNvSpPr>
          <p:nvPr/>
        </p:nvSpPr>
        <p:spPr bwMode="auto">
          <a:xfrm>
            <a:off x="1187450" y="417671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①</a:t>
            </a:r>
          </a:p>
        </p:txBody>
      </p:sp>
      <p:sp>
        <p:nvSpPr>
          <p:cNvPr id="20553" name="Rectangle 770"/>
          <p:cNvSpPr>
            <a:spLocks noChangeArrowheads="1"/>
          </p:cNvSpPr>
          <p:nvPr/>
        </p:nvSpPr>
        <p:spPr bwMode="auto">
          <a:xfrm>
            <a:off x="1187450" y="444976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②</a:t>
            </a:r>
          </a:p>
        </p:txBody>
      </p:sp>
      <p:sp>
        <p:nvSpPr>
          <p:cNvPr id="20554" name="Rectangle 775"/>
          <p:cNvSpPr>
            <a:spLocks noChangeArrowheads="1"/>
          </p:cNvSpPr>
          <p:nvPr/>
        </p:nvSpPr>
        <p:spPr bwMode="auto">
          <a:xfrm>
            <a:off x="2916238" y="443706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③</a:t>
            </a:r>
          </a:p>
        </p:txBody>
      </p:sp>
      <p:sp>
        <p:nvSpPr>
          <p:cNvPr id="20555" name="Rectangle 776"/>
          <p:cNvSpPr>
            <a:spLocks noChangeArrowheads="1"/>
          </p:cNvSpPr>
          <p:nvPr/>
        </p:nvSpPr>
        <p:spPr bwMode="auto">
          <a:xfrm>
            <a:off x="2916238" y="4724400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④</a:t>
            </a:r>
          </a:p>
        </p:txBody>
      </p:sp>
      <p:sp>
        <p:nvSpPr>
          <p:cNvPr id="20556" name="Rectangle 777"/>
          <p:cNvSpPr>
            <a:spLocks noChangeArrowheads="1"/>
          </p:cNvSpPr>
          <p:nvPr/>
        </p:nvSpPr>
        <p:spPr bwMode="auto">
          <a:xfrm>
            <a:off x="3348038" y="4149725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⑤</a:t>
            </a:r>
          </a:p>
        </p:txBody>
      </p:sp>
      <p:sp>
        <p:nvSpPr>
          <p:cNvPr id="20557" name="Rectangle 779"/>
          <p:cNvSpPr>
            <a:spLocks noChangeArrowheads="1"/>
          </p:cNvSpPr>
          <p:nvPr/>
        </p:nvSpPr>
        <p:spPr bwMode="auto">
          <a:xfrm>
            <a:off x="3348038" y="476726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⑥</a:t>
            </a:r>
          </a:p>
        </p:txBody>
      </p:sp>
      <p:sp>
        <p:nvSpPr>
          <p:cNvPr id="20558" name="Rectangle 780"/>
          <p:cNvSpPr>
            <a:spLocks noChangeArrowheads="1"/>
          </p:cNvSpPr>
          <p:nvPr/>
        </p:nvSpPr>
        <p:spPr bwMode="auto">
          <a:xfrm>
            <a:off x="3348038" y="5068888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⑦</a:t>
            </a:r>
          </a:p>
        </p:txBody>
      </p:sp>
      <p:sp>
        <p:nvSpPr>
          <p:cNvPr id="20559" name="Rectangle 781"/>
          <p:cNvSpPr>
            <a:spLocks noChangeArrowheads="1"/>
          </p:cNvSpPr>
          <p:nvPr/>
        </p:nvSpPr>
        <p:spPr bwMode="auto">
          <a:xfrm>
            <a:off x="4716463" y="4149725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⑧</a:t>
            </a:r>
          </a:p>
        </p:txBody>
      </p:sp>
      <p:sp>
        <p:nvSpPr>
          <p:cNvPr id="20560" name="Rectangle 782"/>
          <p:cNvSpPr>
            <a:spLocks noChangeArrowheads="1"/>
          </p:cNvSpPr>
          <p:nvPr/>
        </p:nvSpPr>
        <p:spPr bwMode="auto">
          <a:xfrm>
            <a:off x="4716463" y="4465638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⑨</a:t>
            </a:r>
          </a:p>
        </p:txBody>
      </p:sp>
      <p:sp>
        <p:nvSpPr>
          <p:cNvPr id="2" name="AutoShape 870"/>
          <p:cNvSpPr>
            <a:spLocks noChangeArrowheads="1"/>
          </p:cNvSpPr>
          <p:nvPr/>
        </p:nvSpPr>
        <p:spPr bwMode="auto">
          <a:xfrm>
            <a:off x="7451725" y="4508500"/>
            <a:ext cx="944563" cy="4238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36000" tIns="72000" rIns="36000" bIns="72000">
            <a:spAutoFit/>
          </a:bodyPr>
          <a:lstStyle/>
          <a:p>
            <a:pPr algn="ctr" eaLnBrk="1" hangingPunct="1">
              <a:defRPr/>
            </a:pPr>
            <a:r>
              <a:rPr lang="ja-JP" altLang="en-US" sz="16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海 の 家</a:t>
            </a:r>
          </a:p>
        </p:txBody>
      </p:sp>
      <p:sp>
        <p:nvSpPr>
          <p:cNvPr id="3" name="AutoShape 870"/>
          <p:cNvSpPr>
            <a:spLocks noChangeArrowheads="1"/>
          </p:cNvSpPr>
          <p:nvPr/>
        </p:nvSpPr>
        <p:spPr bwMode="auto">
          <a:xfrm>
            <a:off x="1763713" y="4518025"/>
            <a:ext cx="944562" cy="4238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36000" tIns="72000" rIns="36000" bIns="72000">
            <a:spAutoFit/>
          </a:bodyPr>
          <a:lstStyle/>
          <a:p>
            <a:pPr algn="ctr" eaLnBrk="1" hangingPunct="1">
              <a:defRPr/>
            </a:pPr>
            <a:r>
              <a:rPr lang="ja-JP" altLang="en-US" sz="16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海 の 家</a:t>
            </a:r>
          </a:p>
        </p:txBody>
      </p:sp>
      <p:sp>
        <p:nvSpPr>
          <p:cNvPr id="4" name="AutoShape 870"/>
          <p:cNvSpPr>
            <a:spLocks noChangeArrowheads="1"/>
          </p:cNvSpPr>
          <p:nvPr/>
        </p:nvSpPr>
        <p:spPr bwMode="auto">
          <a:xfrm>
            <a:off x="3698875" y="4518025"/>
            <a:ext cx="944563" cy="4238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36000" tIns="72000" rIns="36000" bIns="72000">
            <a:spAutoFit/>
          </a:bodyPr>
          <a:lstStyle/>
          <a:p>
            <a:pPr algn="ctr" eaLnBrk="1" hangingPunct="1">
              <a:defRPr/>
            </a:pPr>
            <a:r>
              <a:rPr lang="ja-JP" altLang="en-US" sz="1600" b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海 の 家</a:t>
            </a:r>
          </a:p>
        </p:txBody>
      </p:sp>
      <p:sp>
        <p:nvSpPr>
          <p:cNvPr id="20564" name="Rectangle 787"/>
          <p:cNvSpPr>
            <a:spLocks noChangeArrowheads="1"/>
          </p:cNvSpPr>
          <p:nvPr/>
        </p:nvSpPr>
        <p:spPr bwMode="auto">
          <a:xfrm>
            <a:off x="5219700" y="4149725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⑩</a:t>
            </a:r>
          </a:p>
        </p:txBody>
      </p:sp>
      <p:sp>
        <p:nvSpPr>
          <p:cNvPr id="20565" name="Rectangle 788"/>
          <p:cNvSpPr>
            <a:spLocks noChangeArrowheads="1"/>
          </p:cNvSpPr>
          <p:nvPr/>
        </p:nvSpPr>
        <p:spPr bwMode="auto">
          <a:xfrm>
            <a:off x="5205413" y="443706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⑪</a:t>
            </a:r>
          </a:p>
        </p:txBody>
      </p:sp>
      <p:sp>
        <p:nvSpPr>
          <p:cNvPr id="20566" name="Rectangle 789"/>
          <p:cNvSpPr>
            <a:spLocks noChangeArrowheads="1"/>
          </p:cNvSpPr>
          <p:nvPr/>
        </p:nvSpPr>
        <p:spPr bwMode="auto">
          <a:xfrm>
            <a:off x="4716463" y="508476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⑫</a:t>
            </a:r>
          </a:p>
        </p:txBody>
      </p:sp>
      <p:sp>
        <p:nvSpPr>
          <p:cNvPr id="20567" name="Rectangle 790"/>
          <p:cNvSpPr>
            <a:spLocks noChangeArrowheads="1"/>
          </p:cNvSpPr>
          <p:nvPr/>
        </p:nvSpPr>
        <p:spPr bwMode="auto">
          <a:xfrm>
            <a:off x="5203825" y="4784725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⑬</a:t>
            </a:r>
          </a:p>
        </p:txBody>
      </p:sp>
      <p:sp>
        <p:nvSpPr>
          <p:cNvPr id="20568" name="Rectangle 791"/>
          <p:cNvSpPr>
            <a:spLocks noChangeArrowheads="1"/>
          </p:cNvSpPr>
          <p:nvPr/>
        </p:nvSpPr>
        <p:spPr bwMode="auto">
          <a:xfrm>
            <a:off x="5203825" y="5099050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⑭</a:t>
            </a:r>
          </a:p>
        </p:txBody>
      </p:sp>
      <p:grpSp>
        <p:nvGrpSpPr>
          <p:cNvPr id="20569" name="Group 565"/>
          <p:cNvGrpSpPr>
            <a:grpSpLocks/>
          </p:cNvGrpSpPr>
          <p:nvPr/>
        </p:nvGrpSpPr>
        <p:grpSpPr bwMode="auto">
          <a:xfrm>
            <a:off x="7151688" y="5670550"/>
            <a:ext cx="733425" cy="711200"/>
            <a:chOff x="2614" y="3196"/>
            <a:chExt cx="270" cy="310"/>
          </a:xfrm>
        </p:grpSpPr>
        <p:sp>
          <p:nvSpPr>
            <p:cNvPr id="20579" name="Freeform 566"/>
            <p:cNvSpPr>
              <a:spLocks/>
            </p:cNvSpPr>
            <p:nvPr/>
          </p:nvSpPr>
          <p:spPr bwMode="auto">
            <a:xfrm>
              <a:off x="2614" y="3357"/>
              <a:ext cx="270" cy="149"/>
            </a:xfrm>
            <a:custGeom>
              <a:avLst/>
              <a:gdLst>
                <a:gd name="T0" fmla="*/ 254 w 270"/>
                <a:gd name="T1" fmla="*/ 5 h 149"/>
                <a:gd name="T2" fmla="*/ 242 w 270"/>
                <a:gd name="T3" fmla="*/ 1 h 149"/>
                <a:gd name="T4" fmla="*/ 229 w 270"/>
                <a:gd name="T5" fmla="*/ 2 h 149"/>
                <a:gd name="T6" fmla="*/ 220 w 270"/>
                <a:gd name="T7" fmla="*/ 3 h 149"/>
                <a:gd name="T8" fmla="*/ 214 w 270"/>
                <a:gd name="T9" fmla="*/ 2 h 149"/>
                <a:gd name="T10" fmla="*/ 209 w 270"/>
                <a:gd name="T11" fmla="*/ 1 h 149"/>
                <a:gd name="T12" fmla="*/ 201 w 270"/>
                <a:gd name="T13" fmla="*/ 0 h 149"/>
                <a:gd name="T14" fmla="*/ 191 w 270"/>
                <a:gd name="T15" fmla="*/ 2 h 149"/>
                <a:gd name="T16" fmla="*/ 182 w 270"/>
                <a:gd name="T17" fmla="*/ 5 h 149"/>
                <a:gd name="T18" fmla="*/ 177 w 270"/>
                <a:gd name="T19" fmla="*/ 7 h 149"/>
                <a:gd name="T20" fmla="*/ 174 w 270"/>
                <a:gd name="T21" fmla="*/ 9 h 149"/>
                <a:gd name="T22" fmla="*/ 165 w 270"/>
                <a:gd name="T23" fmla="*/ 14 h 149"/>
                <a:gd name="T24" fmla="*/ 154 w 270"/>
                <a:gd name="T25" fmla="*/ 19 h 149"/>
                <a:gd name="T26" fmla="*/ 143 w 270"/>
                <a:gd name="T27" fmla="*/ 23 h 149"/>
                <a:gd name="T28" fmla="*/ 132 w 270"/>
                <a:gd name="T29" fmla="*/ 24 h 149"/>
                <a:gd name="T30" fmla="*/ 122 w 270"/>
                <a:gd name="T31" fmla="*/ 26 h 149"/>
                <a:gd name="T32" fmla="*/ 113 w 270"/>
                <a:gd name="T33" fmla="*/ 29 h 149"/>
                <a:gd name="T34" fmla="*/ 106 w 270"/>
                <a:gd name="T35" fmla="*/ 32 h 149"/>
                <a:gd name="T36" fmla="*/ 97 w 270"/>
                <a:gd name="T37" fmla="*/ 37 h 149"/>
                <a:gd name="T38" fmla="*/ 84 w 270"/>
                <a:gd name="T39" fmla="*/ 44 h 149"/>
                <a:gd name="T40" fmla="*/ 72 w 270"/>
                <a:gd name="T41" fmla="*/ 48 h 149"/>
                <a:gd name="T42" fmla="*/ 58 w 270"/>
                <a:gd name="T43" fmla="*/ 53 h 149"/>
                <a:gd name="T44" fmla="*/ 42 w 270"/>
                <a:gd name="T45" fmla="*/ 58 h 149"/>
                <a:gd name="T46" fmla="*/ 25 w 270"/>
                <a:gd name="T47" fmla="*/ 62 h 149"/>
                <a:gd name="T48" fmla="*/ 11 w 270"/>
                <a:gd name="T49" fmla="*/ 70 h 149"/>
                <a:gd name="T50" fmla="*/ 2 w 270"/>
                <a:gd name="T51" fmla="*/ 92 h 149"/>
                <a:gd name="T52" fmla="*/ 1 w 270"/>
                <a:gd name="T53" fmla="*/ 117 h 149"/>
                <a:gd name="T54" fmla="*/ 11 w 270"/>
                <a:gd name="T55" fmla="*/ 134 h 149"/>
                <a:gd name="T56" fmla="*/ 31 w 270"/>
                <a:gd name="T57" fmla="*/ 140 h 149"/>
                <a:gd name="T58" fmla="*/ 56 w 270"/>
                <a:gd name="T59" fmla="*/ 146 h 149"/>
                <a:gd name="T60" fmla="*/ 83 w 270"/>
                <a:gd name="T61" fmla="*/ 149 h 149"/>
                <a:gd name="T62" fmla="*/ 111 w 270"/>
                <a:gd name="T63" fmla="*/ 146 h 149"/>
                <a:gd name="T64" fmla="*/ 130 w 270"/>
                <a:gd name="T65" fmla="*/ 138 h 149"/>
                <a:gd name="T66" fmla="*/ 138 w 270"/>
                <a:gd name="T67" fmla="*/ 131 h 149"/>
                <a:gd name="T68" fmla="*/ 139 w 270"/>
                <a:gd name="T69" fmla="*/ 125 h 149"/>
                <a:gd name="T70" fmla="*/ 139 w 270"/>
                <a:gd name="T71" fmla="*/ 118 h 149"/>
                <a:gd name="T72" fmla="*/ 144 w 270"/>
                <a:gd name="T73" fmla="*/ 113 h 149"/>
                <a:gd name="T74" fmla="*/ 154 w 270"/>
                <a:gd name="T75" fmla="*/ 109 h 149"/>
                <a:gd name="T76" fmla="*/ 166 w 270"/>
                <a:gd name="T77" fmla="*/ 107 h 149"/>
                <a:gd name="T78" fmla="*/ 175 w 270"/>
                <a:gd name="T79" fmla="*/ 106 h 149"/>
                <a:gd name="T80" fmla="*/ 192 w 270"/>
                <a:gd name="T81" fmla="*/ 103 h 149"/>
                <a:gd name="T82" fmla="*/ 216 w 270"/>
                <a:gd name="T83" fmla="*/ 93 h 149"/>
                <a:gd name="T84" fmla="*/ 237 w 270"/>
                <a:gd name="T85" fmla="*/ 78 h 149"/>
                <a:gd name="T86" fmla="*/ 250 w 270"/>
                <a:gd name="T87" fmla="*/ 64 h 149"/>
                <a:gd name="T88" fmla="*/ 253 w 270"/>
                <a:gd name="T89" fmla="*/ 51 h 149"/>
                <a:gd name="T90" fmla="*/ 261 w 270"/>
                <a:gd name="T91" fmla="*/ 37 h 149"/>
                <a:gd name="T92" fmla="*/ 269 w 270"/>
                <a:gd name="T93" fmla="*/ 22 h 149"/>
                <a:gd name="T94" fmla="*/ 257 w 270"/>
                <a:gd name="T95" fmla="*/ 11 h 14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70" h="149">
                  <a:moveTo>
                    <a:pt x="255" y="9"/>
                  </a:moveTo>
                  <a:lnTo>
                    <a:pt x="255" y="8"/>
                  </a:lnTo>
                  <a:lnTo>
                    <a:pt x="255" y="7"/>
                  </a:lnTo>
                  <a:lnTo>
                    <a:pt x="254" y="5"/>
                  </a:lnTo>
                  <a:lnTo>
                    <a:pt x="252" y="4"/>
                  </a:lnTo>
                  <a:lnTo>
                    <a:pt x="250" y="2"/>
                  </a:lnTo>
                  <a:lnTo>
                    <a:pt x="247" y="1"/>
                  </a:lnTo>
                  <a:lnTo>
                    <a:pt x="242" y="1"/>
                  </a:lnTo>
                  <a:lnTo>
                    <a:pt x="237" y="1"/>
                  </a:lnTo>
                  <a:lnTo>
                    <a:pt x="234" y="2"/>
                  </a:lnTo>
                  <a:lnTo>
                    <a:pt x="231" y="2"/>
                  </a:lnTo>
                  <a:lnTo>
                    <a:pt x="229" y="2"/>
                  </a:lnTo>
                  <a:lnTo>
                    <a:pt x="226" y="3"/>
                  </a:lnTo>
                  <a:lnTo>
                    <a:pt x="224" y="3"/>
                  </a:lnTo>
                  <a:lnTo>
                    <a:pt x="222" y="3"/>
                  </a:lnTo>
                  <a:lnTo>
                    <a:pt x="220" y="3"/>
                  </a:lnTo>
                  <a:lnTo>
                    <a:pt x="219" y="3"/>
                  </a:lnTo>
                  <a:lnTo>
                    <a:pt x="217" y="3"/>
                  </a:lnTo>
                  <a:lnTo>
                    <a:pt x="216" y="2"/>
                  </a:lnTo>
                  <a:lnTo>
                    <a:pt x="214" y="2"/>
                  </a:lnTo>
                  <a:lnTo>
                    <a:pt x="213" y="2"/>
                  </a:lnTo>
                  <a:lnTo>
                    <a:pt x="211" y="2"/>
                  </a:lnTo>
                  <a:lnTo>
                    <a:pt x="210" y="1"/>
                  </a:lnTo>
                  <a:lnTo>
                    <a:pt x="209" y="1"/>
                  </a:lnTo>
                  <a:lnTo>
                    <a:pt x="207" y="0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6" y="1"/>
                  </a:lnTo>
                  <a:lnTo>
                    <a:pt x="193" y="1"/>
                  </a:lnTo>
                  <a:lnTo>
                    <a:pt x="191" y="2"/>
                  </a:lnTo>
                  <a:lnTo>
                    <a:pt x="188" y="3"/>
                  </a:lnTo>
                  <a:lnTo>
                    <a:pt x="186" y="4"/>
                  </a:lnTo>
                  <a:lnTo>
                    <a:pt x="184" y="5"/>
                  </a:lnTo>
                  <a:lnTo>
                    <a:pt x="182" y="5"/>
                  </a:lnTo>
                  <a:lnTo>
                    <a:pt x="180" y="6"/>
                  </a:lnTo>
                  <a:lnTo>
                    <a:pt x="179" y="7"/>
                  </a:lnTo>
                  <a:lnTo>
                    <a:pt x="178" y="7"/>
                  </a:lnTo>
                  <a:lnTo>
                    <a:pt x="177" y="7"/>
                  </a:lnTo>
                  <a:lnTo>
                    <a:pt x="177" y="8"/>
                  </a:lnTo>
                  <a:lnTo>
                    <a:pt x="176" y="8"/>
                  </a:lnTo>
                  <a:lnTo>
                    <a:pt x="175" y="9"/>
                  </a:lnTo>
                  <a:lnTo>
                    <a:pt x="174" y="9"/>
                  </a:lnTo>
                  <a:lnTo>
                    <a:pt x="172" y="10"/>
                  </a:lnTo>
                  <a:lnTo>
                    <a:pt x="170" y="11"/>
                  </a:lnTo>
                  <a:lnTo>
                    <a:pt x="168" y="13"/>
                  </a:lnTo>
                  <a:lnTo>
                    <a:pt x="165" y="14"/>
                  </a:lnTo>
                  <a:lnTo>
                    <a:pt x="163" y="15"/>
                  </a:lnTo>
                  <a:lnTo>
                    <a:pt x="160" y="17"/>
                  </a:lnTo>
                  <a:lnTo>
                    <a:pt x="157" y="18"/>
                  </a:lnTo>
                  <a:lnTo>
                    <a:pt x="154" y="19"/>
                  </a:lnTo>
                  <a:lnTo>
                    <a:pt x="151" y="20"/>
                  </a:lnTo>
                  <a:lnTo>
                    <a:pt x="149" y="21"/>
                  </a:lnTo>
                  <a:lnTo>
                    <a:pt x="146" y="22"/>
                  </a:lnTo>
                  <a:lnTo>
                    <a:pt x="143" y="23"/>
                  </a:lnTo>
                  <a:lnTo>
                    <a:pt x="140" y="23"/>
                  </a:lnTo>
                  <a:lnTo>
                    <a:pt x="138" y="23"/>
                  </a:lnTo>
                  <a:lnTo>
                    <a:pt x="135" y="24"/>
                  </a:lnTo>
                  <a:lnTo>
                    <a:pt x="132" y="24"/>
                  </a:lnTo>
                  <a:lnTo>
                    <a:pt x="130" y="24"/>
                  </a:lnTo>
                  <a:lnTo>
                    <a:pt x="127" y="25"/>
                  </a:lnTo>
                  <a:lnTo>
                    <a:pt x="125" y="25"/>
                  </a:lnTo>
                  <a:lnTo>
                    <a:pt x="122" y="26"/>
                  </a:lnTo>
                  <a:lnTo>
                    <a:pt x="120" y="27"/>
                  </a:lnTo>
                  <a:lnTo>
                    <a:pt x="118" y="27"/>
                  </a:lnTo>
                  <a:lnTo>
                    <a:pt x="115" y="28"/>
                  </a:lnTo>
                  <a:lnTo>
                    <a:pt x="113" y="29"/>
                  </a:lnTo>
                  <a:lnTo>
                    <a:pt x="111" y="30"/>
                  </a:lnTo>
                  <a:lnTo>
                    <a:pt x="109" y="31"/>
                  </a:lnTo>
                  <a:lnTo>
                    <a:pt x="107" y="32"/>
                  </a:lnTo>
                  <a:lnTo>
                    <a:pt x="106" y="32"/>
                  </a:lnTo>
                  <a:lnTo>
                    <a:pt x="104" y="33"/>
                  </a:lnTo>
                  <a:lnTo>
                    <a:pt x="103" y="34"/>
                  </a:lnTo>
                  <a:lnTo>
                    <a:pt x="101" y="36"/>
                  </a:lnTo>
                  <a:lnTo>
                    <a:pt x="97" y="37"/>
                  </a:lnTo>
                  <a:lnTo>
                    <a:pt x="94" y="39"/>
                  </a:lnTo>
                  <a:lnTo>
                    <a:pt x="90" y="41"/>
                  </a:lnTo>
                  <a:lnTo>
                    <a:pt x="87" y="43"/>
                  </a:lnTo>
                  <a:lnTo>
                    <a:pt x="84" y="44"/>
                  </a:lnTo>
                  <a:lnTo>
                    <a:pt x="81" y="45"/>
                  </a:lnTo>
                  <a:lnTo>
                    <a:pt x="78" y="46"/>
                  </a:lnTo>
                  <a:lnTo>
                    <a:pt x="75" y="47"/>
                  </a:lnTo>
                  <a:lnTo>
                    <a:pt x="72" y="48"/>
                  </a:lnTo>
                  <a:lnTo>
                    <a:pt x="69" y="49"/>
                  </a:lnTo>
                  <a:lnTo>
                    <a:pt x="66" y="50"/>
                  </a:lnTo>
                  <a:lnTo>
                    <a:pt x="62" y="52"/>
                  </a:lnTo>
                  <a:lnTo>
                    <a:pt x="58" y="53"/>
                  </a:lnTo>
                  <a:lnTo>
                    <a:pt x="54" y="54"/>
                  </a:lnTo>
                  <a:lnTo>
                    <a:pt x="50" y="56"/>
                  </a:lnTo>
                  <a:lnTo>
                    <a:pt x="46" y="57"/>
                  </a:lnTo>
                  <a:lnTo>
                    <a:pt x="42" y="58"/>
                  </a:lnTo>
                  <a:lnTo>
                    <a:pt x="38" y="60"/>
                  </a:lnTo>
                  <a:lnTo>
                    <a:pt x="34" y="61"/>
                  </a:lnTo>
                  <a:lnTo>
                    <a:pt x="30" y="62"/>
                  </a:lnTo>
                  <a:lnTo>
                    <a:pt x="25" y="62"/>
                  </a:lnTo>
                  <a:lnTo>
                    <a:pt x="21" y="63"/>
                  </a:lnTo>
                  <a:lnTo>
                    <a:pt x="18" y="64"/>
                  </a:lnTo>
                  <a:lnTo>
                    <a:pt x="14" y="67"/>
                  </a:lnTo>
                  <a:lnTo>
                    <a:pt x="11" y="70"/>
                  </a:lnTo>
                  <a:lnTo>
                    <a:pt x="8" y="75"/>
                  </a:lnTo>
                  <a:lnTo>
                    <a:pt x="6" y="80"/>
                  </a:lnTo>
                  <a:lnTo>
                    <a:pt x="3" y="86"/>
                  </a:lnTo>
                  <a:lnTo>
                    <a:pt x="2" y="92"/>
                  </a:lnTo>
                  <a:lnTo>
                    <a:pt x="1" y="98"/>
                  </a:lnTo>
                  <a:lnTo>
                    <a:pt x="0" y="105"/>
                  </a:lnTo>
                  <a:lnTo>
                    <a:pt x="0" y="111"/>
                  </a:lnTo>
                  <a:lnTo>
                    <a:pt x="1" y="117"/>
                  </a:lnTo>
                  <a:lnTo>
                    <a:pt x="3" y="122"/>
                  </a:lnTo>
                  <a:lnTo>
                    <a:pt x="5" y="127"/>
                  </a:lnTo>
                  <a:lnTo>
                    <a:pt x="7" y="131"/>
                  </a:lnTo>
                  <a:lnTo>
                    <a:pt x="11" y="134"/>
                  </a:lnTo>
                  <a:lnTo>
                    <a:pt x="15" y="136"/>
                  </a:lnTo>
                  <a:lnTo>
                    <a:pt x="20" y="137"/>
                  </a:lnTo>
                  <a:lnTo>
                    <a:pt x="25" y="139"/>
                  </a:lnTo>
                  <a:lnTo>
                    <a:pt x="31" y="140"/>
                  </a:lnTo>
                  <a:lnTo>
                    <a:pt x="37" y="142"/>
                  </a:lnTo>
                  <a:lnTo>
                    <a:pt x="43" y="143"/>
                  </a:lnTo>
                  <a:lnTo>
                    <a:pt x="49" y="145"/>
                  </a:lnTo>
                  <a:lnTo>
                    <a:pt x="56" y="146"/>
                  </a:lnTo>
                  <a:lnTo>
                    <a:pt x="63" y="147"/>
                  </a:lnTo>
                  <a:lnTo>
                    <a:pt x="69" y="148"/>
                  </a:lnTo>
                  <a:lnTo>
                    <a:pt x="76" y="148"/>
                  </a:lnTo>
                  <a:lnTo>
                    <a:pt x="83" y="149"/>
                  </a:lnTo>
                  <a:lnTo>
                    <a:pt x="90" y="148"/>
                  </a:lnTo>
                  <a:lnTo>
                    <a:pt x="97" y="148"/>
                  </a:lnTo>
                  <a:lnTo>
                    <a:pt x="104" y="147"/>
                  </a:lnTo>
                  <a:lnTo>
                    <a:pt x="111" y="146"/>
                  </a:lnTo>
                  <a:lnTo>
                    <a:pt x="118" y="144"/>
                  </a:lnTo>
                  <a:lnTo>
                    <a:pt x="123" y="142"/>
                  </a:lnTo>
                  <a:lnTo>
                    <a:pt x="127" y="140"/>
                  </a:lnTo>
                  <a:lnTo>
                    <a:pt x="130" y="138"/>
                  </a:lnTo>
                  <a:lnTo>
                    <a:pt x="133" y="137"/>
                  </a:lnTo>
                  <a:lnTo>
                    <a:pt x="135" y="135"/>
                  </a:lnTo>
                  <a:lnTo>
                    <a:pt x="137" y="133"/>
                  </a:lnTo>
                  <a:lnTo>
                    <a:pt x="138" y="131"/>
                  </a:lnTo>
                  <a:lnTo>
                    <a:pt x="139" y="130"/>
                  </a:lnTo>
                  <a:lnTo>
                    <a:pt x="139" y="128"/>
                  </a:lnTo>
                  <a:lnTo>
                    <a:pt x="139" y="126"/>
                  </a:lnTo>
                  <a:lnTo>
                    <a:pt x="139" y="125"/>
                  </a:lnTo>
                  <a:lnTo>
                    <a:pt x="139" y="123"/>
                  </a:lnTo>
                  <a:lnTo>
                    <a:pt x="139" y="121"/>
                  </a:lnTo>
                  <a:lnTo>
                    <a:pt x="139" y="120"/>
                  </a:lnTo>
                  <a:lnTo>
                    <a:pt x="139" y="118"/>
                  </a:lnTo>
                  <a:lnTo>
                    <a:pt x="140" y="117"/>
                  </a:lnTo>
                  <a:lnTo>
                    <a:pt x="140" y="115"/>
                  </a:lnTo>
                  <a:lnTo>
                    <a:pt x="142" y="114"/>
                  </a:lnTo>
                  <a:lnTo>
                    <a:pt x="144" y="113"/>
                  </a:lnTo>
                  <a:lnTo>
                    <a:pt x="146" y="112"/>
                  </a:lnTo>
                  <a:lnTo>
                    <a:pt x="148" y="111"/>
                  </a:lnTo>
                  <a:lnTo>
                    <a:pt x="151" y="110"/>
                  </a:lnTo>
                  <a:lnTo>
                    <a:pt x="154" y="109"/>
                  </a:lnTo>
                  <a:lnTo>
                    <a:pt x="157" y="108"/>
                  </a:lnTo>
                  <a:lnTo>
                    <a:pt x="160" y="108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68" y="106"/>
                  </a:lnTo>
                  <a:lnTo>
                    <a:pt x="171" y="106"/>
                  </a:lnTo>
                  <a:lnTo>
                    <a:pt x="173" y="106"/>
                  </a:lnTo>
                  <a:lnTo>
                    <a:pt x="175" y="106"/>
                  </a:lnTo>
                  <a:lnTo>
                    <a:pt x="176" y="106"/>
                  </a:lnTo>
                  <a:lnTo>
                    <a:pt x="181" y="105"/>
                  </a:lnTo>
                  <a:lnTo>
                    <a:pt x="186" y="104"/>
                  </a:lnTo>
                  <a:lnTo>
                    <a:pt x="192" y="103"/>
                  </a:lnTo>
                  <a:lnTo>
                    <a:pt x="198" y="101"/>
                  </a:lnTo>
                  <a:lnTo>
                    <a:pt x="204" y="99"/>
                  </a:lnTo>
                  <a:lnTo>
                    <a:pt x="210" y="96"/>
                  </a:lnTo>
                  <a:lnTo>
                    <a:pt x="216" y="93"/>
                  </a:lnTo>
                  <a:lnTo>
                    <a:pt x="222" y="89"/>
                  </a:lnTo>
                  <a:lnTo>
                    <a:pt x="227" y="86"/>
                  </a:lnTo>
                  <a:lnTo>
                    <a:pt x="232" y="82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5" y="71"/>
                  </a:lnTo>
                  <a:lnTo>
                    <a:pt x="248" y="67"/>
                  </a:lnTo>
                  <a:lnTo>
                    <a:pt x="250" y="64"/>
                  </a:lnTo>
                  <a:lnTo>
                    <a:pt x="251" y="60"/>
                  </a:lnTo>
                  <a:lnTo>
                    <a:pt x="252" y="57"/>
                  </a:lnTo>
                  <a:lnTo>
                    <a:pt x="252" y="54"/>
                  </a:lnTo>
                  <a:lnTo>
                    <a:pt x="253" y="51"/>
                  </a:lnTo>
                  <a:lnTo>
                    <a:pt x="254" y="48"/>
                  </a:lnTo>
                  <a:lnTo>
                    <a:pt x="256" y="44"/>
                  </a:lnTo>
                  <a:lnTo>
                    <a:pt x="258" y="41"/>
                  </a:lnTo>
                  <a:lnTo>
                    <a:pt x="261" y="37"/>
                  </a:lnTo>
                  <a:lnTo>
                    <a:pt x="265" y="34"/>
                  </a:lnTo>
                  <a:lnTo>
                    <a:pt x="269" y="30"/>
                  </a:lnTo>
                  <a:lnTo>
                    <a:pt x="270" y="26"/>
                  </a:lnTo>
                  <a:lnTo>
                    <a:pt x="269" y="22"/>
                  </a:lnTo>
                  <a:lnTo>
                    <a:pt x="267" y="19"/>
                  </a:lnTo>
                  <a:lnTo>
                    <a:pt x="264" y="16"/>
                  </a:lnTo>
                  <a:lnTo>
                    <a:pt x="260" y="13"/>
                  </a:lnTo>
                  <a:lnTo>
                    <a:pt x="257" y="11"/>
                  </a:lnTo>
                  <a:lnTo>
                    <a:pt x="255" y="9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0" name="Freeform 567"/>
            <p:cNvSpPr>
              <a:spLocks/>
            </p:cNvSpPr>
            <p:nvPr/>
          </p:nvSpPr>
          <p:spPr bwMode="auto">
            <a:xfrm>
              <a:off x="2629" y="3366"/>
              <a:ext cx="228" cy="123"/>
            </a:xfrm>
            <a:custGeom>
              <a:avLst/>
              <a:gdLst>
                <a:gd name="T0" fmla="*/ 96 w 228"/>
                <a:gd name="T1" fmla="*/ 117 h 123"/>
                <a:gd name="T2" fmla="*/ 92 w 228"/>
                <a:gd name="T3" fmla="*/ 117 h 123"/>
                <a:gd name="T4" fmla="*/ 86 w 228"/>
                <a:gd name="T5" fmla="*/ 117 h 123"/>
                <a:gd name="T6" fmla="*/ 78 w 228"/>
                <a:gd name="T7" fmla="*/ 119 h 123"/>
                <a:gd name="T8" fmla="*/ 73 w 228"/>
                <a:gd name="T9" fmla="*/ 122 h 123"/>
                <a:gd name="T10" fmla="*/ 68 w 228"/>
                <a:gd name="T11" fmla="*/ 123 h 123"/>
                <a:gd name="T12" fmla="*/ 61 w 228"/>
                <a:gd name="T13" fmla="*/ 121 h 123"/>
                <a:gd name="T14" fmla="*/ 54 w 228"/>
                <a:gd name="T15" fmla="*/ 120 h 123"/>
                <a:gd name="T16" fmla="*/ 47 w 228"/>
                <a:gd name="T17" fmla="*/ 117 h 123"/>
                <a:gd name="T18" fmla="*/ 40 w 228"/>
                <a:gd name="T19" fmla="*/ 116 h 123"/>
                <a:gd name="T20" fmla="*/ 33 w 228"/>
                <a:gd name="T21" fmla="*/ 114 h 123"/>
                <a:gd name="T22" fmla="*/ 28 w 228"/>
                <a:gd name="T23" fmla="*/ 115 h 123"/>
                <a:gd name="T24" fmla="*/ 23 w 228"/>
                <a:gd name="T25" fmla="*/ 118 h 123"/>
                <a:gd name="T26" fmla="*/ 15 w 228"/>
                <a:gd name="T27" fmla="*/ 119 h 123"/>
                <a:gd name="T28" fmla="*/ 8 w 228"/>
                <a:gd name="T29" fmla="*/ 118 h 123"/>
                <a:gd name="T30" fmla="*/ 3 w 228"/>
                <a:gd name="T31" fmla="*/ 116 h 123"/>
                <a:gd name="T32" fmla="*/ 0 w 228"/>
                <a:gd name="T33" fmla="*/ 113 h 123"/>
                <a:gd name="T34" fmla="*/ 0 w 228"/>
                <a:gd name="T35" fmla="*/ 108 h 123"/>
                <a:gd name="T36" fmla="*/ 4 w 228"/>
                <a:gd name="T37" fmla="*/ 100 h 123"/>
                <a:gd name="T38" fmla="*/ 12 w 228"/>
                <a:gd name="T39" fmla="*/ 92 h 123"/>
                <a:gd name="T40" fmla="*/ 19 w 228"/>
                <a:gd name="T41" fmla="*/ 88 h 123"/>
                <a:gd name="T42" fmla="*/ 24 w 228"/>
                <a:gd name="T43" fmla="*/ 85 h 123"/>
                <a:gd name="T44" fmla="*/ 30 w 228"/>
                <a:gd name="T45" fmla="*/ 82 h 123"/>
                <a:gd name="T46" fmla="*/ 37 w 228"/>
                <a:gd name="T47" fmla="*/ 79 h 123"/>
                <a:gd name="T48" fmla="*/ 45 w 228"/>
                <a:gd name="T49" fmla="*/ 74 h 123"/>
                <a:gd name="T50" fmla="*/ 54 w 228"/>
                <a:gd name="T51" fmla="*/ 70 h 123"/>
                <a:gd name="T52" fmla="*/ 64 w 228"/>
                <a:gd name="T53" fmla="*/ 66 h 123"/>
                <a:gd name="T54" fmla="*/ 74 w 228"/>
                <a:gd name="T55" fmla="*/ 61 h 123"/>
                <a:gd name="T56" fmla="*/ 84 w 228"/>
                <a:gd name="T57" fmla="*/ 57 h 123"/>
                <a:gd name="T58" fmla="*/ 93 w 228"/>
                <a:gd name="T59" fmla="*/ 54 h 123"/>
                <a:gd name="T60" fmla="*/ 102 w 228"/>
                <a:gd name="T61" fmla="*/ 50 h 123"/>
                <a:gd name="T62" fmla="*/ 111 w 228"/>
                <a:gd name="T63" fmla="*/ 47 h 123"/>
                <a:gd name="T64" fmla="*/ 118 w 228"/>
                <a:gd name="T65" fmla="*/ 45 h 123"/>
                <a:gd name="T66" fmla="*/ 124 w 228"/>
                <a:gd name="T67" fmla="*/ 44 h 123"/>
                <a:gd name="T68" fmla="*/ 129 w 228"/>
                <a:gd name="T69" fmla="*/ 44 h 123"/>
                <a:gd name="T70" fmla="*/ 132 w 228"/>
                <a:gd name="T71" fmla="*/ 45 h 123"/>
                <a:gd name="T72" fmla="*/ 134 w 228"/>
                <a:gd name="T73" fmla="*/ 48 h 123"/>
                <a:gd name="T74" fmla="*/ 142 w 228"/>
                <a:gd name="T75" fmla="*/ 46 h 123"/>
                <a:gd name="T76" fmla="*/ 155 w 228"/>
                <a:gd name="T77" fmla="*/ 40 h 123"/>
                <a:gd name="T78" fmla="*/ 171 w 228"/>
                <a:gd name="T79" fmla="*/ 31 h 123"/>
                <a:gd name="T80" fmla="*/ 187 w 228"/>
                <a:gd name="T81" fmla="*/ 21 h 123"/>
                <a:gd name="T82" fmla="*/ 202 w 228"/>
                <a:gd name="T83" fmla="*/ 11 h 123"/>
                <a:gd name="T84" fmla="*/ 215 w 228"/>
                <a:gd name="T85" fmla="*/ 3 h 123"/>
                <a:gd name="T86" fmla="*/ 223 w 228"/>
                <a:gd name="T87" fmla="*/ 0 h 123"/>
                <a:gd name="T88" fmla="*/ 227 w 228"/>
                <a:gd name="T89" fmla="*/ 2 h 123"/>
                <a:gd name="T90" fmla="*/ 228 w 228"/>
                <a:gd name="T91" fmla="*/ 6 h 123"/>
                <a:gd name="T92" fmla="*/ 227 w 228"/>
                <a:gd name="T93" fmla="*/ 10 h 123"/>
                <a:gd name="T94" fmla="*/ 225 w 228"/>
                <a:gd name="T95" fmla="*/ 13 h 123"/>
                <a:gd name="T96" fmla="*/ 211 w 228"/>
                <a:gd name="T97" fmla="*/ 19 h 123"/>
                <a:gd name="T98" fmla="*/ 104 w 228"/>
                <a:gd name="T99" fmla="*/ 104 h 123"/>
                <a:gd name="T100" fmla="*/ 104 w 228"/>
                <a:gd name="T101" fmla="*/ 108 h 123"/>
                <a:gd name="T102" fmla="*/ 103 w 228"/>
                <a:gd name="T103" fmla="*/ 113 h 123"/>
                <a:gd name="T104" fmla="*/ 99 w 228"/>
                <a:gd name="T105" fmla="*/ 117 h 12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28" h="123">
                  <a:moveTo>
                    <a:pt x="97" y="117"/>
                  </a:moveTo>
                  <a:lnTo>
                    <a:pt x="96" y="117"/>
                  </a:lnTo>
                  <a:lnTo>
                    <a:pt x="95" y="117"/>
                  </a:lnTo>
                  <a:lnTo>
                    <a:pt x="92" y="117"/>
                  </a:lnTo>
                  <a:lnTo>
                    <a:pt x="89" y="117"/>
                  </a:lnTo>
                  <a:lnTo>
                    <a:pt x="86" y="117"/>
                  </a:lnTo>
                  <a:lnTo>
                    <a:pt x="82" y="118"/>
                  </a:lnTo>
                  <a:lnTo>
                    <a:pt x="78" y="119"/>
                  </a:lnTo>
                  <a:lnTo>
                    <a:pt x="75" y="121"/>
                  </a:lnTo>
                  <a:lnTo>
                    <a:pt x="73" y="122"/>
                  </a:lnTo>
                  <a:lnTo>
                    <a:pt x="71" y="123"/>
                  </a:lnTo>
                  <a:lnTo>
                    <a:pt x="68" y="123"/>
                  </a:lnTo>
                  <a:lnTo>
                    <a:pt x="65" y="122"/>
                  </a:lnTo>
                  <a:lnTo>
                    <a:pt x="61" y="121"/>
                  </a:lnTo>
                  <a:lnTo>
                    <a:pt x="58" y="121"/>
                  </a:lnTo>
                  <a:lnTo>
                    <a:pt x="54" y="120"/>
                  </a:lnTo>
                  <a:lnTo>
                    <a:pt x="51" y="118"/>
                  </a:lnTo>
                  <a:lnTo>
                    <a:pt x="47" y="117"/>
                  </a:lnTo>
                  <a:lnTo>
                    <a:pt x="43" y="116"/>
                  </a:lnTo>
                  <a:lnTo>
                    <a:pt x="40" y="116"/>
                  </a:lnTo>
                  <a:lnTo>
                    <a:pt x="36" y="115"/>
                  </a:lnTo>
                  <a:lnTo>
                    <a:pt x="33" y="114"/>
                  </a:lnTo>
                  <a:lnTo>
                    <a:pt x="31" y="114"/>
                  </a:lnTo>
                  <a:lnTo>
                    <a:pt x="28" y="115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19" y="119"/>
                  </a:lnTo>
                  <a:lnTo>
                    <a:pt x="15" y="119"/>
                  </a:lnTo>
                  <a:lnTo>
                    <a:pt x="12" y="119"/>
                  </a:lnTo>
                  <a:lnTo>
                    <a:pt x="8" y="118"/>
                  </a:lnTo>
                  <a:lnTo>
                    <a:pt x="5" y="117"/>
                  </a:lnTo>
                  <a:lnTo>
                    <a:pt x="3" y="116"/>
                  </a:lnTo>
                  <a:lnTo>
                    <a:pt x="1" y="114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2" y="104"/>
                  </a:lnTo>
                  <a:lnTo>
                    <a:pt x="4" y="100"/>
                  </a:lnTo>
                  <a:lnTo>
                    <a:pt x="8" y="96"/>
                  </a:lnTo>
                  <a:lnTo>
                    <a:pt x="12" y="92"/>
                  </a:lnTo>
                  <a:lnTo>
                    <a:pt x="17" y="89"/>
                  </a:lnTo>
                  <a:lnTo>
                    <a:pt x="19" y="88"/>
                  </a:lnTo>
                  <a:lnTo>
                    <a:pt x="21" y="87"/>
                  </a:lnTo>
                  <a:lnTo>
                    <a:pt x="24" y="85"/>
                  </a:lnTo>
                  <a:lnTo>
                    <a:pt x="27" y="84"/>
                  </a:lnTo>
                  <a:lnTo>
                    <a:pt x="30" y="82"/>
                  </a:lnTo>
                  <a:lnTo>
                    <a:pt x="33" y="80"/>
                  </a:lnTo>
                  <a:lnTo>
                    <a:pt x="37" y="79"/>
                  </a:lnTo>
                  <a:lnTo>
                    <a:pt x="41" y="77"/>
                  </a:lnTo>
                  <a:lnTo>
                    <a:pt x="45" y="74"/>
                  </a:lnTo>
                  <a:lnTo>
                    <a:pt x="50" y="72"/>
                  </a:lnTo>
                  <a:lnTo>
                    <a:pt x="54" y="70"/>
                  </a:lnTo>
                  <a:lnTo>
                    <a:pt x="59" y="68"/>
                  </a:lnTo>
                  <a:lnTo>
                    <a:pt x="64" y="66"/>
                  </a:lnTo>
                  <a:lnTo>
                    <a:pt x="69" y="64"/>
                  </a:lnTo>
                  <a:lnTo>
                    <a:pt x="74" y="61"/>
                  </a:lnTo>
                  <a:lnTo>
                    <a:pt x="79" y="59"/>
                  </a:lnTo>
                  <a:lnTo>
                    <a:pt x="84" y="57"/>
                  </a:lnTo>
                  <a:lnTo>
                    <a:pt x="89" y="55"/>
                  </a:lnTo>
                  <a:lnTo>
                    <a:pt x="93" y="54"/>
                  </a:lnTo>
                  <a:lnTo>
                    <a:pt x="98" y="52"/>
                  </a:lnTo>
                  <a:lnTo>
                    <a:pt x="102" y="50"/>
                  </a:lnTo>
                  <a:lnTo>
                    <a:pt x="107" y="49"/>
                  </a:lnTo>
                  <a:lnTo>
                    <a:pt x="111" y="47"/>
                  </a:lnTo>
                  <a:lnTo>
                    <a:pt x="115" y="46"/>
                  </a:lnTo>
                  <a:lnTo>
                    <a:pt x="118" y="45"/>
                  </a:lnTo>
                  <a:lnTo>
                    <a:pt x="121" y="45"/>
                  </a:lnTo>
                  <a:lnTo>
                    <a:pt x="124" y="44"/>
                  </a:lnTo>
                  <a:lnTo>
                    <a:pt x="127" y="44"/>
                  </a:lnTo>
                  <a:lnTo>
                    <a:pt x="129" y="44"/>
                  </a:lnTo>
                  <a:lnTo>
                    <a:pt x="130" y="45"/>
                  </a:lnTo>
                  <a:lnTo>
                    <a:pt x="132" y="45"/>
                  </a:lnTo>
                  <a:lnTo>
                    <a:pt x="132" y="46"/>
                  </a:lnTo>
                  <a:lnTo>
                    <a:pt x="134" y="48"/>
                  </a:lnTo>
                  <a:lnTo>
                    <a:pt x="138" y="48"/>
                  </a:lnTo>
                  <a:lnTo>
                    <a:pt x="142" y="46"/>
                  </a:lnTo>
                  <a:lnTo>
                    <a:pt x="148" y="44"/>
                  </a:lnTo>
                  <a:lnTo>
                    <a:pt x="155" y="40"/>
                  </a:lnTo>
                  <a:lnTo>
                    <a:pt x="163" y="36"/>
                  </a:lnTo>
                  <a:lnTo>
                    <a:pt x="171" y="31"/>
                  </a:lnTo>
                  <a:lnTo>
                    <a:pt x="179" y="26"/>
                  </a:lnTo>
                  <a:lnTo>
                    <a:pt x="187" y="21"/>
                  </a:lnTo>
                  <a:lnTo>
                    <a:pt x="195" y="16"/>
                  </a:lnTo>
                  <a:lnTo>
                    <a:pt x="202" y="11"/>
                  </a:lnTo>
                  <a:lnTo>
                    <a:pt x="209" y="7"/>
                  </a:lnTo>
                  <a:lnTo>
                    <a:pt x="215" y="3"/>
                  </a:lnTo>
                  <a:lnTo>
                    <a:pt x="220" y="1"/>
                  </a:lnTo>
                  <a:lnTo>
                    <a:pt x="223" y="0"/>
                  </a:lnTo>
                  <a:lnTo>
                    <a:pt x="225" y="0"/>
                  </a:lnTo>
                  <a:lnTo>
                    <a:pt x="227" y="2"/>
                  </a:lnTo>
                  <a:lnTo>
                    <a:pt x="228" y="4"/>
                  </a:lnTo>
                  <a:lnTo>
                    <a:pt x="228" y="6"/>
                  </a:lnTo>
                  <a:lnTo>
                    <a:pt x="228" y="8"/>
                  </a:lnTo>
                  <a:lnTo>
                    <a:pt x="227" y="10"/>
                  </a:lnTo>
                  <a:lnTo>
                    <a:pt x="227" y="11"/>
                  </a:lnTo>
                  <a:lnTo>
                    <a:pt x="225" y="13"/>
                  </a:lnTo>
                  <a:lnTo>
                    <a:pt x="224" y="14"/>
                  </a:lnTo>
                  <a:lnTo>
                    <a:pt x="211" y="19"/>
                  </a:lnTo>
                  <a:lnTo>
                    <a:pt x="104" y="103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8"/>
                  </a:lnTo>
                  <a:lnTo>
                    <a:pt x="103" y="110"/>
                  </a:lnTo>
                  <a:lnTo>
                    <a:pt x="103" y="113"/>
                  </a:lnTo>
                  <a:lnTo>
                    <a:pt x="101" y="115"/>
                  </a:lnTo>
                  <a:lnTo>
                    <a:pt x="99" y="117"/>
                  </a:lnTo>
                  <a:lnTo>
                    <a:pt x="97" y="117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1" name="Freeform 568"/>
            <p:cNvSpPr>
              <a:spLocks/>
            </p:cNvSpPr>
            <p:nvPr/>
          </p:nvSpPr>
          <p:spPr bwMode="auto">
            <a:xfrm>
              <a:off x="2753" y="3362"/>
              <a:ext cx="13" cy="62"/>
            </a:xfrm>
            <a:custGeom>
              <a:avLst/>
              <a:gdLst>
                <a:gd name="T0" fmla="*/ 13 w 13"/>
                <a:gd name="T1" fmla="*/ 2 h 62"/>
                <a:gd name="T2" fmla="*/ 13 w 13"/>
                <a:gd name="T3" fmla="*/ 60 h 62"/>
                <a:gd name="T4" fmla="*/ 13 w 13"/>
                <a:gd name="T5" fmla="*/ 60 h 62"/>
                <a:gd name="T6" fmla="*/ 12 w 13"/>
                <a:gd name="T7" fmla="*/ 61 h 62"/>
                <a:gd name="T8" fmla="*/ 11 w 13"/>
                <a:gd name="T9" fmla="*/ 61 h 62"/>
                <a:gd name="T10" fmla="*/ 10 w 13"/>
                <a:gd name="T11" fmla="*/ 62 h 62"/>
                <a:gd name="T12" fmla="*/ 8 w 13"/>
                <a:gd name="T13" fmla="*/ 62 h 62"/>
                <a:gd name="T14" fmla="*/ 6 w 13"/>
                <a:gd name="T15" fmla="*/ 62 h 62"/>
                <a:gd name="T16" fmla="*/ 3 w 13"/>
                <a:gd name="T17" fmla="*/ 61 h 62"/>
                <a:gd name="T18" fmla="*/ 0 w 13"/>
                <a:gd name="T19" fmla="*/ 60 h 62"/>
                <a:gd name="T20" fmla="*/ 0 w 13"/>
                <a:gd name="T21" fmla="*/ 2 h 62"/>
                <a:gd name="T22" fmla="*/ 0 w 13"/>
                <a:gd name="T23" fmla="*/ 2 h 62"/>
                <a:gd name="T24" fmla="*/ 1 w 13"/>
                <a:gd name="T25" fmla="*/ 2 h 62"/>
                <a:gd name="T26" fmla="*/ 3 w 13"/>
                <a:gd name="T27" fmla="*/ 1 h 62"/>
                <a:gd name="T28" fmla="*/ 4 w 13"/>
                <a:gd name="T29" fmla="*/ 1 h 62"/>
                <a:gd name="T30" fmla="*/ 6 w 13"/>
                <a:gd name="T31" fmla="*/ 0 h 62"/>
                <a:gd name="T32" fmla="*/ 8 w 13"/>
                <a:gd name="T33" fmla="*/ 1 h 62"/>
                <a:gd name="T34" fmla="*/ 11 w 13"/>
                <a:gd name="T35" fmla="*/ 1 h 62"/>
                <a:gd name="T36" fmla="*/ 13 w 13"/>
                <a:gd name="T37" fmla="*/ 2 h 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3" h="62">
                  <a:moveTo>
                    <a:pt x="13" y="2"/>
                  </a:moveTo>
                  <a:lnTo>
                    <a:pt x="13" y="60"/>
                  </a:lnTo>
                  <a:lnTo>
                    <a:pt x="12" y="61"/>
                  </a:lnTo>
                  <a:lnTo>
                    <a:pt x="11" y="61"/>
                  </a:lnTo>
                  <a:lnTo>
                    <a:pt x="10" y="62"/>
                  </a:lnTo>
                  <a:lnTo>
                    <a:pt x="8" y="62"/>
                  </a:lnTo>
                  <a:lnTo>
                    <a:pt x="6" y="62"/>
                  </a:lnTo>
                  <a:lnTo>
                    <a:pt x="3" y="61"/>
                  </a:lnTo>
                  <a:lnTo>
                    <a:pt x="0" y="60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2" name="Freeform 569"/>
            <p:cNvSpPr>
              <a:spLocks/>
            </p:cNvSpPr>
            <p:nvPr/>
          </p:nvSpPr>
          <p:spPr bwMode="auto">
            <a:xfrm>
              <a:off x="2756" y="3366"/>
              <a:ext cx="3" cy="54"/>
            </a:xfrm>
            <a:custGeom>
              <a:avLst/>
              <a:gdLst>
                <a:gd name="T0" fmla="*/ 0 w 3"/>
                <a:gd name="T1" fmla="*/ 1 h 54"/>
                <a:gd name="T2" fmla="*/ 0 w 3"/>
                <a:gd name="T3" fmla="*/ 53 h 54"/>
                <a:gd name="T4" fmla="*/ 0 w 3"/>
                <a:gd name="T5" fmla="*/ 53 h 54"/>
                <a:gd name="T6" fmla="*/ 1 w 3"/>
                <a:gd name="T7" fmla="*/ 53 h 54"/>
                <a:gd name="T8" fmla="*/ 2 w 3"/>
                <a:gd name="T9" fmla="*/ 54 h 54"/>
                <a:gd name="T10" fmla="*/ 3 w 3"/>
                <a:gd name="T11" fmla="*/ 54 h 54"/>
                <a:gd name="T12" fmla="*/ 2 w 3"/>
                <a:gd name="T13" fmla="*/ 0 h 54"/>
                <a:gd name="T14" fmla="*/ 2 w 3"/>
                <a:gd name="T15" fmla="*/ 0 h 54"/>
                <a:gd name="T16" fmla="*/ 1 w 3"/>
                <a:gd name="T17" fmla="*/ 0 h 54"/>
                <a:gd name="T18" fmla="*/ 1 w 3"/>
                <a:gd name="T19" fmla="*/ 0 h 54"/>
                <a:gd name="T20" fmla="*/ 0 w 3"/>
                <a:gd name="T21" fmla="*/ 1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4">
                  <a:moveTo>
                    <a:pt x="0" y="1"/>
                  </a:moveTo>
                  <a:lnTo>
                    <a:pt x="0" y="53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3" y="5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3" name="Freeform 570"/>
            <p:cNvSpPr>
              <a:spLocks/>
            </p:cNvSpPr>
            <p:nvPr/>
          </p:nvSpPr>
          <p:spPr bwMode="auto">
            <a:xfrm>
              <a:off x="2758" y="3366"/>
              <a:ext cx="5" cy="54"/>
            </a:xfrm>
            <a:custGeom>
              <a:avLst/>
              <a:gdLst>
                <a:gd name="T0" fmla="*/ 0 w 5"/>
                <a:gd name="T1" fmla="*/ 0 h 54"/>
                <a:gd name="T2" fmla="*/ 1 w 5"/>
                <a:gd name="T3" fmla="*/ 54 h 54"/>
                <a:gd name="T4" fmla="*/ 2 w 5"/>
                <a:gd name="T5" fmla="*/ 54 h 54"/>
                <a:gd name="T6" fmla="*/ 3 w 5"/>
                <a:gd name="T7" fmla="*/ 54 h 54"/>
                <a:gd name="T8" fmla="*/ 4 w 5"/>
                <a:gd name="T9" fmla="*/ 54 h 54"/>
                <a:gd name="T10" fmla="*/ 5 w 5"/>
                <a:gd name="T11" fmla="*/ 53 h 54"/>
                <a:gd name="T12" fmla="*/ 5 w 5"/>
                <a:gd name="T13" fmla="*/ 1 h 54"/>
                <a:gd name="T14" fmla="*/ 5 w 5"/>
                <a:gd name="T15" fmla="*/ 0 h 54"/>
                <a:gd name="T16" fmla="*/ 4 w 5"/>
                <a:gd name="T17" fmla="*/ 0 h 54"/>
                <a:gd name="T18" fmla="*/ 2 w 5"/>
                <a:gd name="T19" fmla="*/ 0 h 54"/>
                <a:gd name="T20" fmla="*/ 0 w 5"/>
                <a:gd name="T21" fmla="*/ 0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54">
                  <a:moveTo>
                    <a:pt x="0" y="0"/>
                  </a:moveTo>
                  <a:lnTo>
                    <a:pt x="1" y="54"/>
                  </a:lnTo>
                  <a:lnTo>
                    <a:pt x="2" y="54"/>
                  </a:lnTo>
                  <a:lnTo>
                    <a:pt x="3" y="54"/>
                  </a:lnTo>
                  <a:lnTo>
                    <a:pt x="4" y="54"/>
                  </a:lnTo>
                  <a:lnTo>
                    <a:pt x="5" y="53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4" name="Freeform 571"/>
            <p:cNvSpPr>
              <a:spLocks/>
            </p:cNvSpPr>
            <p:nvPr/>
          </p:nvSpPr>
          <p:spPr bwMode="auto">
            <a:xfrm>
              <a:off x="2641" y="3397"/>
              <a:ext cx="19" cy="91"/>
            </a:xfrm>
            <a:custGeom>
              <a:avLst/>
              <a:gdLst>
                <a:gd name="T0" fmla="*/ 19 w 19"/>
                <a:gd name="T1" fmla="*/ 3 h 91"/>
                <a:gd name="T2" fmla="*/ 19 w 19"/>
                <a:gd name="T3" fmla="*/ 87 h 91"/>
                <a:gd name="T4" fmla="*/ 19 w 19"/>
                <a:gd name="T5" fmla="*/ 87 h 91"/>
                <a:gd name="T6" fmla="*/ 18 w 19"/>
                <a:gd name="T7" fmla="*/ 88 h 91"/>
                <a:gd name="T8" fmla="*/ 16 w 19"/>
                <a:gd name="T9" fmla="*/ 89 h 91"/>
                <a:gd name="T10" fmla="*/ 14 w 19"/>
                <a:gd name="T11" fmla="*/ 90 h 91"/>
                <a:gd name="T12" fmla="*/ 11 w 19"/>
                <a:gd name="T13" fmla="*/ 91 h 91"/>
                <a:gd name="T14" fmla="*/ 8 w 19"/>
                <a:gd name="T15" fmla="*/ 91 h 91"/>
                <a:gd name="T16" fmla="*/ 4 w 19"/>
                <a:gd name="T17" fmla="*/ 90 h 91"/>
                <a:gd name="T18" fmla="*/ 0 w 19"/>
                <a:gd name="T19" fmla="*/ 87 h 91"/>
                <a:gd name="T20" fmla="*/ 0 w 19"/>
                <a:gd name="T21" fmla="*/ 3 h 91"/>
                <a:gd name="T22" fmla="*/ 0 w 19"/>
                <a:gd name="T23" fmla="*/ 3 h 91"/>
                <a:gd name="T24" fmla="*/ 2 w 19"/>
                <a:gd name="T25" fmla="*/ 2 h 91"/>
                <a:gd name="T26" fmla="*/ 4 w 19"/>
                <a:gd name="T27" fmla="*/ 1 h 91"/>
                <a:gd name="T28" fmla="*/ 6 w 19"/>
                <a:gd name="T29" fmla="*/ 1 h 91"/>
                <a:gd name="T30" fmla="*/ 9 w 19"/>
                <a:gd name="T31" fmla="*/ 0 h 91"/>
                <a:gd name="T32" fmla="*/ 12 w 19"/>
                <a:gd name="T33" fmla="*/ 0 h 91"/>
                <a:gd name="T34" fmla="*/ 16 w 19"/>
                <a:gd name="T35" fmla="*/ 1 h 91"/>
                <a:gd name="T36" fmla="*/ 19 w 19"/>
                <a:gd name="T37" fmla="*/ 3 h 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91">
                  <a:moveTo>
                    <a:pt x="19" y="3"/>
                  </a:moveTo>
                  <a:lnTo>
                    <a:pt x="19" y="87"/>
                  </a:lnTo>
                  <a:lnTo>
                    <a:pt x="18" y="88"/>
                  </a:lnTo>
                  <a:lnTo>
                    <a:pt x="16" y="89"/>
                  </a:lnTo>
                  <a:lnTo>
                    <a:pt x="14" y="90"/>
                  </a:lnTo>
                  <a:lnTo>
                    <a:pt x="11" y="91"/>
                  </a:lnTo>
                  <a:lnTo>
                    <a:pt x="8" y="91"/>
                  </a:lnTo>
                  <a:lnTo>
                    <a:pt x="4" y="90"/>
                  </a:lnTo>
                  <a:lnTo>
                    <a:pt x="0" y="8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1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5" name="Freeform 572"/>
            <p:cNvSpPr>
              <a:spLocks/>
            </p:cNvSpPr>
            <p:nvPr/>
          </p:nvSpPr>
          <p:spPr bwMode="auto">
            <a:xfrm>
              <a:off x="2645" y="3403"/>
              <a:ext cx="4" cy="79"/>
            </a:xfrm>
            <a:custGeom>
              <a:avLst/>
              <a:gdLst>
                <a:gd name="T0" fmla="*/ 0 w 4"/>
                <a:gd name="T1" fmla="*/ 0 h 79"/>
                <a:gd name="T2" fmla="*/ 0 w 4"/>
                <a:gd name="T3" fmla="*/ 77 h 79"/>
                <a:gd name="T4" fmla="*/ 0 w 4"/>
                <a:gd name="T5" fmla="*/ 77 h 79"/>
                <a:gd name="T6" fmla="*/ 1 w 4"/>
                <a:gd name="T7" fmla="*/ 78 h 79"/>
                <a:gd name="T8" fmla="*/ 2 w 4"/>
                <a:gd name="T9" fmla="*/ 78 h 79"/>
                <a:gd name="T10" fmla="*/ 4 w 4"/>
                <a:gd name="T11" fmla="*/ 79 h 79"/>
                <a:gd name="T12" fmla="*/ 4 w 4"/>
                <a:gd name="T13" fmla="*/ 0 h 79"/>
                <a:gd name="T14" fmla="*/ 3 w 4"/>
                <a:gd name="T15" fmla="*/ 0 h 79"/>
                <a:gd name="T16" fmla="*/ 2 w 4"/>
                <a:gd name="T17" fmla="*/ 0 h 79"/>
                <a:gd name="T18" fmla="*/ 1 w 4"/>
                <a:gd name="T19" fmla="*/ 0 h 79"/>
                <a:gd name="T20" fmla="*/ 0 w 4"/>
                <a:gd name="T21" fmla="*/ 0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79">
                  <a:moveTo>
                    <a:pt x="0" y="0"/>
                  </a:moveTo>
                  <a:lnTo>
                    <a:pt x="0" y="77"/>
                  </a:lnTo>
                  <a:lnTo>
                    <a:pt x="1" y="78"/>
                  </a:lnTo>
                  <a:lnTo>
                    <a:pt x="2" y="78"/>
                  </a:lnTo>
                  <a:lnTo>
                    <a:pt x="4" y="79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6" name="Freeform 573"/>
            <p:cNvSpPr>
              <a:spLocks/>
            </p:cNvSpPr>
            <p:nvPr/>
          </p:nvSpPr>
          <p:spPr bwMode="auto">
            <a:xfrm>
              <a:off x="2649" y="3402"/>
              <a:ext cx="6" cy="80"/>
            </a:xfrm>
            <a:custGeom>
              <a:avLst/>
              <a:gdLst>
                <a:gd name="T0" fmla="*/ 0 w 6"/>
                <a:gd name="T1" fmla="*/ 1 h 80"/>
                <a:gd name="T2" fmla="*/ 0 w 6"/>
                <a:gd name="T3" fmla="*/ 80 h 80"/>
                <a:gd name="T4" fmla="*/ 1 w 6"/>
                <a:gd name="T5" fmla="*/ 80 h 80"/>
                <a:gd name="T6" fmla="*/ 2 w 6"/>
                <a:gd name="T7" fmla="*/ 80 h 80"/>
                <a:gd name="T8" fmla="*/ 3 w 6"/>
                <a:gd name="T9" fmla="*/ 80 h 80"/>
                <a:gd name="T10" fmla="*/ 3 w 6"/>
                <a:gd name="T11" fmla="*/ 80 h 80"/>
                <a:gd name="T12" fmla="*/ 4 w 6"/>
                <a:gd name="T13" fmla="*/ 80 h 80"/>
                <a:gd name="T14" fmla="*/ 5 w 6"/>
                <a:gd name="T15" fmla="*/ 79 h 80"/>
                <a:gd name="T16" fmla="*/ 5 w 6"/>
                <a:gd name="T17" fmla="*/ 79 h 80"/>
                <a:gd name="T18" fmla="*/ 6 w 6"/>
                <a:gd name="T19" fmla="*/ 78 h 80"/>
                <a:gd name="T20" fmla="*/ 6 w 6"/>
                <a:gd name="T21" fmla="*/ 1 h 80"/>
                <a:gd name="T22" fmla="*/ 6 w 6"/>
                <a:gd name="T23" fmla="*/ 1 h 80"/>
                <a:gd name="T24" fmla="*/ 6 w 6"/>
                <a:gd name="T25" fmla="*/ 1 h 80"/>
                <a:gd name="T26" fmla="*/ 5 w 6"/>
                <a:gd name="T27" fmla="*/ 1 h 80"/>
                <a:gd name="T28" fmla="*/ 5 w 6"/>
                <a:gd name="T29" fmla="*/ 1 h 80"/>
                <a:gd name="T30" fmla="*/ 4 w 6"/>
                <a:gd name="T31" fmla="*/ 0 h 80"/>
                <a:gd name="T32" fmla="*/ 3 w 6"/>
                <a:gd name="T33" fmla="*/ 0 h 80"/>
                <a:gd name="T34" fmla="*/ 1 w 6"/>
                <a:gd name="T35" fmla="*/ 0 h 80"/>
                <a:gd name="T36" fmla="*/ 0 w 6"/>
                <a:gd name="T37" fmla="*/ 1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" h="80">
                  <a:moveTo>
                    <a:pt x="0" y="1"/>
                  </a:moveTo>
                  <a:lnTo>
                    <a:pt x="0" y="80"/>
                  </a:lnTo>
                  <a:lnTo>
                    <a:pt x="1" y="80"/>
                  </a:lnTo>
                  <a:lnTo>
                    <a:pt x="2" y="80"/>
                  </a:lnTo>
                  <a:lnTo>
                    <a:pt x="3" y="80"/>
                  </a:lnTo>
                  <a:lnTo>
                    <a:pt x="4" y="80"/>
                  </a:lnTo>
                  <a:lnTo>
                    <a:pt x="5" y="79"/>
                  </a:lnTo>
                  <a:lnTo>
                    <a:pt x="6" y="78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7" name="Freeform 574"/>
            <p:cNvSpPr>
              <a:spLocks/>
            </p:cNvSpPr>
            <p:nvPr/>
          </p:nvSpPr>
          <p:spPr bwMode="auto">
            <a:xfrm>
              <a:off x="2824" y="3342"/>
              <a:ext cx="7" cy="32"/>
            </a:xfrm>
            <a:custGeom>
              <a:avLst/>
              <a:gdLst>
                <a:gd name="T0" fmla="*/ 7 w 7"/>
                <a:gd name="T1" fmla="*/ 1 h 32"/>
                <a:gd name="T2" fmla="*/ 7 w 7"/>
                <a:gd name="T3" fmla="*/ 31 h 32"/>
                <a:gd name="T4" fmla="*/ 6 w 7"/>
                <a:gd name="T5" fmla="*/ 31 h 32"/>
                <a:gd name="T6" fmla="*/ 6 w 7"/>
                <a:gd name="T7" fmla="*/ 31 h 32"/>
                <a:gd name="T8" fmla="*/ 6 w 7"/>
                <a:gd name="T9" fmla="*/ 32 h 32"/>
                <a:gd name="T10" fmla="*/ 5 w 7"/>
                <a:gd name="T11" fmla="*/ 32 h 32"/>
                <a:gd name="T12" fmla="*/ 4 w 7"/>
                <a:gd name="T13" fmla="*/ 32 h 32"/>
                <a:gd name="T14" fmla="*/ 3 w 7"/>
                <a:gd name="T15" fmla="*/ 32 h 32"/>
                <a:gd name="T16" fmla="*/ 1 w 7"/>
                <a:gd name="T17" fmla="*/ 32 h 32"/>
                <a:gd name="T18" fmla="*/ 0 w 7"/>
                <a:gd name="T19" fmla="*/ 31 h 32"/>
                <a:gd name="T20" fmla="*/ 0 w 7"/>
                <a:gd name="T21" fmla="*/ 1 h 32"/>
                <a:gd name="T22" fmla="*/ 0 w 7"/>
                <a:gd name="T23" fmla="*/ 1 h 32"/>
                <a:gd name="T24" fmla="*/ 0 w 7"/>
                <a:gd name="T25" fmla="*/ 1 h 32"/>
                <a:gd name="T26" fmla="*/ 1 w 7"/>
                <a:gd name="T27" fmla="*/ 1 h 32"/>
                <a:gd name="T28" fmla="*/ 2 w 7"/>
                <a:gd name="T29" fmla="*/ 0 h 32"/>
                <a:gd name="T30" fmla="*/ 3 w 7"/>
                <a:gd name="T31" fmla="*/ 0 h 32"/>
                <a:gd name="T32" fmla="*/ 4 w 7"/>
                <a:gd name="T33" fmla="*/ 0 h 32"/>
                <a:gd name="T34" fmla="*/ 5 w 7"/>
                <a:gd name="T35" fmla="*/ 1 h 32"/>
                <a:gd name="T36" fmla="*/ 7 w 7"/>
                <a:gd name="T37" fmla="*/ 1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" h="32">
                  <a:moveTo>
                    <a:pt x="7" y="1"/>
                  </a:moveTo>
                  <a:lnTo>
                    <a:pt x="7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0" y="31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8" name="Freeform 575"/>
            <p:cNvSpPr>
              <a:spLocks/>
            </p:cNvSpPr>
            <p:nvPr/>
          </p:nvSpPr>
          <p:spPr bwMode="auto">
            <a:xfrm>
              <a:off x="2825" y="3344"/>
              <a:ext cx="2" cy="28"/>
            </a:xfrm>
            <a:custGeom>
              <a:avLst/>
              <a:gdLst>
                <a:gd name="T0" fmla="*/ 0 w 2"/>
                <a:gd name="T1" fmla="*/ 0 h 28"/>
                <a:gd name="T2" fmla="*/ 0 w 2"/>
                <a:gd name="T3" fmla="*/ 27 h 28"/>
                <a:gd name="T4" fmla="*/ 0 w 2"/>
                <a:gd name="T5" fmla="*/ 27 h 28"/>
                <a:gd name="T6" fmla="*/ 1 w 2"/>
                <a:gd name="T7" fmla="*/ 28 h 28"/>
                <a:gd name="T8" fmla="*/ 1 w 2"/>
                <a:gd name="T9" fmla="*/ 28 h 28"/>
                <a:gd name="T10" fmla="*/ 2 w 2"/>
                <a:gd name="T11" fmla="*/ 28 h 28"/>
                <a:gd name="T12" fmla="*/ 1 w 2"/>
                <a:gd name="T13" fmla="*/ 0 h 28"/>
                <a:gd name="T14" fmla="*/ 1 w 2"/>
                <a:gd name="T15" fmla="*/ 0 h 28"/>
                <a:gd name="T16" fmla="*/ 1 w 2"/>
                <a:gd name="T17" fmla="*/ 0 h 28"/>
                <a:gd name="T18" fmla="*/ 1 w 2"/>
                <a:gd name="T19" fmla="*/ 0 h 28"/>
                <a:gd name="T20" fmla="*/ 0 w 2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" h="28">
                  <a:moveTo>
                    <a:pt x="0" y="0"/>
                  </a:moveTo>
                  <a:lnTo>
                    <a:pt x="0" y="27"/>
                  </a:lnTo>
                  <a:lnTo>
                    <a:pt x="1" y="28"/>
                  </a:lnTo>
                  <a:lnTo>
                    <a:pt x="2" y="28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9" name="Freeform 576"/>
            <p:cNvSpPr>
              <a:spLocks/>
            </p:cNvSpPr>
            <p:nvPr/>
          </p:nvSpPr>
          <p:spPr bwMode="auto">
            <a:xfrm>
              <a:off x="2826" y="3344"/>
              <a:ext cx="3" cy="28"/>
            </a:xfrm>
            <a:custGeom>
              <a:avLst/>
              <a:gdLst>
                <a:gd name="T0" fmla="*/ 0 w 3"/>
                <a:gd name="T1" fmla="*/ 0 h 28"/>
                <a:gd name="T2" fmla="*/ 1 w 3"/>
                <a:gd name="T3" fmla="*/ 28 h 28"/>
                <a:gd name="T4" fmla="*/ 1 w 3"/>
                <a:gd name="T5" fmla="*/ 28 h 28"/>
                <a:gd name="T6" fmla="*/ 2 w 3"/>
                <a:gd name="T7" fmla="*/ 28 h 28"/>
                <a:gd name="T8" fmla="*/ 2 w 3"/>
                <a:gd name="T9" fmla="*/ 28 h 28"/>
                <a:gd name="T10" fmla="*/ 3 w 3"/>
                <a:gd name="T11" fmla="*/ 27 h 28"/>
                <a:gd name="T12" fmla="*/ 3 w 3"/>
                <a:gd name="T13" fmla="*/ 0 h 28"/>
                <a:gd name="T14" fmla="*/ 3 w 3"/>
                <a:gd name="T15" fmla="*/ 0 h 28"/>
                <a:gd name="T16" fmla="*/ 2 w 3"/>
                <a:gd name="T17" fmla="*/ 0 h 28"/>
                <a:gd name="T18" fmla="*/ 1 w 3"/>
                <a:gd name="T19" fmla="*/ 0 h 28"/>
                <a:gd name="T20" fmla="*/ 0 w 3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28">
                  <a:moveTo>
                    <a:pt x="0" y="0"/>
                  </a:moveTo>
                  <a:lnTo>
                    <a:pt x="1" y="28"/>
                  </a:lnTo>
                  <a:lnTo>
                    <a:pt x="2" y="28"/>
                  </a:lnTo>
                  <a:lnTo>
                    <a:pt x="3" y="27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0" name="Freeform 577"/>
            <p:cNvSpPr>
              <a:spLocks/>
            </p:cNvSpPr>
            <p:nvPr/>
          </p:nvSpPr>
          <p:spPr bwMode="auto">
            <a:xfrm>
              <a:off x="2622" y="3356"/>
              <a:ext cx="242" cy="120"/>
            </a:xfrm>
            <a:custGeom>
              <a:avLst/>
              <a:gdLst>
                <a:gd name="T0" fmla="*/ 242 w 242"/>
                <a:gd name="T1" fmla="*/ 0 h 120"/>
                <a:gd name="T2" fmla="*/ 216 w 242"/>
                <a:gd name="T3" fmla="*/ 0 h 120"/>
                <a:gd name="T4" fmla="*/ 0 w 242"/>
                <a:gd name="T5" fmla="*/ 90 h 120"/>
                <a:gd name="T6" fmla="*/ 0 w 242"/>
                <a:gd name="T7" fmla="*/ 111 h 120"/>
                <a:gd name="T8" fmla="*/ 87 w 242"/>
                <a:gd name="T9" fmla="*/ 120 h 120"/>
                <a:gd name="T10" fmla="*/ 242 w 242"/>
                <a:gd name="T11" fmla="*/ 7 h 120"/>
                <a:gd name="T12" fmla="*/ 242 w 242"/>
                <a:gd name="T13" fmla="*/ 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2" h="120">
                  <a:moveTo>
                    <a:pt x="242" y="0"/>
                  </a:moveTo>
                  <a:lnTo>
                    <a:pt x="216" y="0"/>
                  </a:lnTo>
                  <a:lnTo>
                    <a:pt x="0" y="90"/>
                  </a:lnTo>
                  <a:lnTo>
                    <a:pt x="0" y="111"/>
                  </a:lnTo>
                  <a:lnTo>
                    <a:pt x="87" y="120"/>
                  </a:lnTo>
                  <a:lnTo>
                    <a:pt x="242" y="7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1" name="Freeform 578"/>
            <p:cNvSpPr>
              <a:spLocks/>
            </p:cNvSpPr>
            <p:nvPr/>
          </p:nvSpPr>
          <p:spPr bwMode="auto">
            <a:xfrm>
              <a:off x="2643" y="3358"/>
              <a:ext cx="213" cy="94"/>
            </a:xfrm>
            <a:custGeom>
              <a:avLst/>
              <a:gdLst>
                <a:gd name="T0" fmla="*/ 213 w 213"/>
                <a:gd name="T1" fmla="*/ 0 h 94"/>
                <a:gd name="T2" fmla="*/ 196 w 213"/>
                <a:gd name="T3" fmla="*/ 0 h 94"/>
                <a:gd name="T4" fmla="*/ 0 w 213"/>
                <a:gd name="T5" fmla="*/ 87 h 94"/>
                <a:gd name="T6" fmla="*/ 64 w 213"/>
                <a:gd name="T7" fmla="*/ 94 h 94"/>
                <a:gd name="T8" fmla="*/ 213 w 213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3" h="94">
                  <a:moveTo>
                    <a:pt x="213" y="0"/>
                  </a:moveTo>
                  <a:lnTo>
                    <a:pt x="196" y="0"/>
                  </a:lnTo>
                  <a:lnTo>
                    <a:pt x="0" y="87"/>
                  </a:lnTo>
                  <a:lnTo>
                    <a:pt x="64" y="9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2" name="Freeform 579"/>
            <p:cNvSpPr>
              <a:spLocks/>
            </p:cNvSpPr>
            <p:nvPr/>
          </p:nvSpPr>
          <p:spPr bwMode="auto">
            <a:xfrm>
              <a:off x="2828" y="3360"/>
              <a:ext cx="29" cy="1"/>
            </a:xfrm>
            <a:custGeom>
              <a:avLst/>
              <a:gdLst>
                <a:gd name="T0" fmla="*/ 3 w 29"/>
                <a:gd name="T1" fmla="*/ 0 h 1"/>
                <a:gd name="T2" fmla="*/ 29 w 29"/>
                <a:gd name="T3" fmla="*/ 0 h 1"/>
                <a:gd name="T4" fmla="*/ 28 w 29"/>
                <a:gd name="T5" fmla="*/ 1 h 1"/>
                <a:gd name="T6" fmla="*/ 0 w 29"/>
                <a:gd name="T7" fmla="*/ 1 h 1"/>
                <a:gd name="T8" fmla="*/ 3 w 29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">
                  <a:moveTo>
                    <a:pt x="3" y="0"/>
                  </a:moveTo>
                  <a:lnTo>
                    <a:pt x="29" y="0"/>
                  </a:lnTo>
                  <a:lnTo>
                    <a:pt x="28" y="1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3" name="Freeform 580"/>
            <p:cNvSpPr>
              <a:spLocks/>
            </p:cNvSpPr>
            <p:nvPr/>
          </p:nvSpPr>
          <p:spPr bwMode="auto">
            <a:xfrm>
              <a:off x="2819" y="3364"/>
              <a:ext cx="32" cy="2"/>
            </a:xfrm>
            <a:custGeom>
              <a:avLst/>
              <a:gdLst>
                <a:gd name="T0" fmla="*/ 2 w 32"/>
                <a:gd name="T1" fmla="*/ 0 h 2"/>
                <a:gd name="T2" fmla="*/ 32 w 32"/>
                <a:gd name="T3" fmla="*/ 1 h 2"/>
                <a:gd name="T4" fmla="*/ 31 w 32"/>
                <a:gd name="T5" fmla="*/ 2 h 2"/>
                <a:gd name="T6" fmla="*/ 0 w 32"/>
                <a:gd name="T7" fmla="*/ 1 h 2"/>
                <a:gd name="T8" fmla="*/ 2 w 3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">
                  <a:moveTo>
                    <a:pt x="2" y="0"/>
                  </a:moveTo>
                  <a:lnTo>
                    <a:pt x="32" y="1"/>
                  </a:lnTo>
                  <a:lnTo>
                    <a:pt x="3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4" name="Freeform 581"/>
            <p:cNvSpPr>
              <a:spLocks/>
            </p:cNvSpPr>
            <p:nvPr/>
          </p:nvSpPr>
          <p:spPr bwMode="auto">
            <a:xfrm>
              <a:off x="2806" y="3368"/>
              <a:ext cx="36" cy="3"/>
            </a:xfrm>
            <a:custGeom>
              <a:avLst/>
              <a:gdLst>
                <a:gd name="T0" fmla="*/ 2 w 36"/>
                <a:gd name="T1" fmla="*/ 0 h 3"/>
                <a:gd name="T2" fmla="*/ 36 w 36"/>
                <a:gd name="T3" fmla="*/ 1 h 3"/>
                <a:gd name="T4" fmla="*/ 34 w 36"/>
                <a:gd name="T5" fmla="*/ 3 h 3"/>
                <a:gd name="T6" fmla="*/ 0 w 36"/>
                <a:gd name="T7" fmla="*/ 1 h 3"/>
                <a:gd name="T8" fmla="*/ 2 w 36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" h="3">
                  <a:moveTo>
                    <a:pt x="2" y="0"/>
                  </a:moveTo>
                  <a:lnTo>
                    <a:pt x="36" y="1"/>
                  </a:lnTo>
                  <a:lnTo>
                    <a:pt x="34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5" name="Freeform 582"/>
            <p:cNvSpPr>
              <a:spLocks/>
            </p:cNvSpPr>
            <p:nvPr/>
          </p:nvSpPr>
          <p:spPr bwMode="auto">
            <a:xfrm>
              <a:off x="2793" y="3373"/>
              <a:ext cx="40" cy="3"/>
            </a:xfrm>
            <a:custGeom>
              <a:avLst/>
              <a:gdLst>
                <a:gd name="T0" fmla="*/ 2 w 40"/>
                <a:gd name="T1" fmla="*/ 0 h 3"/>
                <a:gd name="T2" fmla="*/ 40 w 40"/>
                <a:gd name="T3" fmla="*/ 2 h 3"/>
                <a:gd name="T4" fmla="*/ 38 w 40"/>
                <a:gd name="T5" fmla="*/ 3 h 3"/>
                <a:gd name="T6" fmla="*/ 0 w 40"/>
                <a:gd name="T7" fmla="*/ 1 h 3"/>
                <a:gd name="T8" fmla="*/ 2 w 40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3">
                  <a:moveTo>
                    <a:pt x="2" y="0"/>
                  </a:moveTo>
                  <a:lnTo>
                    <a:pt x="40" y="2"/>
                  </a:lnTo>
                  <a:lnTo>
                    <a:pt x="38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6" name="Freeform 583"/>
            <p:cNvSpPr>
              <a:spLocks/>
            </p:cNvSpPr>
            <p:nvPr/>
          </p:nvSpPr>
          <p:spPr bwMode="auto">
            <a:xfrm>
              <a:off x="2782" y="3378"/>
              <a:ext cx="41" cy="4"/>
            </a:xfrm>
            <a:custGeom>
              <a:avLst/>
              <a:gdLst>
                <a:gd name="T0" fmla="*/ 3 w 41"/>
                <a:gd name="T1" fmla="*/ 0 h 4"/>
                <a:gd name="T2" fmla="*/ 41 w 41"/>
                <a:gd name="T3" fmla="*/ 2 h 4"/>
                <a:gd name="T4" fmla="*/ 39 w 41"/>
                <a:gd name="T5" fmla="*/ 4 h 4"/>
                <a:gd name="T6" fmla="*/ 0 w 41"/>
                <a:gd name="T7" fmla="*/ 2 h 4"/>
                <a:gd name="T8" fmla="*/ 3 w 41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4">
                  <a:moveTo>
                    <a:pt x="3" y="0"/>
                  </a:moveTo>
                  <a:lnTo>
                    <a:pt x="41" y="2"/>
                  </a:lnTo>
                  <a:lnTo>
                    <a:pt x="39" y="4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7" name="Freeform 584"/>
            <p:cNvSpPr>
              <a:spLocks/>
            </p:cNvSpPr>
            <p:nvPr/>
          </p:nvSpPr>
          <p:spPr bwMode="auto">
            <a:xfrm>
              <a:off x="2768" y="3384"/>
              <a:ext cx="48" cy="5"/>
            </a:xfrm>
            <a:custGeom>
              <a:avLst/>
              <a:gdLst>
                <a:gd name="T0" fmla="*/ 3 w 48"/>
                <a:gd name="T1" fmla="*/ 0 h 5"/>
                <a:gd name="T2" fmla="*/ 48 w 48"/>
                <a:gd name="T3" fmla="*/ 3 h 5"/>
                <a:gd name="T4" fmla="*/ 45 w 48"/>
                <a:gd name="T5" fmla="*/ 5 h 5"/>
                <a:gd name="T6" fmla="*/ 0 w 48"/>
                <a:gd name="T7" fmla="*/ 2 h 5"/>
                <a:gd name="T8" fmla="*/ 3 w 48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5">
                  <a:moveTo>
                    <a:pt x="3" y="0"/>
                  </a:moveTo>
                  <a:lnTo>
                    <a:pt x="48" y="3"/>
                  </a:lnTo>
                  <a:lnTo>
                    <a:pt x="45" y="5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8" name="Freeform 585"/>
            <p:cNvSpPr>
              <a:spLocks/>
            </p:cNvSpPr>
            <p:nvPr/>
          </p:nvSpPr>
          <p:spPr bwMode="auto">
            <a:xfrm>
              <a:off x="2750" y="3391"/>
              <a:ext cx="51" cy="6"/>
            </a:xfrm>
            <a:custGeom>
              <a:avLst/>
              <a:gdLst>
                <a:gd name="T0" fmla="*/ 4 w 51"/>
                <a:gd name="T1" fmla="*/ 0 h 6"/>
                <a:gd name="T2" fmla="*/ 51 w 51"/>
                <a:gd name="T3" fmla="*/ 3 h 6"/>
                <a:gd name="T4" fmla="*/ 49 w 51"/>
                <a:gd name="T5" fmla="*/ 6 h 6"/>
                <a:gd name="T6" fmla="*/ 0 w 51"/>
                <a:gd name="T7" fmla="*/ 2 h 6"/>
                <a:gd name="T8" fmla="*/ 4 w 5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">
                  <a:moveTo>
                    <a:pt x="4" y="0"/>
                  </a:moveTo>
                  <a:lnTo>
                    <a:pt x="51" y="3"/>
                  </a:lnTo>
                  <a:lnTo>
                    <a:pt x="49" y="6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9" name="Freeform 586"/>
            <p:cNvSpPr>
              <a:spLocks/>
            </p:cNvSpPr>
            <p:nvPr/>
          </p:nvSpPr>
          <p:spPr bwMode="auto">
            <a:xfrm>
              <a:off x="2733" y="3398"/>
              <a:ext cx="55" cy="7"/>
            </a:xfrm>
            <a:custGeom>
              <a:avLst/>
              <a:gdLst>
                <a:gd name="T0" fmla="*/ 3 w 55"/>
                <a:gd name="T1" fmla="*/ 0 h 7"/>
                <a:gd name="T2" fmla="*/ 55 w 55"/>
                <a:gd name="T3" fmla="*/ 4 h 7"/>
                <a:gd name="T4" fmla="*/ 52 w 55"/>
                <a:gd name="T5" fmla="*/ 7 h 7"/>
                <a:gd name="T6" fmla="*/ 0 w 55"/>
                <a:gd name="T7" fmla="*/ 2 h 7"/>
                <a:gd name="T8" fmla="*/ 3 w 55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" h="7">
                  <a:moveTo>
                    <a:pt x="3" y="0"/>
                  </a:moveTo>
                  <a:lnTo>
                    <a:pt x="55" y="4"/>
                  </a:lnTo>
                  <a:lnTo>
                    <a:pt x="52" y="7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0" name="Freeform 587"/>
            <p:cNvSpPr>
              <a:spLocks/>
            </p:cNvSpPr>
            <p:nvPr/>
          </p:nvSpPr>
          <p:spPr bwMode="auto">
            <a:xfrm>
              <a:off x="2715" y="3407"/>
              <a:ext cx="59" cy="7"/>
            </a:xfrm>
            <a:custGeom>
              <a:avLst/>
              <a:gdLst>
                <a:gd name="T0" fmla="*/ 4 w 59"/>
                <a:gd name="T1" fmla="*/ 0 h 7"/>
                <a:gd name="T2" fmla="*/ 59 w 59"/>
                <a:gd name="T3" fmla="*/ 5 h 7"/>
                <a:gd name="T4" fmla="*/ 56 w 59"/>
                <a:gd name="T5" fmla="*/ 7 h 7"/>
                <a:gd name="T6" fmla="*/ 0 w 59"/>
                <a:gd name="T7" fmla="*/ 2 h 7"/>
                <a:gd name="T8" fmla="*/ 4 w 59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7">
                  <a:moveTo>
                    <a:pt x="4" y="0"/>
                  </a:moveTo>
                  <a:lnTo>
                    <a:pt x="59" y="5"/>
                  </a:lnTo>
                  <a:lnTo>
                    <a:pt x="56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1" name="Freeform 588"/>
            <p:cNvSpPr>
              <a:spLocks/>
            </p:cNvSpPr>
            <p:nvPr/>
          </p:nvSpPr>
          <p:spPr bwMode="auto">
            <a:xfrm>
              <a:off x="2697" y="3415"/>
              <a:ext cx="63" cy="8"/>
            </a:xfrm>
            <a:custGeom>
              <a:avLst/>
              <a:gdLst>
                <a:gd name="T0" fmla="*/ 4 w 63"/>
                <a:gd name="T1" fmla="*/ 0 h 8"/>
                <a:gd name="T2" fmla="*/ 63 w 63"/>
                <a:gd name="T3" fmla="*/ 6 h 8"/>
                <a:gd name="T4" fmla="*/ 60 w 63"/>
                <a:gd name="T5" fmla="*/ 8 h 8"/>
                <a:gd name="T6" fmla="*/ 0 w 63"/>
                <a:gd name="T7" fmla="*/ 3 h 8"/>
                <a:gd name="T8" fmla="*/ 4 w 63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8">
                  <a:moveTo>
                    <a:pt x="4" y="0"/>
                  </a:moveTo>
                  <a:lnTo>
                    <a:pt x="63" y="6"/>
                  </a:lnTo>
                  <a:lnTo>
                    <a:pt x="60" y="8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2" name="Freeform 589"/>
            <p:cNvSpPr>
              <a:spLocks/>
            </p:cNvSpPr>
            <p:nvPr/>
          </p:nvSpPr>
          <p:spPr bwMode="auto">
            <a:xfrm>
              <a:off x="2679" y="3425"/>
              <a:ext cx="67" cy="8"/>
            </a:xfrm>
            <a:custGeom>
              <a:avLst/>
              <a:gdLst>
                <a:gd name="T0" fmla="*/ 5 w 67"/>
                <a:gd name="T1" fmla="*/ 0 h 8"/>
                <a:gd name="T2" fmla="*/ 67 w 67"/>
                <a:gd name="T3" fmla="*/ 6 h 8"/>
                <a:gd name="T4" fmla="*/ 63 w 67"/>
                <a:gd name="T5" fmla="*/ 8 h 8"/>
                <a:gd name="T6" fmla="*/ 0 w 67"/>
                <a:gd name="T7" fmla="*/ 2 h 8"/>
                <a:gd name="T8" fmla="*/ 5 w 67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" h="8">
                  <a:moveTo>
                    <a:pt x="5" y="0"/>
                  </a:moveTo>
                  <a:lnTo>
                    <a:pt x="67" y="6"/>
                  </a:lnTo>
                  <a:lnTo>
                    <a:pt x="63" y="8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3" name="Freeform 590"/>
            <p:cNvSpPr>
              <a:spLocks/>
            </p:cNvSpPr>
            <p:nvPr/>
          </p:nvSpPr>
          <p:spPr bwMode="auto">
            <a:xfrm>
              <a:off x="2658" y="3434"/>
              <a:ext cx="70" cy="9"/>
            </a:xfrm>
            <a:custGeom>
              <a:avLst/>
              <a:gdLst>
                <a:gd name="T0" fmla="*/ 5 w 70"/>
                <a:gd name="T1" fmla="*/ 0 h 9"/>
                <a:gd name="T2" fmla="*/ 70 w 70"/>
                <a:gd name="T3" fmla="*/ 6 h 9"/>
                <a:gd name="T4" fmla="*/ 67 w 70"/>
                <a:gd name="T5" fmla="*/ 9 h 9"/>
                <a:gd name="T6" fmla="*/ 0 w 70"/>
                <a:gd name="T7" fmla="*/ 3 h 9"/>
                <a:gd name="T8" fmla="*/ 5 w 7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9">
                  <a:moveTo>
                    <a:pt x="5" y="0"/>
                  </a:moveTo>
                  <a:lnTo>
                    <a:pt x="70" y="6"/>
                  </a:lnTo>
                  <a:lnTo>
                    <a:pt x="67" y="9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4" name="Freeform 591"/>
            <p:cNvSpPr>
              <a:spLocks/>
            </p:cNvSpPr>
            <p:nvPr/>
          </p:nvSpPr>
          <p:spPr bwMode="auto">
            <a:xfrm>
              <a:off x="2709" y="3360"/>
              <a:ext cx="152" cy="110"/>
            </a:xfrm>
            <a:custGeom>
              <a:avLst/>
              <a:gdLst>
                <a:gd name="T0" fmla="*/ 152 w 152"/>
                <a:gd name="T1" fmla="*/ 0 h 110"/>
                <a:gd name="T2" fmla="*/ 152 w 152"/>
                <a:gd name="T3" fmla="*/ 2 h 110"/>
                <a:gd name="T4" fmla="*/ 0 w 152"/>
                <a:gd name="T5" fmla="*/ 110 h 110"/>
                <a:gd name="T6" fmla="*/ 0 w 152"/>
                <a:gd name="T7" fmla="*/ 97 h 110"/>
                <a:gd name="T8" fmla="*/ 152 w 152"/>
                <a:gd name="T9" fmla="*/ 0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" h="110">
                  <a:moveTo>
                    <a:pt x="152" y="0"/>
                  </a:moveTo>
                  <a:lnTo>
                    <a:pt x="152" y="2"/>
                  </a:lnTo>
                  <a:lnTo>
                    <a:pt x="0" y="110"/>
                  </a:lnTo>
                  <a:lnTo>
                    <a:pt x="0" y="97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DD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5" name="Freeform 592"/>
            <p:cNvSpPr>
              <a:spLocks/>
            </p:cNvSpPr>
            <p:nvPr/>
          </p:nvSpPr>
          <p:spPr bwMode="auto">
            <a:xfrm>
              <a:off x="2629" y="3448"/>
              <a:ext cx="74" cy="21"/>
            </a:xfrm>
            <a:custGeom>
              <a:avLst/>
              <a:gdLst>
                <a:gd name="T0" fmla="*/ 74 w 74"/>
                <a:gd name="T1" fmla="*/ 21 h 21"/>
                <a:gd name="T2" fmla="*/ 74 w 74"/>
                <a:gd name="T3" fmla="*/ 9 h 21"/>
                <a:gd name="T4" fmla="*/ 0 w 74"/>
                <a:gd name="T5" fmla="*/ 0 h 21"/>
                <a:gd name="T6" fmla="*/ 0 w 74"/>
                <a:gd name="T7" fmla="*/ 13 h 21"/>
                <a:gd name="T8" fmla="*/ 74 w 74"/>
                <a:gd name="T9" fmla="*/ 21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21">
                  <a:moveTo>
                    <a:pt x="74" y="21"/>
                  </a:moveTo>
                  <a:lnTo>
                    <a:pt x="74" y="9"/>
                  </a:lnTo>
                  <a:lnTo>
                    <a:pt x="0" y="0"/>
                  </a:lnTo>
                  <a:lnTo>
                    <a:pt x="0" y="13"/>
                  </a:lnTo>
                  <a:lnTo>
                    <a:pt x="74" y="21"/>
                  </a:lnTo>
                  <a:close/>
                </a:path>
              </a:pathLst>
            </a:custGeom>
            <a:solidFill>
              <a:srgbClr val="7F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6" name="Freeform 593"/>
            <p:cNvSpPr>
              <a:spLocks/>
            </p:cNvSpPr>
            <p:nvPr/>
          </p:nvSpPr>
          <p:spPr bwMode="auto">
            <a:xfrm>
              <a:off x="2850" y="3343"/>
              <a:ext cx="7" cy="32"/>
            </a:xfrm>
            <a:custGeom>
              <a:avLst/>
              <a:gdLst>
                <a:gd name="T0" fmla="*/ 7 w 7"/>
                <a:gd name="T1" fmla="*/ 1 h 32"/>
                <a:gd name="T2" fmla="*/ 7 w 7"/>
                <a:gd name="T3" fmla="*/ 30 h 32"/>
                <a:gd name="T4" fmla="*/ 7 w 7"/>
                <a:gd name="T5" fmla="*/ 31 h 32"/>
                <a:gd name="T6" fmla="*/ 6 w 7"/>
                <a:gd name="T7" fmla="*/ 31 h 32"/>
                <a:gd name="T8" fmla="*/ 6 w 7"/>
                <a:gd name="T9" fmla="*/ 31 h 32"/>
                <a:gd name="T10" fmla="*/ 5 w 7"/>
                <a:gd name="T11" fmla="*/ 31 h 32"/>
                <a:gd name="T12" fmla="*/ 4 w 7"/>
                <a:gd name="T13" fmla="*/ 32 h 32"/>
                <a:gd name="T14" fmla="*/ 3 w 7"/>
                <a:gd name="T15" fmla="*/ 32 h 32"/>
                <a:gd name="T16" fmla="*/ 1 w 7"/>
                <a:gd name="T17" fmla="*/ 31 h 32"/>
                <a:gd name="T18" fmla="*/ 0 w 7"/>
                <a:gd name="T19" fmla="*/ 30 h 32"/>
                <a:gd name="T20" fmla="*/ 0 w 7"/>
                <a:gd name="T21" fmla="*/ 1 h 32"/>
                <a:gd name="T22" fmla="*/ 0 w 7"/>
                <a:gd name="T23" fmla="*/ 1 h 32"/>
                <a:gd name="T24" fmla="*/ 1 w 7"/>
                <a:gd name="T25" fmla="*/ 0 h 32"/>
                <a:gd name="T26" fmla="*/ 1 w 7"/>
                <a:gd name="T27" fmla="*/ 0 h 32"/>
                <a:gd name="T28" fmla="*/ 2 w 7"/>
                <a:gd name="T29" fmla="*/ 0 h 32"/>
                <a:gd name="T30" fmla="*/ 3 w 7"/>
                <a:gd name="T31" fmla="*/ 0 h 32"/>
                <a:gd name="T32" fmla="*/ 4 w 7"/>
                <a:gd name="T33" fmla="*/ 0 h 32"/>
                <a:gd name="T34" fmla="*/ 6 w 7"/>
                <a:gd name="T35" fmla="*/ 0 h 32"/>
                <a:gd name="T36" fmla="*/ 7 w 7"/>
                <a:gd name="T37" fmla="*/ 1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" h="32">
                  <a:moveTo>
                    <a:pt x="7" y="1"/>
                  </a:moveTo>
                  <a:lnTo>
                    <a:pt x="7" y="30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31"/>
                  </a:lnTo>
                  <a:lnTo>
                    <a:pt x="0" y="30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7" name="Freeform 594"/>
            <p:cNvSpPr>
              <a:spLocks/>
            </p:cNvSpPr>
            <p:nvPr/>
          </p:nvSpPr>
          <p:spPr bwMode="auto">
            <a:xfrm>
              <a:off x="2852" y="3345"/>
              <a:ext cx="1" cy="28"/>
            </a:xfrm>
            <a:custGeom>
              <a:avLst/>
              <a:gdLst>
                <a:gd name="T0" fmla="*/ 0 w 1"/>
                <a:gd name="T1" fmla="*/ 0 h 28"/>
                <a:gd name="T2" fmla="*/ 0 w 1"/>
                <a:gd name="T3" fmla="*/ 27 h 28"/>
                <a:gd name="T4" fmla="*/ 0 w 1"/>
                <a:gd name="T5" fmla="*/ 27 h 28"/>
                <a:gd name="T6" fmla="*/ 0 w 1"/>
                <a:gd name="T7" fmla="*/ 27 h 28"/>
                <a:gd name="T8" fmla="*/ 0 w 1"/>
                <a:gd name="T9" fmla="*/ 27 h 28"/>
                <a:gd name="T10" fmla="*/ 1 w 1"/>
                <a:gd name="T11" fmla="*/ 28 h 28"/>
                <a:gd name="T12" fmla="*/ 1 w 1"/>
                <a:gd name="T13" fmla="*/ 0 h 28"/>
                <a:gd name="T14" fmla="*/ 1 w 1"/>
                <a:gd name="T15" fmla="*/ 0 h 28"/>
                <a:gd name="T16" fmla="*/ 0 w 1"/>
                <a:gd name="T17" fmla="*/ 0 h 28"/>
                <a:gd name="T18" fmla="*/ 0 w 1"/>
                <a:gd name="T19" fmla="*/ 0 h 28"/>
                <a:gd name="T20" fmla="*/ 0 w 1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" h="28">
                  <a:moveTo>
                    <a:pt x="0" y="0"/>
                  </a:moveTo>
                  <a:lnTo>
                    <a:pt x="0" y="27"/>
                  </a:lnTo>
                  <a:lnTo>
                    <a:pt x="1" y="28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8" name="Freeform 595"/>
            <p:cNvSpPr>
              <a:spLocks/>
            </p:cNvSpPr>
            <p:nvPr/>
          </p:nvSpPr>
          <p:spPr bwMode="auto">
            <a:xfrm>
              <a:off x="2853" y="3344"/>
              <a:ext cx="2" cy="29"/>
            </a:xfrm>
            <a:custGeom>
              <a:avLst/>
              <a:gdLst>
                <a:gd name="T0" fmla="*/ 0 w 2"/>
                <a:gd name="T1" fmla="*/ 1 h 29"/>
                <a:gd name="T2" fmla="*/ 0 w 2"/>
                <a:gd name="T3" fmla="*/ 29 h 29"/>
                <a:gd name="T4" fmla="*/ 1 w 2"/>
                <a:gd name="T5" fmla="*/ 29 h 29"/>
                <a:gd name="T6" fmla="*/ 1 w 2"/>
                <a:gd name="T7" fmla="*/ 29 h 29"/>
                <a:gd name="T8" fmla="*/ 2 w 2"/>
                <a:gd name="T9" fmla="*/ 28 h 29"/>
                <a:gd name="T10" fmla="*/ 2 w 2"/>
                <a:gd name="T11" fmla="*/ 28 h 29"/>
                <a:gd name="T12" fmla="*/ 2 w 2"/>
                <a:gd name="T13" fmla="*/ 1 h 29"/>
                <a:gd name="T14" fmla="*/ 2 w 2"/>
                <a:gd name="T15" fmla="*/ 1 h 29"/>
                <a:gd name="T16" fmla="*/ 2 w 2"/>
                <a:gd name="T17" fmla="*/ 1 h 29"/>
                <a:gd name="T18" fmla="*/ 1 w 2"/>
                <a:gd name="T19" fmla="*/ 0 h 29"/>
                <a:gd name="T20" fmla="*/ 0 w 2"/>
                <a:gd name="T21" fmla="*/ 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" h="29">
                  <a:moveTo>
                    <a:pt x="0" y="1"/>
                  </a:moveTo>
                  <a:lnTo>
                    <a:pt x="0" y="29"/>
                  </a:lnTo>
                  <a:lnTo>
                    <a:pt x="1" y="29"/>
                  </a:lnTo>
                  <a:lnTo>
                    <a:pt x="2" y="28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9" name="Freeform 596"/>
            <p:cNvSpPr>
              <a:spLocks/>
            </p:cNvSpPr>
            <p:nvPr/>
          </p:nvSpPr>
          <p:spPr bwMode="auto">
            <a:xfrm>
              <a:off x="2720" y="3397"/>
              <a:ext cx="19" cy="90"/>
            </a:xfrm>
            <a:custGeom>
              <a:avLst/>
              <a:gdLst>
                <a:gd name="T0" fmla="*/ 19 w 19"/>
                <a:gd name="T1" fmla="*/ 2 h 90"/>
                <a:gd name="T2" fmla="*/ 19 w 19"/>
                <a:gd name="T3" fmla="*/ 86 h 90"/>
                <a:gd name="T4" fmla="*/ 19 w 19"/>
                <a:gd name="T5" fmla="*/ 87 h 90"/>
                <a:gd name="T6" fmla="*/ 18 w 19"/>
                <a:gd name="T7" fmla="*/ 87 h 90"/>
                <a:gd name="T8" fmla="*/ 16 w 19"/>
                <a:gd name="T9" fmla="*/ 89 h 90"/>
                <a:gd name="T10" fmla="*/ 13 w 19"/>
                <a:gd name="T11" fmla="*/ 89 h 90"/>
                <a:gd name="T12" fmla="*/ 11 w 19"/>
                <a:gd name="T13" fmla="*/ 90 h 90"/>
                <a:gd name="T14" fmla="*/ 7 w 19"/>
                <a:gd name="T15" fmla="*/ 90 h 90"/>
                <a:gd name="T16" fmla="*/ 4 w 19"/>
                <a:gd name="T17" fmla="*/ 89 h 90"/>
                <a:gd name="T18" fmla="*/ 0 w 19"/>
                <a:gd name="T19" fmla="*/ 86 h 90"/>
                <a:gd name="T20" fmla="*/ 0 w 19"/>
                <a:gd name="T21" fmla="*/ 2 h 90"/>
                <a:gd name="T22" fmla="*/ 0 w 19"/>
                <a:gd name="T23" fmla="*/ 2 h 90"/>
                <a:gd name="T24" fmla="*/ 2 w 19"/>
                <a:gd name="T25" fmla="*/ 1 h 90"/>
                <a:gd name="T26" fmla="*/ 4 w 19"/>
                <a:gd name="T27" fmla="*/ 1 h 90"/>
                <a:gd name="T28" fmla="*/ 6 w 19"/>
                <a:gd name="T29" fmla="*/ 0 h 90"/>
                <a:gd name="T30" fmla="*/ 9 w 19"/>
                <a:gd name="T31" fmla="*/ 0 h 90"/>
                <a:gd name="T32" fmla="*/ 12 w 19"/>
                <a:gd name="T33" fmla="*/ 0 h 90"/>
                <a:gd name="T34" fmla="*/ 16 w 19"/>
                <a:gd name="T35" fmla="*/ 1 h 90"/>
                <a:gd name="T36" fmla="*/ 19 w 19"/>
                <a:gd name="T37" fmla="*/ 2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90">
                  <a:moveTo>
                    <a:pt x="19" y="2"/>
                  </a:moveTo>
                  <a:lnTo>
                    <a:pt x="19" y="86"/>
                  </a:lnTo>
                  <a:lnTo>
                    <a:pt x="19" y="87"/>
                  </a:lnTo>
                  <a:lnTo>
                    <a:pt x="18" y="87"/>
                  </a:lnTo>
                  <a:lnTo>
                    <a:pt x="16" y="89"/>
                  </a:lnTo>
                  <a:lnTo>
                    <a:pt x="13" y="89"/>
                  </a:lnTo>
                  <a:lnTo>
                    <a:pt x="11" y="90"/>
                  </a:lnTo>
                  <a:lnTo>
                    <a:pt x="7" y="90"/>
                  </a:lnTo>
                  <a:lnTo>
                    <a:pt x="4" y="89"/>
                  </a:lnTo>
                  <a:lnTo>
                    <a:pt x="0" y="86"/>
                  </a:lnTo>
                  <a:lnTo>
                    <a:pt x="0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0" name="Freeform 597"/>
            <p:cNvSpPr>
              <a:spLocks/>
            </p:cNvSpPr>
            <p:nvPr/>
          </p:nvSpPr>
          <p:spPr bwMode="auto">
            <a:xfrm>
              <a:off x="2724" y="3402"/>
              <a:ext cx="4" cy="79"/>
            </a:xfrm>
            <a:custGeom>
              <a:avLst/>
              <a:gdLst>
                <a:gd name="T0" fmla="*/ 1 w 4"/>
                <a:gd name="T1" fmla="*/ 1 h 79"/>
                <a:gd name="T2" fmla="*/ 0 w 4"/>
                <a:gd name="T3" fmla="*/ 77 h 79"/>
                <a:gd name="T4" fmla="*/ 0 w 4"/>
                <a:gd name="T5" fmla="*/ 77 h 79"/>
                <a:gd name="T6" fmla="*/ 1 w 4"/>
                <a:gd name="T7" fmla="*/ 78 h 79"/>
                <a:gd name="T8" fmla="*/ 3 w 4"/>
                <a:gd name="T9" fmla="*/ 79 h 79"/>
                <a:gd name="T10" fmla="*/ 4 w 4"/>
                <a:gd name="T11" fmla="*/ 79 h 79"/>
                <a:gd name="T12" fmla="*/ 4 w 4"/>
                <a:gd name="T13" fmla="*/ 0 h 79"/>
                <a:gd name="T14" fmla="*/ 3 w 4"/>
                <a:gd name="T15" fmla="*/ 0 h 79"/>
                <a:gd name="T16" fmla="*/ 2 w 4"/>
                <a:gd name="T17" fmla="*/ 0 h 79"/>
                <a:gd name="T18" fmla="*/ 2 w 4"/>
                <a:gd name="T19" fmla="*/ 0 h 79"/>
                <a:gd name="T20" fmla="*/ 1 w 4"/>
                <a:gd name="T21" fmla="*/ 1 h 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79">
                  <a:moveTo>
                    <a:pt x="1" y="1"/>
                  </a:moveTo>
                  <a:lnTo>
                    <a:pt x="0" y="77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4" y="79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747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1" name="Freeform 598"/>
            <p:cNvSpPr>
              <a:spLocks/>
            </p:cNvSpPr>
            <p:nvPr/>
          </p:nvSpPr>
          <p:spPr bwMode="auto">
            <a:xfrm>
              <a:off x="2728" y="3401"/>
              <a:ext cx="6" cy="81"/>
            </a:xfrm>
            <a:custGeom>
              <a:avLst/>
              <a:gdLst>
                <a:gd name="T0" fmla="*/ 0 w 6"/>
                <a:gd name="T1" fmla="*/ 1 h 81"/>
                <a:gd name="T2" fmla="*/ 0 w 6"/>
                <a:gd name="T3" fmla="*/ 80 h 81"/>
                <a:gd name="T4" fmla="*/ 1 w 6"/>
                <a:gd name="T5" fmla="*/ 80 h 81"/>
                <a:gd name="T6" fmla="*/ 2 w 6"/>
                <a:gd name="T7" fmla="*/ 81 h 81"/>
                <a:gd name="T8" fmla="*/ 2 w 6"/>
                <a:gd name="T9" fmla="*/ 81 h 81"/>
                <a:gd name="T10" fmla="*/ 3 w 6"/>
                <a:gd name="T11" fmla="*/ 80 h 81"/>
                <a:gd name="T12" fmla="*/ 4 w 6"/>
                <a:gd name="T13" fmla="*/ 80 h 81"/>
                <a:gd name="T14" fmla="*/ 5 w 6"/>
                <a:gd name="T15" fmla="*/ 80 h 81"/>
                <a:gd name="T16" fmla="*/ 5 w 6"/>
                <a:gd name="T17" fmla="*/ 79 h 81"/>
                <a:gd name="T18" fmla="*/ 6 w 6"/>
                <a:gd name="T19" fmla="*/ 78 h 81"/>
                <a:gd name="T20" fmla="*/ 6 w 6"/>
                <a:gd name="T21" fmla="*/ 2 h 81"/>
                <a:gd name="T22" fmla="*/ 6 w 6"/>
                <a:gd name="T23" fmla="*/ 2 h 81"/>
                <a:gd name="T24" fmla="*/ 6 w 6"/>
                <a:gd name="T25" fmla="*/ 1 h 81"/>
                <a:gd name="T26" fmla="*/ 5 w 6"/>
                <a:gd name="T27" fmla="*/ 1 h 81"/>
                <a:gd name="T28" fmla="*/ 5 w 6"/>
                <a:gd name="T29" fmla="*/ 1 h 81"/>
                <a:gd name="T30" fmla="*/ 4 w 6"/>
                <a:gd name="T31" fmla="*/ 1 h 81"/>
                <a:gd name="T32" fmla="*/ 3 w 6"/>
                <a:gd name="T33" fmla="*/ 0 h 81"/>
                <a:gd name="T34" fmla="*/ 1 w 6"/>
                <a:gd name="T35" fmla="*/ 0 h 81"/>
                <a:gd name="T36" fmla="*/ 0 w 6"/>
                <a:gd name="T37" fmla="*/ 1 h 8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" h="81">
                  <a:moveTo>
                    <a:pt x="0" y="1"/>
                  </a:moveTo>
                  <a:lnTo>
                    <a:pt x="0" y="80"/>
                  </a:lnTo>
                  <a:lnTo>
                    <a:pt x="1" y="80"/>
                  </a:lnTo>
                  <a:lnTo>
                    <a:pt x="2" y="81"/>
                  </a:lnTo>
                  <a:lnTo>
                    <a:pt x="3" y="80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5" y="79"/>
                  </a:lnTo>
                  <a:lnTo>
                    <a:pt x="6" y="78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F7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2" name="Freeform 599"/>
            <p:cNvSpPr>
              <a:spLocks/>
            </p:cNvSpPr>
            <p:nvPr/>
          </p:nvSpPr>
          <p:spPr bwMode="auto">
            <a:xfrm>
              <a:off x="2704" y="3327"/>
              <a:ext cx="114" cy="53"/>
            </a:xfrm>
            <a:custGeom>
              <a:avLst/>
              <a:gdLst>
                <a:gd name="T0" fmla="*/ 0 w 114"/>
                <a:gd name="T1" fmla="*/ 47 h 53"/>
                <a:gd name="T2" fmla="*/ 0 w 114"/>
                <a:gd name="T3" fmla="*/ 47 h 53"/>
                <a:gd name="T4" fmla="*/ 0 w 114"/>
                <a:gd name="T5" fmla="*/ 48 h 53"/>
                <a:gd name="T6" fmla="*/ 1 w 114"/>
                <a:gd name="T7" fmla="*/ 48 h 53"/>
                <a:gd name="T8" fmla="*/ 1 w 114"/>
                <a:gd name="T9" fmla="*/ 49 h 53"/>
                <a:gd name="T10" fmla="*/ 2 w 114"/>
                <a:gd name="T11" fmla="*/ 49 h 53"/>
                <a:gd name="T12" fmla="*/ 3 w 114"/>
                <a:gd name="T13" fmla="*/ 50 h 53"/>
                <a:gd name="T14" fmla="*/ 5 w 114"/>
                <a:gd name="T15" fmla="*/ 51 h 53"/>
                <a:gd name="T16" fmla="*/ 6 w 114"/>
                <a:gd name="T17" fmla="*/ 51 h 53"/>
                <a:gd name="T18" fmla="*/ 8 w 114"/>
                <a:gd name="T19" fmla="*/ 52 h 53"/>
                <a:gd name="T20" fmla="*/ 10 w 114"/>
                <a:gd name="T21" fmla="*/ 53 h 53"/>
                <a:gd name="T22" fmla="*/ 13 w 114"/>
                <a:gd name="T23" fmla="*/ 53 h 53"/>
                <a:gd name="T24" fmla="*/ 16 w 114"/>
                <a:gd name="T25" fmla="*/ 53 h 53"/>
                <a:gd name="T26" fmla="*/ 19 w 114"/>
                <a:gd name="T27" fmla="*/ 53 h 53"/>
                <a:gd name="T28" fmla="*/ 22 w 114"/>
                <a:gd name="T29" fmla="*/ 53 h 53"/>
                <a:gd name="T30" fmla="*/ 26 w 114"/>
                <a:gd name="T31" fmla="*/ 52 h 53"/>
                <a:gd name="T32" fmla="*/ 29 w 114"/>
                <a:gd name="T33" fmla="*/ 51 h 53"/>
                <a:gd name="T34" fmla="*/ 30 w 114"/>
                <a:gd name="T35" fmla="*/ 51 h 53"/>
                <a:gd name="T36" fmla="*/ 32 w 114"/>
                <a:gd name="T37" fmla="*/ 50 h 53"/>
                <a:gd name="T38" fmla="*/ 35 w 114"/>
                <a:gd name="T39" fmla="*/ 49 h 53"/>
                <a:gd name="T40" fmla="*/ 38 w 114"/>
                <a:gd name="T41" fmla="*/ 47 h 53"/>
                <a:gd name="T42" fmla="*/ 41 w 114"/>
                <a:gd name="T43" fmla="*/ 45 h 53"/>
                <a:gd name="T44" fmla="*/ 43 w 114"/>
                <a:gd name="T45" fmla="*/ 43 h 53"/>
                <a:gd name="T46" fmla="*/ 45 w 114"/>
                <a:gd name="T47" fmla="*/ 41 h 53"/>
                <a:gd name="T48" fmla="*/ 46 w 114"/>
                <a:gd name="T49" fmla="*/ 38 h 53"/>
                <a:gd name="T50" fmla="*/ 46 w 114"/>
                <a:gd name="T51" fmla="*/ 39 h 53"/>
                <a:gd name="T52" fmla="*/ 47 w 114"/>
                <a:gd name="T53" fmla="*/ 39 h 53"/>
                <a:gd name="T54" fmla="*/ 48 w 114"/>
                <a:gd name="T55" fmla="*/ 40 h 53"/>
                <a:gd name="T56" fmla="*/ 50 w 114"/>
                <a:gd name="T57" fmla="*/ 40 h 53"/>
                <a:gd name="T58" fmla="*/ 53 w 114"/>
                <a:gd name="T59" fmla="*/ 40 h 53"/>
                <a:gd name="T60" fmla="*/ 57 w 114"/>
                <a:gd name="T61" fmla="*/ 40 h 53"/>
                <a:gd name="T62" fmla="*/ 62 w 114"/>
                <a:gd name="T63" fmla="*/ 39 h 53"/>
                <a:gd name="T64" fmla="*/ 69 w 114"/>
                <a:gd name="T65" fmla="*/ 38 h 53"/>
                <a:gd name="T66" fmla="*/ 69 w 114"/>
                <a:gd name="T67" fmla="*/ 38 h 53"/>
                <a:gd name="T68" fmla="*/ 71 w 114"/>
                <a:gd name="T69" fmla="*/ 37 h 53"/>
                <a:gd name="T70" fmla="*/ 73 w 114"/>
                <a:gd name="T71" fmla="*/ 36 h 53"/>
                <a:gd name="T72" fmla="*/ 76 w 114"/>
                <a:gd name="T73" fmla="*/ 35 h 53"/>
                <a:gd name="T74" fmla="*/ 79 w 114"/>
                <a:gd name="T75" fmla="*/ 33 h 53"/>
                <a:gd name="T76" fmla="*/ 81 w 114"/>
                <a:gd name="T77" fmla="*/ 31 h 53"/>
                <a:gd name="T78" fmla="*/ 83 w 114"/>
                <a:gd name="T79" fmla="*/ 29 h 53"/>
                <a:gd name="T80" fmla="*/ 84 w 114"/>
                <a:gd name="T81" fmla="*/ 26 h 53"/>
                <a:gd name="T82" fmla="*/ 84 w 114"/>
                <a:gd name="T83" fmla="*/ 26 h 53"/>
                <a:gd name="T84" fmla="*/ 86 w 114"/>
                <a:gd name="T85" fmla="*/ 26 h 53"/>
                <a:gd name="T86" fmla="*/ 88 w 114"/>
                <a:gd name="T87" fmla="*/ 26 h 53"/>
                <a:gd name="T88" fmla="*/ 90 w 114"/>
                <a:gd name="T89" fmla="*/ 26 h 53"/>
                <a:gd name="T90" fmla="*/ 93 w 114"/>
                <a:gd name="T91" fmla="*/ 25 h 53"/>
                <a:gd name="T92" fmla="*/ 97 w 114"/>
                <a:gd name="T93" fmla="*/ 24 h 53"/>
                <a:gd name="T94" fmla="*/ 100 w 114"/>
                <a:gd name="T95" fmla="*/ 23 h 53"/>
                <a:gd name="T96" fmla="*/ 104 w 114"/>
                <a:gd name="T97" fmla="*/ 21 h 53"/>
                <a:gd name="T98" fmla="*/ 105 w 114"/>
                <a:gd name="T99" fmla="*/ 21 h 53"/>
                <a:gd name="T100" fmla="*/ 106 w 114"/>
                <a:gd name="T101" fmla="*/ 20 h 53"/>
                <a:gd name="T102" fmla="*/ 108 w 114"/>
                <a:gd name="T103" fmla="*/ 18 h 53"/>
                <a:gd name="T104" fmla="*/ 111 w 114"/>
                <a:gd name="T105" fmla="*/ 16 h 53"/>
                <a:gd name="T106" fmla="*/ 113 w 114"/>
                <a:gd name="T107" fmla="*/ 13 h 53"/>
                <a:gd name="T108" fmla="*/ 114 w 114"/>
                <a:gd name="T109" fmla="*/ 9 h 53"/>
                <a:gd name="T110" fmla="*/ 114 w 114"/>
                <a:gd name="T111" fmla="*/ 5 h 53"/>
                <a:gd name="T112" fmla="*/ 113 w 114"/>
                <a:gd name="T113" fmla="*/ 0 h 53"/>
                <a:gd name="T114" fmla="*/ 0 w 114"/>
                <a:gd name="T115" fmla="*/ 47 h 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14" h="53">
                  <a:moveTo>
                    <a:pt x="0" y="47"/>
                  </a:moveTo>
                  <a:lnTo>
                    <a:pt x="0" y="47"/>
                  </a:lnTo>
                  <a:lnTo>
                    <a:pt x="0" y="48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2" y="49"/>
                  </a:lnTo>
                  <a:lnTo>
                    <a:pt x="3" y="50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8" y="52"/>
                  </a:lnTo>
                  <a:lnTo>
                    <a:pt x="10" y="53"/>
                  </a:lnTo>
                  <a:lnTo>
                    <a:pt x="13" y="53"/>
                  </a:lnTo>
                  <a:lnTo>
                    <a:pt x="16" y="53"/>
                  </a:lnTo>
                  <a:lnTo>
                    <a:pt x="19" y="53"/>
                  </a:lnTo>
                  <a:lnTo>
                    <a:pt x="22" y="53"/>
                  </a:lnTo>
                  <a:lnTo>
                    <a:pt x="26" y="52"/>
                  </a:lnTo>
                  <a:lnTo>
                    <a:pt x="29" y="51"/>
                  </a:lnTo>
                  <a:lnTo>
                    <a:pt x="30" y="51"/>
                  </a:lnTo>
                  <a:lnTo>
                    <a:pt x="32" y="50"/>
                  </a:lnTo>
                  <a:lnTo>
                    <a:pt x="35" y="49"/>
                  </a:lnTo>
                  <a:lnTo>
                    <a:pt x="38" y="47"/>
                  </a:lnTo>
                  <a:lnTo>
                    <a:pt x="41" y="45"/>
                  </a:lnTo>
                  <a:lnTo>
                    <a:pt x="43" y="43"/>
                  </a:lnTo>
                  <a:lnTo>
                    <a:pt x="45" y="41"/>
                  </a:lnTo>
                  <a:lnTo>
                    <a:pt x="46" y="38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8" y="40"/>
                  </a:lnTo>
                  <a:lnTo>
                    <a:pt x="50" y="40"/>
                  </a:lnTo>
                  <a:lnTo>
                    <a:pt x="53" y="40"/>
                  </a:lnTo>
                  <a:lnTo>
                    <a:pt x="57" y="40"/>
                  </a:lnTo>
                  <a:lnTo>
                    <a:pt x="62" y="39"/>
                  </a:lnTo>
                  <a:lnTo>
                    <a:pt x="69" y="38"/>
                  </a:lnTo>
                  <a:lnTo>
                    <a:pt x="71" y="37"/>
                  </a:lnTo>
                  <a:lnTo>
                    <a:pt x="73" y="36"/>
                  </a:lnTo>
                  <a:lnTo>
                    <a:pt x="76" y="35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83" y="29"/>
                  </a:lnTo>
                  <a:lnTo>
                    <a:pt x="84" y="26"/>
                  </a:lnTo>
                  <a:lnTo>
                    <a:pt x="86" y="26"/>
                  </a:lnTo>
                  <a:lnTo>
                    <a:pt x="88" y="26"/>
                  </a:lnTo>
                  <a:lnTo>
                    <a:pt x="90" y="26"/>
                  </a:lnTo>
                  <a:lnTo>
                    <a:pt x="93" y="25"/>
                  </a:lnTo>
                  <a:lnTo>
                    <a:pt x="97" y="24"/>
                  </a:lnTo>
                  <a:lnTo>
                    <a:pt x="100" y="23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6" y="20"/>
                  </a:lnTo>
                  <a:lnTo>
                    <a:pt x="108" y="18"/>
                  </a:lnTo>
                  <a:lnTo>
                    <a:pt x="111" y="16"/>
                  </a:lnTo>
                  <a:lnTo>
                    <a:pt x="113" y="13"/>
                  </a:lnTo>
                  <a:lnTo>
                    <a:pt x="114" y="9"/>
                  </a:lnTo>
                  <a:lnTo>
                    <a:pt x="114" y="5"/>
                  </a:lnTo>
                  <a:lnTo>
                    <a:pt x="113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3" name="Freeform 600"/>
            <p:cNvSpPr>
              <a:spLocks/>
            </p:cNvSpPr>
            <p:nvPr/>
          </p:nvSpPr>
          <p:spPr bwMode="auto">
            <a:xfrm>
              <a:off x="2696" y="3318"/>
              <a:ext cx="122" cy="57"/>
            </a:xfrm>
            <a:custGeom>
              <a:avLst/>
              <a:gdLst>
                <a:gd name="T0" fmla="*/ 118 w 122"/>
                <a:gd name="T1" fmla="*/ 0 h 57"/>
                <a:gd name="T2" fmla="*/ 2 w 122"/>
                <a:gd name="T3" fmla="*/ 44 h 57"/>
                <a:gd name="T4" fmla="*/ 1 w 122"/>
                <a:gd name="T5" fmla="*/ 45 h 57"/>
                <a:gd name="T6" fmla="*/ 1 w 122"/>
                <a:gd name="T7" fmla="*/ 46 h 57"/>
                <a:gd name="T8" fmla="*/ 0 w 122"/>
                <a:gd name="T9" fmla="*/ 48 h 57"/>
                <a:gd name="T10" fmla="*/ 0 w 122"/>
                <a:gd name="T11" fmla="*/ 50 h 57"/>
                <a:gd name="T12" fmla="*/ 0 w 122"/>
                <a:gd name="T13" fmla="*/ 53 h 57"/>
                <a:gd name="T14" fmla="*/ 2 w 122"/>
                <a:gd name="T15" fmla="*/ 55 h 57"/>
                <a:gd name="T16" fmla="*/ 5 w 122"/>
                <a:gd name="T17" fmla="*/ 56 h 57"/>
                <a:gd name="T18" fmla="*/ 10 w 122"/>
                <a:gd name="T19" fmla="*/ 57 h 57"/>
                <a:gd name="T20" fmla="*/ 120 w 122"/>
                <a:gd name="T21" fmla="*/ 13 h 57"/>
                <a:gd name="T22" fmla="*/ 120 w 122"/>
                <a:gd name="T23" fmla="*/ 13 h 57"/>
                <a:gd name="T24" fmla="*/ 120 w 122"/>
                <a:gd name="T25" fmla="*/ 12 h 57"/>
                <a:gd name="T26" fmla="*/ 121 w 122"/>
                <a:gd name="T27" fmla="*/ 10 h 57"/>
                <a:gd name="T28" fmla="*/ 121 w 122"/>
                <a:gd name="T29" fmla="*/ 8 h 57"/>
                <a:gd name="T30" fmla="*/ 122 w 122"/>
                <a:gd name="T31" fmla="*/ 6 h 57"/>
                <a:gd name="T32" fmla="*/ 121 w 122"/>
                <a:gd name="T33" fmla="*/ 3 h 57"/>
                <a:gd name="T34" fmla="*/ 120 w 122"/>
                <a:gd name="T35" fmla="*/ 1 h 57"/>
                <a:gd name="T36" fmla="*/ 118 w 122"/>
                <a:gd name="T37" fmla="*/ 0 h 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2" h="57">
                  <a:moveTo>
                    <a:pt x="118" y="0"/>
                  </a:moveTo>
                  <a:lnTo>
                    <a:pt x="2" y="44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10" y="57"/>
                  </a:lnTo>
                  <a:lnTo>
                    <a:pt x="120" y="13"/>
                  </a:lnTo>
                  <a:lnTo>
                    <a:pt x="120" y="12"/>
                  </a:lnTo>
                  <a:lnTo>
                    <a:pt x="121" y="10"/>
                  </a:lnTo>
                  <a:lnTo>
                    <a:pt x="121" y="8"/>
                  </a:lnTo>
                  <a:lnTo>
                    <a:pt x="122" y="6"/>
                  </a:lnTo>
                  <a:lnTo>
                    <a:pt x="121" y="3"/>
                  </a:lnTo>
                  <a:lnTo>
                    <a:pt x="120" y="1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4" name="Freeform 601"/>
            <p:cNvSpPr>
              <a:spLocks/>
            </p:cNvSpPr>
            <p:nvPr/>
          </p:nvSpPr>
          <p:spPr bwMode="auto">
            <a:xfrm>
              <a:off x="2735" y="3367"/>
              <a:ext cx="138" cy="88"/>
            </a:xfrm>
            <a:custGeom>
              <a:avLst/>
              <a:gdLst>
                <a:gd name="T0" fmla="*/ 101 w 138"/>
                <a:gd name="T1" fmla="*/ 6 h 88"/>
                <a:gd name="T2" fmla="*/ 102 w 138"/>
                <a:gd name="T3" fmla="*/ 6 h 88"/>
                <a:gd name="T4" fmla="*/ 105 w 138"/>
                <a:gd name="T5" fmla="*/ 5 h 88"/>
                <a:gd name="T6" fmla="*/ 109 w 138"/>
                <a:gd name="T7" fmla="*/ 4 h 88"/>
                <a:gd name="T8" fmla="*/ 115 w 138"/>
                <a:gd name="T9" fmla="*/ 3 h 88"/>
                <a:gd name="T10" fmla="*/ 120 w 138"/>
                <a:gd name="T11" fmla="*/ 1 h 88"/>
                <a:gd name="T12" fmla="*/ 127 w 138"/>
                <a:gd name="T13" fmla="*/ 0 h 88"/>
                <a:gd name="T14" fmla="*/ 132 w 138"/>
                <a:gd name="T15" fmla="*/ 0 h 88"/>
                <a:gd name="T16" fmla="*/ 138 w 138"/>
                <a:gd name="T17" fmla="*/ 0 h 88"/>
                <a:gd name="T18" fmla="*/ 138 w 138"/>
                <a:gd name="T19" fmla="*/ 1 h 88"/>
                <a:gd name="T20" fmla="*/ 138 w 138"/>
                <a:gd name="T21" fmla="*/ 5 h 88"/>
                <a:gd name="T22" fmla="*/ 138 w 138"/>
                <a:gd name="T23" fmla="*/ 11 h 88"/>
                <a:gd name="T24" fmla="*/ 136 w 138"/>
                <a:gd name="T25" fmla="*/ 18 h 88"/>
                <a:gd name="T26" fmla="*/ 133 w 138"/>
                <a:gd name="T27" fmla="*/ 27 h 88"/>
                <a:gd name="T28" fmla="*/ 128 w 138"/>
                <a:gd name="T29" fmla="*/ 36 h 88"/>
                <a:gd name="T30" fmla="*/ 120 w 138"/>
                <a:gd name="T31" fmla="*/ 46 h 88"/>
                <a:gd name="T32" fmla="*/ 109 w 138"/>
                <a:gd name="T33" fmla="*/ 57 h 88"/>
                <a:gd name="T34" fmla="*/ 108 w 138"/>
                <a:gd name="T35" fmla="*/ 58 h 88"/>
                <a:gd name="T36" fmla="*/ 104 w 138"/>
                <a:gd name="T37" fmla="*/ 60 h 88"/>
                <a:gd name="T38" fmla="*/ 99 w 138"/>
                <a:gd name="T39" fmla="*/ 64 h 88"/>
                <a:gd name="T40" fmla="*/ 92 w 138"/>
                <a:gd name="T41" fmla="*/ 69 h 88"/>
                <a:gd name="T42" fmla="*/ 83 w 138"/>
                <a:gd name="T43" fmla="*/ 74 h 88"/>
                <a:gd name="T44" fmla="*/ 74 w 138"/>
                <a:gd name="T45" fmla="*/ 78 h 88"/>
                <a:gd name="T46" fmla="*/ 64 w 138"/>
                <a:gd name="T47" fmla="*/ 83 h 88"/>
                <a:gd name="T48" fmla="*/ 53 w 138"/>
                <a:gd name="T49" fmla="*/ 86 h 88"/>
                <a:gd name="T50" fmla="*/ 51 w 138"/>
                <a:gd name="T51" fmla="*/ 86 h 88"/>
                <a:gd name="T52" fmla="*/ 47 w 138"/>
                <a:gd name="T53" fmla="*/ 87 h 88"/>
                <a:gd name="T54" fmla="*/ 42 w 138"/>
                <a:gd name="T55" fmla="*/ 88 h 88"/>
                <a:gd name="T56" fmla="*/ 35 w 138"/>
                <a:gd name="T57" fmla="*/ 88 h 88"/>
                <a:gd name="T58" fmla="*/ 27 w 138"/>
                <a:gd name="T59" fmla="*/ 87 h 88"/>
                <a:gd name="T60" fmla="*/ 19 w 138"/>
                <a:gd name="T61" fmla="*/ 85 h 88"/>
                <a:gd name="T62" fmla="*/ 12 w 138"/>
                <a:gd name="T63" fmla="*/ 82 h 88"/>
                <a:gd name="T64" fmla="*/ 6 w 138"/>
                <a:gd name="T65" fmla="*/ 77 h 88"/>
                <a:gd name="T66" fmla="*/ 4 w 138"/>
                <a:gd name="T67" fmla="*/ 74 h 88"/>
                <a:gd name="T68" fmla="*/ 2 w 138"/>
                <a:gd name="T69" fmla="*/ 66 h 88"/>
                <a:gd name="T70" fmla="*/ 0 w 138"/>
                <a:gd name="T71" fmla="*/ 56 h 88"/>
                <a:gd name="T72" fmla="*/ 2 w 138"/>
                <a:gd name="T73" fmla="*/ 44 h 88"/>
                <a:gd name="T74" fmla="*/ 27 w 138"/>
                <a:gd name="T75" fmla="*/ 22 h 88"/>
                <a:gd name="T76" fmla="*/ 27 w 138"/>
                <a:gd name="T77" fmla="*/ 22 h 88"/>
                <a:gd name="T78" fmla="*/ 29 w 138"/>
                <a:gd name="T79" fmla="*/ 21 h 88"/>
                <a:gd name="T80" fmla="*/ 34 w 138"/>
                <a:gd name="T81" fmla="*/ 19 h 88"/>
                <a:gd name="T82" fmla="*/ 40 w 138"/>
                <a:gd name="T83" fmla="*/ 16 h 88"/>
                <a:gd name="T84" fmla="*/ 49 w 138"/>
                <a:gd name="T85" fmla="*/ 13 h 88"/>
                <a:gd name="T86" fmla="*/ 61 w 138"/>
                <a:gd name="T87" fmla="*/ 10 h 88"/>
                <a:gd name="T88" fmla="*/ 76 w 138"/>
                <a:gd name="T89" fmla="*/ 7 h 88"/>
                <a:gd name="T90" fmla="*/ 95 w 138"/>
                <a:gd name="T91" fmla="*/ 3 h 8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8" h="88">
                  <a:moveTo>
                    <a:pt x="95" y="3"/>
                  </a:moveTo>
                  <a:lnTo>
                    <a:pt x="101" y="6"/>
                  </a:lnTo>
                  <a:lnTo>
                    <a:pt x="102" y="6"/>
                  </a:lnTo>
                  <a:lnTo>
                    <a:pt x="103" y="5"/>
                  </a:lnTo>
                  <a:lnTo>
                    <a:pt x="105" y="5"/>
                  </a:lnTo>
                  <a:lnTo>
                    <a:pt x="107" y="4"/>
                  </a:lnTo>
                  <a:lnTo>
                    <a:pt x="109" y="4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7" y="2"/>
                  </a:lnTo>
                  <a:lnTo>
                    <a:pt x="120" y="1"/>
                  </a:lnTo>
                  <a:lnTo>
                    <a:pt x="123" y="1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38" y="0"/>
                  </a:lnTo>
                  <a:lnTo>
                    <a:pt x="138" y="1"/>
                  </a:lnTo>
                  <a:lnTo>
                    <a:pt x="138" y="3"/>
                  </a:lnTo>
                  <a:lnTo>
                    <a:pt x="138" y="5"/>
                  </a:lnTo>
                  <a:lnTo>
                    <a:pt x="138" y="8"/>
                  </a:lnTo>
                  <a:lnTo>
                    <a:pt x="138" y="11"/>
                  </a:lnTo>
                  <a:lnTo>
                    <a:pt x="137" y="14"/>
                  </a:lnTo>
                  <a:lnTo>
                    <a:pt x="136" y="18"/>
                  </a:lnTo>
                  <a:lnTo>
                    <a:pt x="135" y="22"/>
                  </a:lnTo>
                  <a:lnTo>
                    <a:pt x="133" y="27"/>
                  </a:lnTo>
                  <a:lnTo>
                    <a:pt x="131" y="31"/>
                  </a:lnTo>
                  <a:lnTo>
                    <a:pt x="128" y="36"/>
                  </a:lnTo>
                  <a:lnTo>
                    <a:pt x="124" y="41"/>
                  </a:lnTo>
                  <a:lnTo>
                    <a:pt x="120" y="46"/>
                  </a:lnTo>
                  <a:lnTo>
                    <a:pt x="115" y="52"/>
                  </a:lnTo>
                  <a:lnTo>
                    <a:pt x="109" y="57"/>
                  </a:lnTo>
                  <a:lnTo>
                    <a:pt x="108" y="57"/>
                  </a:lnTo>
                  <a:lnTo>
                    <a:pt x="108" y="58"/>
                  </a:lnTo>
                  <a:lnTo>
                    <a:pt x="106" y="59"/>
                  </a:lnTo>
                  <a:lnTo>
                    <a:pt x="104" y="60"/>
                  </a:lnTo>
                  <a:lnTo>
                    <a:pt x="102" y="62"/>
                  </a:lnTo>
                  <a:lnTo>
                    <a:pt x="99" y="64"/>
                  </a:lnTo>
                  <a:lnTo>
                    <a:pt x="95" y="66"/>
                  </a:lnTo>
                  <a:lnTo>
                    <a:pt x="92" y="69"/>
                  </a:lnTo>
                  <a:lnTo>
                    <a:pt x="88" y="71"/>
                  </a:lnTo>
                  <a:lnTo>
                    <a:pt x="83" y="74"/>
                  </a:lnTo>
                  <a:lnTo>
                    <a:pt x="79" y="76"/>
                  </a:lnTo>
                  <a:lnTo>
                    <a:pt x="74" y="78"/>
                  </a:lnTo>
                  <a:lnTo>
                    <a:pt x="69" y="81"/>
                  </a:lnTo>
                  <a:lnTo>
                    <a:pt x="64" y="83"/>
                  </a:lnTo>
                  <a:lnTo>
                    <a:pt x="58" y="85"/>
                  </a:lnTo>
                  <a:lnTo>
                    <a:pt x="53" y="86"/>
                  </a:lnTo>
                  <a:lnTo>
                    <a:pt x="52" y="86"/>
                  </a:lnTo>
                  <a:lnTo>
                    <a:pt x="51" y="86"/>
                  </a:lnTo>
                  <a:lnTo>
                    <a:pt x="50" y="87"/>
                  </a:lnTo>
                  <a:lnTo>
                    <a:pt x="47" y="87"/>
                  </a:lnTo>
                  <a:lnTo>
                    <a:pt x="45" y="87"/>
                  </a:lnTo>
                  <a:lnTo>
                    <a:pt x="42" y="88"/>
                  </a:lnTo>
                  <a:lnTo>
                    <a:pt x="38" y="88"/>
                  </a:lnTo>
                  <a:lnTo>
                    <a:pt x="35" y="88"/>
                  </a:lnTo>
                  <a:lnTo>
                    <a:pt x="31" y="88"/>
                  </a:lnTo>
                  <a:lnTo>
                    <a:pt x="27" y="87"/>
                  </a:lnTo>
                  <a:lnTo>
                    <a:pt x="23" y="87"/>
                  </a:lnTo>
                  <a:lnTo>
                    <a:pt x="19" y="85"/>
                  </a:lnTo>
                  <a:lnTo>
                    <a:pt x="16" y="84"/>
                  </a:lnTo>
                  <a:lnTo>
                    <a:pt x="12" y="82"/>
                  </a:lnTo>
                  <a:lnTo>
                    <a:pt x="9" y="79"/>
                  </a:lnTo>
                  <a:lnTo>
                    <a:pt x="6" y="77"/>
                  </a:lnTo>
                  <a:lnTo>
                    <a:pt x="5" y="76"/>
                  </a:lnTo>
                  <a:lnTo>
                    <a:pt x="4" y="74"/>
                  </a:lnTo>
                  <a:lnTo>
                    <a:pt x="3" y="70"/>
                  </a:lnTo>
                  <a:lnTo>
                    <a:pt x="2" y="66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23" y="38"/>
                  </a:lnTo>
                  <a:lnTo>
                    <a:pt x="27" y="22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31" y="20"/>
                  </a:lnTo>
                  <a:lnTo>
                    <a:pt x="34" y="19"/>
                  </a:lnTo>
                  <a:lnTo>
                    <a:pt x="36" y="18"/>
                  </a:lnTo>
                  <a:lnTo>
                    <a:pt x="40" y="16"/>
                  </a:lnTo>
                  <a:lnTo>
                    <a:pt x="44" y="15"/>
                  </a:lnTo>
                  <a:lnTo>
                    <a:pt x="49" y="13"/>
                  </a:lnTo>
                  <a:lnTo>
                    <a:pt x="54" y="12"/>
                  </a:lnTo>
                  <a:lnTo>
                    <a:pt x="61" y="10"/>
                  </a:lnTo>
                  <a:lnTo>
                    <a:pt x="68" y="9"/>
                  </a:lnTo>
                  <a:lnTo>
                    <a:pt x="76" y="7"/>
                  </a:lnTo>
                  <a:lnTo>
                    <a:pt x="85" y="5"/>
                  </a:lnTo>
                  <a:lnTo>
                    <a:pt x="9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5" name="Freeform 602"/>
            <p:cNvSpPr>
              <a:spLocks/>
            </p:cNvSpPr>
            <p:nvPr/>
          </p:nvSpPr>
          <p:spPr bwMode="auto">
            <a:xfrm>
              <a:off x="2807" y="3381"/>
              <a:ext cx="34" cy="18"/>
            </a:xfrm>
            <a:custGeom>
              <a:avLst/>
              <a:gdLst>
                <a:gd name="T0" fmla="*/ 4 w 34"/>
                <a:gd name="T1" fmla="*/ 15 h 18"/>
                <a:gd name="T2" fmla="*/ 6 w 34"/>
                <a:gd name="T3" fmla="*/ 14 h 18"/>
                <a:gd name="T4" fmla="*/ 7 w 34"/>
                <a:gd name="T5" fmla="*/ 13 h 18"/>
                <a:gd name="T6" fmla="*/ 9 w 34"/>
                <a:gd name="T7" fmla="*/ 13 h 18"/>
                <a:gd name="T8" fmla="*/ 11 w 34"/>
                <a:gd name="T9" fmla="*/ 12 h 18"/>
                <a:gd name="T10" fmla="*/ 13 w 34"/>
                <a:gd name="T11" fmla="*/ 11 h 18"/>
                <a:gd name="T12" fmla="*/ 15 w 34"/>
                <a:gd name="T13" fmla="*/ 10 h 18"/>
                <a:gd name="T14" fmla="*/ 18 w 34"/>
                <a:gd name="T15" fmla="*/ 9 h 18"/>
                <a:gd name="T16" fmla="*/ 20 w 34"/>
                <a:gd name="T17" fmla="*/ 8 h 18"/>
                <a:gd name="T18" fmla="*/ 23 w 34"/>
                <a:gd name="T19" fmla="*/ 7 h 18"/>
                <a:gd name="T20" fmla="*/ 25 w 34"/>
                <a:gd name="T21" fmla="*/ 6 h 18"/>
                <a:gd name="T22" fmla="*/ 27 w 34"/>
                <a:gd name="T23" fmla="*/ 5 h 18"/>
                <a:gd name="T24" fmla="*/ 29 w 34"/>
                <a:gd name="T25" fmla="*/ 4 h 18"/>
                <a:gd name="T26" fmla="*/ 31 w 34"/>
                <a:gd name="T27" fmla="*/ 3 h 18"/>
                <a:gd name="T28" fmla="*/ 32 w 34"/>
                <a:gd name="T29" fmla="*/ 2 h 18"/>
                <a:gd name="T30" fmla="*/ 34 w 34"/>
                <a:gd name="T31" fmla="*/ 2 h 18"/>
                <a:gd name="T32" fmla="*/ 34 w 34"/>
                <a:gd name="T33" fmla="*/ 1 h 18"/>
                <a:gd name="T34" fmla="*/ 34 w 34"/>
                <a:gd name="T35" fmla="*/ 1 h 18"/>
                <a:gd name="T36" fmla="*/ 34 w 34"/>
                <a:gd name="T37" fmla="*/ 1 h 18"/>
                <a:gd name="T38" fmla="*/ 33 w 34"/>
                <a:gd name="T39" fmla="*/ 0 h 18"/>
                <a:gd name="T40" fmla="*/ 33 w 34"/>
                <a:gd name="T41" fmla="*/ 0 h 18"/>
                <a:gd name="T42" fmla="*/ 32 w 34"/>
                <a:gd name="T43" fmla="*/ 0 h 18"/>
                <a:gd name="T44" fmla="*/ 31 w 34"/>
                <a:gd name="T45" fmla="*/ 1 h 18"/>
                <a:gd name="T46" fmla="*/ 29 w 34"/>
                <a:gd name="T47" fmla="*/ 1 h 18"/>
                <a:gd name="T48" fmla="*/ 27 w 34"/>
                <a:gd name="T49" fmla="*/ 2 h 18"/>
                <a:gd name="T50" fmla="*/ 25 w 34"/>
                <a:gd name="T51" fmla="*/ 3 h 18"/>
                <a:gd name="T52" fmla="*/ 22 w 34"/>
                <a:gd name="T53" fmla="*/ 4 h 18"/>
                <a:gd name="T54" fmla="*/ 19 w 34"/>
                <a:gd name="T55" fmla="*/ 5 h 18"/>
                <a:gd name="T56" fmla="*/ 16 w 34"/>
                <a:gd name="T57" fmla="*/ 6 h 18"/>
                <a:gd name="T58" fmla="*/ 13 w 34"/>
                <a:gd name="T59" fmla="*/ 8 h 18"/>
                <a:gd name="T60" fmla="*/ 11 w 34"/>
                <a:gd name="T61" fmla="*/ 9 h 18"/>
                <a:gd name="T62" fmla="*/ 8 w 34"/>
                <a:gd name="T63" fmla="*/ 10 h 18"/>
                <a:gd name="T64" fmla="*/ 6 w 34"/>
                <a:gd name="T65" fmla="*/ 11 h 18"/>
                <a:gd name="T66" fmla="*/ 4 w 34"/>
                <a:gd name="T67" fmla="*/ 12 h 18"/>
                <a:gd name="T68" fmla="*/ 2 w 34"/>
                <a:gd name="T69" fmla="*/ 13 h 18"/>
                <a:gd name="T70" fmla="*/ 1 w 34"/>
                <a:gd name="T71" fmla="*/ 13 h 18"/>
                <a:gd name="T72" fmla="*/ 0 w 34"/>
                <a:gd name="T73" fmla="*/ 13 h 18"/>
                <a:gd name="T74" fmla="*/ 0 w 34"/>
                <a:gd name="T75" fmla="*/ 14 h 18"/>
                <a:gd name="T76" fmla="*/ 0 w 34"/>
                <a:gd name="T77" fmla="*/ 15 h 18"/>
                <a:gd name="T78" fmla="*/ 0 w 34"/>
                <a:gd name="T79" fmla="*/ 16 h 18"/>
                <a:gd name="T80" fmla="*/ 0 w 34"/>
                <a:gd name="T81" fmla="*/ 18 h 18"/>
                <a:gd name="T82" fmla="*/ 1 w 34"/>
                <a:gd name="T83" fmla="*/ 17 h 18"/>
                <a:gd name="T84" fmla="*/ 1 w 34"/>
                <a:gd name="T85" fmla="*/ 16 h 18"/>
                <a:gd name="T86" fmla="*/ 3 w 34"/>
                <a:gd name="T87" fmla="*/ 15 h 18"/>
                <a:gd name="T88" fmla="*/ 4 w 34"/>
                <a:gd name="T89" fmla="*/ 15 h 1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" h="18">
                  <a:moveTo>
                    <a:pt x="4" y="15"/>
                  </a:moveTo>
                  <a:lnTo>
                    <a:pt x="6" y="14"/>
                  </a:lnTo>
                  <a:lnTo>
                    <a:pt x="7" y="13"/>
                  </a:lnTo>
                  <a:lnTo>
                    <a:pt x="9" y="13"/>
                  </a:lnTo>
                  <a:lnTo>
                    <a:pt x="11" y="12"/>
                  </a:lnTo>
                  <a:lnTo>
                    <a:pt x="13" y="11"/>
                  </a:lnTo>
                  <a:lnTo>
                    <a:pt x="15" y="10"/>
                  </a:lnTo>
                  <a:lnTo>
                    <a:pt x="18" y="9"/>
                  </a:lnTo>
                  <a:lnTo>
                    <a:pt x="20" y="8"/>
                  </a:lnTo>
                  <a:lnTo>
                    <a:pt x="23" y="7"/>
                  </a:lnTo>
                  <a:lnTo>
                    <a:pt x="25" y="6"/>
                  </a:lnTo>
                  <a:lnTo>
                    <a:pt x="27" y="5"/>
                  </a:lnTo>
                  <a:lnTo>
                    <a:pt x="29" y="4"/>
                  </a:lnTo>
                  <a:lnTo>
                    <a:pt x="31" y="3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7" y="2"/>
                  </a:lnTo>
                  <a:lnTo>
                    <a:pt x="25" y="3"/>
                  </a:lnTo>
                  <a:lnTo>
                    <a:pt x="22" y="4"/>
                  </a:lnTo>
                  <a:lnTo>
                    <a:pt x="19" y="5"/>
                  </a:lnTo>
                  <a:lnTo>
                    <a:pt x="16" y="6"/>
                  </a:lnTo>
                  <a:lnTo>
                    <a:pt x="13" y="8"/>
                  </a:lnTo>
                  <a:lnTo>
                    <a:pt x="11" y="9"/>
                  </a:lnTo>
                  <a:lnTo>
                    <a:pt x="8" y="10"/>
                  </a:lnTo>
                  <a:lnTo>
                    <a:pt x="6" y="11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3" y="15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rgbClr val="B5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6" name="Freeform 603"/>
            <p:cNvSpPr>
              <a:spLocks/>
            </p:cNvSpPr>
            <p:nvPr/>
          </p:nvSpPr>
          <p:spPr bwMode="auto">
            <a:xfrm>
              <a:off x="2807" y="3382"/>
              <a:ext cx="41" cy="32"/>
            </a:xfrm>
            <a:custGeom>
              <a:avLst/>
              <a:gdLst>
                <a:gd name="T0" fmla="*/ 34 w 41"/>
                <a:gd name="T1" fmla="*/ 0 h 32"/>
                <a:gd name="T2" fmla="*/ 34 w 41"/>
                <a:gd name="T3" fmla="*/ 1 h 32"/>
                <a:gd name="T4" fmla="*/ 32 w 41"/>
                <a:gd name="T5" fmla="*/ 1 h 32"/>
                <a:gd name="T6" fmla="*/ 31 w 41"/>
                <a:gd name="T7" fmla="*/ 2 h 32"/>
                <a:gd name="T8" fmla="*/ 29 w 41"/>
                <a:gd name="T9" fmla="*/ 3 h 32"/>
                <a:gd name="T10" fmla="*/ 27 w 41"/>
                <a:gd name="T11" fmla="*/ 4 h 32"/>
                <a:gd name="T12" fmla="*/ 25 w 41"/>
                <a:gd name="T13" fmla="*/ 5 h 32"/>
                <a:gd name="T14" fmla="*/ 23 w 41"/>
                <a:gd name="T15" fmla="*/ 6 h 32"/>
                <a:gd name="T16" fmla="*/ 20 w 41"/>
                <a:gd name="T17" fmla="*/ 7 h 32"/>
                <a:gd name="T18" fmla="*/ 18 w 41"/>
                <a:gd name="T19" fmla="*/ 8 h 32"/>
                <a:gd name="T20" fmla="*/ 15 w 41"/>
                <a:gd name="T21" fmla="*/ 9 h 32"/>
                <a:gd name="T22" fmla="*/ 13 w 41"/>
                <a:gd name="T23" fmla="*/ 10 h 32"/>
                <a:gd name="T24" fmla="*/ 11 w 41"/>
                <a:gd name="T25" fmla="*/ 11 h 32"/>
                <a:gd name="T26" fmla="*/ 9 w 41"/>
                <a:gd name="T27" fmla="*/ 12 h 32"/>
                <a:gd name="T28" fmla="*/ 7 w 41"/>
                <a:gd name="T29" fmla="*/ 12 h 32"/>
                <a:gd name="T30" fmla="*/ 6 w 41"/>
                <a:gd name="T31" fmla="*/ 13 h 32"/>
                <a:gd name="T32" fmla="*/ 4 w 41"/>
                <a:gd name="T33" fmla="*/ 14 h 32"/>
                <a:gd name="T34" fmla="*/ 3 w 41"/>
                <a:gd name="T35" fmla="*/ 14 h 32"/>
                <a:gd name="T36" fmla="*/ 1 w 41"/>
                <a:gd name="T37" fmla="*/ 15 h 32"/>
                <a:gd name="T38" fmla="*/ 1 w 41"/>
                <a:gd name="T39" fmla="*/ 16 h 32"/>
                <a:gd name="T40" fmla="*/ 0 w 41"/>
                <a:gd name="T41" fmla="*/ 17 h 32"/>
                <a:gd name="T42" fmla="*/ 0 w 41"/>
                <a:gd name="T43" fmla="*/ 22 h 32"/>
                <a:gd name="T44" fmla="*/ 0 w 41"/>
                <a:gd name="T45" fmla="*/ 27 h 32"/>
                <a:gd name="T46" fmla="*/ 1 w 41"/>
                <a:gd name="T47" fmla="*/ 30 h 32"/>
                <a:gd name="T48" fmla="*/ 1 w 41"/>
                <a:gd name="T49" fmla="*/ 32 h 32"/>
                <a:gd name="T50" fmla="*/ 2 w 41"/>
                <a:gd name="T51" fmla="*/ 32 h 32"/>
                <a:gd name="T52" fmla="*/ 3 w 41"/>
                <a:gd name="T53" fmla="*/ 31 h 32"/>
                <a:gd name="T54" fmla="*/ 5 w 41"/>
                <a:gd name="T55" fmla="*/ 31 h 32"/>
                <a:gd name="T56" fmla="*/ 7 w 41"/>
                <a:gd name="T57" fmla="*/ 30 h 32"/>
                <a:gd name="T58" fmla="*/ 10 w 41"/>
                <a:gd name="T59" fmla="*/ 29 h 32"/>
                <a:gd name="T60" fmla="*/ 12 w 41"/>
                <a:gd name="T61" fmla="*/ 28 h 32"/>
                <a:gd name="T62" fmla="*/ 15 w 41"/>
                <a:gd name="T63" fmla="*/ 26 h 32"/>
                <a:gd name="T64" fmla="*/ 19 w 41"/>
                <a:gd name="T65" fmla="*/ 25 h 32"/>
                <a:gd name="T66" fmla="*/ 22 w 41"/>
                <a:gd name="T67" fmla="*/ 23 h 32"/>
                <a:gd name="T68" fmla="*/ 25 w 41"/>
                <a:gd name="T69" fmla="*/ 21 h 32"/>
                <a:gd name="T70" fmla="*/ 29 w 41"/>
                <a:gd name="T71" fmla="*/ 19 h 32"/>
                <a:gd name="T72" fmla="*/ 32 w 41"/>
                <a:gd name="T73" fmla="*/ 17 h 32"/>
                <a:gd name="T74" fmla="*/ 34 w 41"/>
                <a:gd name="T75" fmla="*/ 15 h 32"/>
                <a:gd name="T76" fmla="*/ 37 w 41"/>
                <a:gd name="T77" fmla="*/ 13 h 32"/>
                <a:gd name="T78" fmla="*/ 39 w 41"/>
                <a:gd name="T79" fmla="*/ 11 h 32"/>
                <a:gd name="T80" fmla="*/ 41 w 41"/>
                <a:gd name="T81" fmla="*/ 9 h 32"/>
                <a:gd name="T82" fmla="*/ 41 w 41"/>
                <a:gd name="T83" fmla="*/ 8 h 32"/>
                <a:gd name="T84" fmla="*/ 41 w 41"/>
                <a:gd name="T85" fmla="*/ 8 h 32"/>
                <a:gd name="T86" fmla="*/ 40 w 41"/>
                <a:gd name="T87" fmla="*/ 7 h 32"/>
                <a:gd name="T88" fmla="*/ 39 w 41"/>
                <a:gd name="T89" fmla="*/ 5 h 32"/>
                <a:gd name="T90" fmla="*/ 38 w 41"/>
                <a:gd name="T91" fmla="*/ 4 h 32"/>
                <a:gd name="T92" fmla="*/ 37 w 41"/>
                <a:gd name="T93" fmla="*/ 3 h 32"/>
                <a:gd name="T94" fmla="*/ 35 w 41"/>
                <a:gd name="T95" fmla="*/ 1 h 32"/>
                <a:gd name="T96" fmla="*/ 34 w 41"/>
                <a:gd name="T97" fmla="*/ 0 h 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1" h="32">
                  <a:moveTo>
                    <a:pt x="34" y="0"/>
                  </a:moveTo>
                  <a:lnTo>
                    <a:pt x="34" y="1"/>
                  </a:lnTo>
                  <a:lnTo>
                    <a:pt x="32" y="1"/>
                  </a:lnTo>
                  <a:lnTo>
                    <a:pt x="31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5" y="5"/>
                  </a:lnTo>
                  <a:lnTo>
                    <a:pt x="23" y="6"/>
                  </a:lnTo>
                  <a:lnTo>
                    <a:pt x="20" y="7"/>
                  </a:lnTo>
                  <a:lnTo>
                    <a:pt x="18" y="8"/>
                  </a:lnTo>
                  <a:lnTo>
                    <a:pt x="15" y="9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6" y="13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0"/>
                  </a:lnTo>
                  <a:lnTo>
                    <a:pt x="1" y="32"/>
                  </a:lnTo>
                  <a:lnTo>
                    <a:pt x="2" y="32"/>
                  </a:lnTo>
                  <a:lnTo>
                    <a:pt x="3" y="31"/>
                  </a:lnTo>
                  <a:lnTo>
                    <a:pt x="5" y="31"/>
                  </a:lnTo>
                  <a:lnTo>
                    <a:pt x="7" y="30"/>
                  </a:lnTo>
                  <a:lnTo>
                    <a:pt x="10" y="29"/>
                  </a:lnTo>
                  <a:lnTo>
                    <a:pt x="12" y="28"/>
                  </a:lnTo>
                  <a:lnTo>
                    <a:pt x="15" y="26"/>
                  </a:lnTo>
                  <a:lnTo>
                    <a:pt x="19" y="25"/>
                  </a:lnTo>
                  <a:lnTo>
                    <a:pt x="22" y="23"/>
                  </a:lnTo>
                  <a:lnTo>
                    <a:pt x="25" y="21"/>
                  </a:lnTo>
                  <a:lnTo>
                    <a:pt x="29" y="19"/>
                  </a:lnTo>
                  <a:lnTo>
                    <a:pt x="32" y="17"/>
                  </a:lnTo>
                  <a:lnTo>
                    <a:pt x="34" y="15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1" y="9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39" y="5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5" y="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DD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7" name="Freeform 604"/>
            <p:cNvSpPr>
              <a:spLocks/>
            </p:cNvSpPr>
            <p:nvPr/>
          </p:nvSpPr>
          <p:spPr bwMode="auto">
            <a:xfrm>
              <a:off x="2793" y="3372"/>
              <a:ext cx="75" cy="69"/>
            </a:xfrm>
            <a:custGeom>
              <a:avLst/>
              <a:gdLst>
                <a:gd name="T0" fmla="*/ 73 w 75"/>
                <a:gd name="T1" fmla="*/ 11 h 69"/>
                <a:gd name="T2" fmla="*/ 74 w 75"/>
                <a:gd name="T3" fmla="*/ 6 h 69"/>
                <a:gd name="T4" fmla="*/ 74 w 75"/>
                <a:gd name="T5" fmla="*/ 3 h 69"/>
                <a:gd name="T6" fmla="*/ 75 w 75"/>
                <a:gd name="T7" fmla="*/ 1 h 69"/>
                <a:gd name="T8" fmla="*/ 75 w 75"/>
                <a:gd name="T9" fmla="*/ 0 h 69"/>
                <a:gd name="T10" fmla="*/ 74 w 75"/>
                <a:gd name="T11" fmla="*/ 1 h 69"/>
                <a:gd name="T12" fmla="*/ 74 w 75"/>
                <a:gd name="T13" fmla="*/ 2 h 69"/>
                <a:gd name="T14" fmla="*/ 72 w 75"/>
                <a:gd name="T15" fmla="*/ 4 h 69"/>
                <a:gd name="T16" fmla="*/ 71 w 75"/>
                <a:gd name="T17" fmla="*/ 6 h 69"/>
                <a:gd name="T18" fmla="*/ 69 w 75"/>
                <a:gd name="T19" fmla="*/ 9 h 69"/>
                <a:gd name="T20" fmla="*/ 66 w 75"/>
                <a:gd name="T21" fmla="*/ 13 h 69"/>
                <a:gd name="T22" fmla="*/ 63 w 75"/>
                <a:gd name="T23" fmla="*/ 16 h 69"/>
                <a:gd name="T24" fmla="*/ 59 w 75"/>
                <a:gd name="T25" fmla="*/ 20 h 69"/>
                <a:gd name="T26" fmla="*/ 54 w 75"/>
                <a:gd name="T27" fmla="*/ 25 h 69"/>
                <a:gd name="T28" fmla="*/ 49 w 75"/>
                <a:gd name="T29" fmla="*/ 29 h 69"/>
                <a:gd name="T30" fmla="*/ 43 w 75"/>
                <a:gd name="T31" fmla="*/ 33 h 69"/>
                <a:gd name="T32" fmla="*/ 37 w 75"/>
                <a:gd name="T33" fmla="*/ 37 h 69"/>
                <a:gd name="T34" fmla="*/ 30 w 75"/>
                <a:gd name="T35" fmla="*/ 41 h 69"/>
                <a:gd name="T36" fmla="*/ 22 w 75"/>
                <a:gd name="T37" fmla="*/ 45 h 69"/>
                <a:gd name="T38" fmla="*/ 13 w 75"/>
                <a:gd name="T39" fmla="*/ 48 h 69"/>
                <a:gd name="T40" fmla="*/ 4 w 75"/>
                <a:gd name="T41" fmla="*/ 51 h 69"/>
                <a:gd name="T42" fmla="*/ 4 w 75"/>
                <a:gd name="T43" fmla="*/ 52 h 69"/>
                <a:gd name="T44" fmla="*/ 4 w 75"/>
                <a:gd name="T45" fmla="*/ 54 h 69"/>
                <a:gd name="T46" fmla="*/ 4 w 75"/>
                <a:gd name="T47" fmla="*/ 56 h 69"/>
                <a:gd name="T48" fmla="*/ 4 w 75"/>
                <a:gd name="T49" fmla="*/ 58 h 69"/>
                <a:gd name="T50" fmla="*/ 4 w 75"/>
                <a:gd name="T51" fmla="*/ 61 h 69"/>
                <a:gd name="T52" fmla="*/ 3 w 75"/>
                <a:gd name="T53" fmla="*/ 64 h 69"/>
                <a:gd name="T54" fmla="*/ 2 w 75"/>
                <a:gd name="T55" fmla="*/ 66 h 69"/>
                <a:gd name="T56" fmla="*/ 0 w 75"/>
                <a:gd name="T57" fmla="*/ 69 h 69"/>
                <a:gd name="T58" fmla="*/ 3 w 75"/>
                <a:gd name="T59" fmla="*/ 68 h 69"/>
                <a:gd name="T60" fmla="*/ 7 w 75"/>
                <a:gd name="T61" fmla="*/ 67 h 69"/>
                <a:gd name="T62" fmla="*/ 11 w 75"/>
                <a:gd name="T63" fmla="*/ 65 h 69"/>
                <a:gd name="T64" fmla="*/ 16 w 75"/>
                <a:gd name="T65" fmla="*/ 63 h 69"/>
                <a:gd name="T66" fmla="*/ 21 w 75"/>
                <a:gd name="T67" fmla="*/ 60 h 69"/>
                <a:gd name="T68" fmla="*/ 26 w 75"/>
                <a:gd name="T69" fmla="*/ 57 h 69"/>
                <a:gd name="T70" fmla="*/ 32 w 75"/>
                <a:gd name="T71" fmla="*/ 54 h 69"/>
                <a:gd name="T72" fmla="*/ 37 w 75"/>
                <a:gd name="T73" fmla="*/ 51 h 69"/>
                <a:gd name="T74" fmla="*/ 43 w 75"/>
                <a:gd name="T75" fmla="*/ 47 h 69"/>
                <a:gd name="T76" fmla="*/ 48 w 75"/>
                <a:gd name="T77" fmla="*/ 43 h 69"/>
                <a:gd name="T78" fmla="*/ 54 w 75"/>
                <a:gd name="T79" fmla="*/ 38 h 69"/>
                <a:gd name="T80" fmla="*/ 58 w 75"/>
                <a:gd name="T81" fmla="*/ 33 h 69"/>
                <a:gd name="T82" fmla="*/ 63 w 75"/>
                <a:gd name="T83" fmla="*/ 28 h 69"/>
                <a:gd name="T84" fmla="*/ 67 w 75"/>
                <a:gd name="T85" fmla="*/ 23 h 69"/>
                <a:gd name="T86" fmla="*/ 70 w 75"/>
                <a:gd name="T87" fmla="*/ 17 h 69"/>
                <a:gd name="T88" fmla="*/ 73 w 75"/>
                <a:gd name="T89" fmla="*/ 11 h 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75" h="69">
                  <a:moveTo>
                    <a:pt x="73" y="11"/>
                  </a:moveTo>
                  <a:lnTo>
                    <a:pt x="74" y="6"/>
                  </a:lnTo>
                  <a:lnTo>
                    <a:pt x="74" y="3"/>
                  </a:lnTo>
                  <a:lnTo>
                    <a:pt x="75" y="1"/>
                  </a:lnTo>
                  <a:lnTo>
                    <a:pt x="75" y="0"/>
                  </a:lnTo>
                  <a:lnTo>
                    <a:pt x="74" y="1"/>
                  </a:lnTo>
                  <a:lnTo>
                    <a:pt x="74" y="2"/>
                  </a:lnTo>
                  <a:lnTo>
                    <a:pt x="72" y="4"/>
                  </a:lnTo>
                  <a:lnTo>
                    <a:pt x="71" y="6"/>
                  </a:lnTo>
                  <a:lnTo>
                    <a:pt x="69" y="9"/>
                  </a:lnTo>
                  <a:lnTo>
                    <a:pt x="66" y="13"/>
                  </a:lnTo>
                  <a:lnTo>
                    <a:pt x="63" y="16"/>
                  </a:lnTo>
                  <a:lnTo>
                    <a:pt x="59" y="20"/>
                  </a:lnTo>
                  <a:lnTo>
                    <a:pt x="54" y="25"/>
                  </a:lnTo>
                  <a:lnTo>
                    <a:pt x="49" y="29"/>
                  </a:lnTo>
                  <a:lnTo>
                    <a:pt x="43" y="33"/>
                  </a:lnTo>
                  <a:lnTo>
                    <a:pt x="37" y="37"/>
                  </a:lnTo>
                  <a:lnTo>
                    <a:pt x="30" y="41"/>
                  </a:lnTo>
                  <a:lnTo>
                    <a:pt x="22" y="45"/>
                  </a:lnTo>
                  <a:lnTo>
                    <a:pt x="13" y="48"/>
                  </a:lnTo>
                  <a:lnTo>
                    <a:pt x="4" y="51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4" y="58"/>
                  </a:lnTo>
                  <a:lnTo>
                    <a:pt x="4" y="61"/>
                  </a:lnTo>
                  <a:lnTo>
                    <a:pt x="3" y="64"/>
                  </a:lnTo>
                  <a:lnTo>
                    <a:pt x="2" y="66"/>
                  </a:lnTo>
                  <a:lnTo>
                    <a:pt x="0" y="69"/>
                  </a:lnTo>
                  <a:lnTo>
                    <a:pt x="3" y="68"/>
                  </a:lnTo>
                  <a:lnTo>
                    <a:pt x="7" y="67"/>
                  </a:lnTo>
                  <a:lnTo>
                    <a:pt x="11" y="65"/>
                  </a:lnTo>
                  <a:lnTo>
                    <a:pt x="16" y="63"/>
                  </a:lnTo>
                  <a:lnTo>
                    <a:pt x="21" y="60"/>
                  </a:lnTo>
                  <a:lnTo>
                    <a:pt x="26" y="57"/>
                  </a:lnTo>
                  <a:lnTo>
                    <a:pt x="32" y="54"/>
                  </a:lnTo>
                  <a:lnTo>
                    <a:pt x="37" y="51"/>
                  </a:lnTo>
                  <a:lnTo>
                    <a:pt x="43" y="47"/>
                  </a:lnTo>
                  <a:lnTo>
                    <a:pt x="48" y="43"/>
                  </a:lnTo>
                  <a:lnTo>
                    <a:pt x="54" y="38"/>
                  </a:lnTo>
                  <a:lnTo>
                    <a:pt x="58" y="33"/>
                  </a:lnTo>
                  <a:lnTo>
                    <a:pt x="63" y="28"/>
                  </a:lnTo>
                  <a:lnTo>
                    <a:pt x="67" y="23"/>
                  </a:lnTo>
                  <a:lnTo>
                    <a:pt x="70" y="17"/>
                  </a:lnTo>
                  <a:lnTo>
                    <a:pt x="73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8" name="Freeform 605"/>
            <p:cNvSpPr>
              <a:spLocks/>
            </p:cNvSpPr>
            <p:nvPr/>
          </p:nvSpPr>
          <p:spPr bwMode="auto">
            <a:xfrm>
              <a:off x="2783" y="3383"/>
              <a:ext cx="83" cy="65"/>
            </a:xfrm>
            <a:custGeom>
              <a:avLst/>
              <a:gdLst>
                <a:gd name="T0" fmla="*/ 10 w 83"/>
                <a:gd name="T1" fmla="*/ 58 h 65"/>
                <a:gd name="T2" fmla="*/ 9 w 83"/>
                <a:gd name="T3" fmla="*/ 59 h 65"/>
                <a:gd name="T4" fmla="*/ 8 w 83"/>
                <a:gd name="T5" fmla="*/ 60 h 65"/>
                <a:gd name="T6" fmla="*/ 7 w 83"/>
                <a:gd name="T7" fmla="*/ 61 h 65"/>
                <a:gd name="T8" fmla="*/ 6 w 83"/>
                <a:gd name="T9" fmla="*/ 62 h 65"/>
                <a:gd name="T10" fmla="*/ 5 w 83"/>
                <a:gd name="T11" fmla="*/ 63 h 65"/>
                <a:gd name="T12" fmla="*/ 3 w 83"/>
                <a:gd name="T13" fmla="*/ 64 h 65"/>
                <a:gd name="T14" fmla="*/ 1 w 83"/>
                <a:gd name="T15" fmla="*/ 65 h 65"/>
                <a:gd name="T16" fmla="*/ 0 w 83"/>
                <a:gd name="T17" fmla="*/ 65 h 65"/>
                <a:gd name="T18" fmla="*/ 2 w 83"/>
                <a:gd name="T19" fmla="*/ 65 h 65"/>
                <a:gd name="T20" fmla="*/ 5 w 83"/>
                <a:gd name="T21" fmla="*/ 64 h 65"/>
                <a:gd name="T22" fmla="*/ 7 w 83"/>
                <a:gd name="T23" fmla="*/ 64 h 65"/>
                <a:gd name="T24" fmla="*/ 9 w 83"/>
                <a:gd name="T25" fmla="*/ 63 h 65"/>
                <a:gd name="T26" fmla="*/ 10 w 83"/>
                <a:gd name="T27" fmla="*/ 63 h 65"/>
                <a:gd name="T28" fmla="*/ 11 w 83"/>
                <a:gd name="T29" fmla="*/ 62 h 65"/>
                <a:gd name="T30" fmla="*/ 12 w 83"/>
                <a:gd name="T31" fmla="*/ 62 h 65"/>
                <a:gd name="T32" fmla="*/ 12 w 83"/>
                <a:gd name="T33" fmla="*/ 62 h 65"/>
                <a:gd name="T34" fmla="*/ 19 w 83"/>
                <a:gd name="T35" fmla="*/ 59 h 65"/>
                <a:gd name="T36" fmla="*/ 25 w 83"/>
                <a:gd name="T37" fmla="*/ 56 h 65"/>
                <a:gd name="T38" fmla="*/ 31 w 83"/>
                <a:gd name="T39" fmla="*/ 53 h 65"/>
                <a:gd name="T40" fmla="*/ 37 w 83"/>
                <a:gd name="T41" fmla="*/ 50 h 65"/>
                <a:gd name="T42" fmla="*/ 42 w 83"/>
                <a:gd name="T43" fmla="*/ 47 h 65"/>
                <a:gd name="T44" fmla="*/ 46 w 83"/>
                <a:gd name="T45" fmla="*/ 45 h 65"/>
                <a:gd name="T46" fmla="*/ 50 w 83"/>
                <a:gd name="T47" fmla="*/ 42 h 65"/>
                <a:gd name="T48" fmla="*/ 53 w 83"/>
                <a:gd name="T49" fmla="*/ 40 h 65"/>
                <a:gd name="T50" fmla="*/ 56 w 83"/>
                <a:gd name="T51" fmla="*/ 38 h 65"/>
                <a:gd name="T52" fmla="*/ 58 w 83"/>
                <a:gd name="T53" fmla="*/ 36 h 65"/>
                <a:gd name="T54" fmla="*/ 60 w 83"/>
                <a:gd name="T55" fmla="*/ 34 h 65"/>
                <a:gd name="T56" fmla="*/ 62 w 83"/>
                <a:gd name="T57" fmla="*/ 33 h 65"/>
                <a:gd name="T58" fmla="*/ 63 w 83"/>
                <a:gd name="T59" fmla="*/ 32 h 65"/>
                <a:gd name="T60" fmla="*/ 64 w 83"/>
                <a:gd name="T61" fmla="*/ 31 h 65"/>
                <a:gd name="T62" fmla="*/ 65 w 83"/>
                <a:gd name="T63" fmla="*/ 30 h 65"/>
                <a:gd name="T64" fmla="*/ 65 w 83"/>
                <a:gd name="T65" fmla="*/ 30 h 65"/>
                <a:gd name="T66" fmla="*/ 69 w 83"/>
                <a:gd name="T67" fmla="*/ 26 h 65"/>
                <a:gd name="T68" fmla="*/ 72 w 83"/>
                <a:gd name="T69" fmla="*/ 22 h 65"/>
                <a:gd name="T70" fmla="*/ 75 w 83"/>
                <a:gd name="T71" fmla="*/ 18 h 65"/>
                <a:gd name="T72" fmla="*/ 78 w 83"/>
                <a:gd name="T73" fmla="*/ 14 h 65"/>
                <a:gd name="T74" fmla="*/ 80 w 83"/>
                <a:gd name="T75" fmla="*/ 10 h 65"/>
                <a:gd name="T76" fmla="*/ 81 w 83"/>
                <a:gd name="T77" fmla="*/ 6 h 65"/>
                <a:gd name="T78" fmla="*/ 82 w 83"/>
                <a:gd name="T79" fmla="*/ 3 h 65"/>
                <a:gd name="T80" fmla="*/ 83 w 83"/>
                <a:gd name="T81" fmla="*/ 0 h 65"/>
                <a:gd name="T82" fmla="*/ 80 w 83"/>
                <a:gd name="T83" fmla="*/ 6 h 65"/>
                <a:gd name="T84" fmla="*/ 77 w 83"/>
                <a:gd name="T85" fmla="*/ 12 h 65"/>
                <a:gd name="T86" fmla="*/ 73 w 83"/>
                <a:gd name="T87" fmla="*/ 17 h 65"/>
                <a:gd name="T88" fmla="*/ 68 w 83"/>
                <a:gd name="T89" fmla="*/ 22 h 65"/>
                <a:gd name="T90" fmla="*/ 64 w 83"/>
                <a:gd name="T91" fmla="*/ 27 h 65"/>
                <a:gd name="T92" fmla="*/ 58 w 83"/>
                <a:gd name="T93" fmla="*/ 32 h 65"/>
                <a:gd name="T94" fmla="*/ 53 w 83"/>
                <a:gd name="T95" fmla="*/ 36 h 65"/>
                <a:gd name="T96" fmla="*/ 47 w 83"/>
                <a:gd name="T97" fmla="*/ 40 h 65"/>
                <a:gd name="T98" fmla="*/ 42 w 83"/>
                <a:gd name="T99" fmla="*/ 43 h 65"/>
                <a:gd name="T100" fmla="*/ 36 w 83"/>
                <a:gd name="T101" fmla="*/ 46 h 65"/>
                <a:gd name="T102" fmla="*/ 31 w 83"/>
                <a:gd name="T103" fmla="*/ 49 h 65"/>
                <a:gd name="T104" fmla="*/ 26 w 83"/>
                <a:gd name="T105" fmla="*/ 52 h 65"/>
                <a:gd name="T106" fmla="*/ 21 w 83"/>
                <a:gd name="T107" fmla="*/ 54 h 65"/>
                <a:gd name="T108" fmla="*/ 17 w 83"/>
                <a:gd name="T109" fmla="*/ 56 h 65"/>
                <a:gd name="T110" fmla="*/ 13 w 83"/>
                <a:gd name="T111" fmla="*/ 57 h 65"/>
                <a:gd name="T112" fmla="*/ 10 w 83"/>
                <a:gd name="T113" fmla="*/ 58 h 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3" h="65">
                  <a:moveTo>
                    <a:pt x="10" y="58"/>
                  </a:moveTo>
                  <a:lnTo>
                    <a:pt x="9" y="59"/>
                  </a:lnTo>
                  <a:lnTo>
                    <a:pt x="8" y="60"/>
                  </a:lnTo>
                  <a:lnTo>
                    <a:pt x="7" y="61"/>
                  </a:lnTo>
                  <a:lnTo>
                    <a:pt x="6" y="62"/>
                  </a:lnTo>
                  <a:lnTo>
                    <a:pt x="5" y="63"/>
                  </a:lnTo>
                  <a:lnTo>
                    <a:pt x="3" y="64"/>
                  </a:lnTo>
                  <a:lnTo>
                    <a:pt x="1" y="65"/>
                  </a:lnTo>
                  <a:lnTo>
                    <a:pt x="0" y="65"/>
                  </a:lnTo>
                  <a:lnTo>
                    <a:pt x="2" y="65"/>
                  </a:lnTo>
                  <a:lnTo>
                    <a:pt x="5" y="64"/>
                  </a:lnTo>
                  <a:lnTo>
                    <a:pt x="7" y="64"/>
                  </a:lnTo>
                  <a:lnTo>
                    <a:pt x="9" y="63"/>
                  </a:lnTo>
                  <a:lnTo>
                    <a:pt x="10" y="63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9" y="59"/>
                  </a:lnTo>
                  <a:lnTo>
                    <a:pt x="25" y="56"/>
                  </a:lnTo>
                  <a:lnTo>
                    <a:pt x="31" y="53"/>
                  </a:lnTo>
                  <a:lnTo>
                    <a:pt x="37" y="50"/>
                  </a:lnTo>
                  <a:lnTo>
                    <a:pt x="42" y="47"/>
                  </a:lnTo>
                  <a:lnTo>
                    <a:pt x="46" y="45"/>
                  </a:lnTo>
                  <a:lnTo>
                    <a:pt x="50" y="42"/>
                  </a:lnTo>
                  <a:lnTo>
                    <a:pt x="53" y="40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0" y="34"/>
                  </a:lnTo>
                  <a:lnTo>
                    <a:pt x="62" y="33"/>
                  </a:lnTo>
                  <a:lnTo>
                    <a:pt x="63" y="32"/>
                  </a:lnTo>
                  <a:lnTo>
                    <a:pt x="64" y="31"/>
                  </a:lnTo>
                  <a:lnTo>
                    <a:pt x="65" y="30"/>
                  </a:lnTo>
                  <a:lnTo>
                    <a:pt x="69" y="26"/>
                  </a:lnTo>
                  <a:lnTo>
                    <a:pt x="72" y="22"/>
                  </a:lnTo>
                  <a:lnTo>
                    <a:pt x="75" y="18"/>
                  </a:lnTo>
                  <a:lnTo>
                    <a:pt x="78" y="14"/>
                  </a:lnTo>
                  <a:lnTo>
                    <a:pt x="80" y="10"/>
                  </a:lnTo>
                  <a:lnTo>
                    <a:pt x="81" y="6"/>
                  </a:lnTo>
                  <a:lnTo>
                    <a:pt x="82" y="3"/>
                  </a:lnTo>
                  <a:lnTo>
                    <a:pt x="83" y="0"/>
                  </a:lnTo>
                  <a:lnTo>
                    <a:pt x="80" y="6"/>
                  </a:lnTo>
                  <a:lnTo>
                    <a:pt x="77" y="12"/>
                  </a:lnTo>
                  <a:lnTo>
                    <a:pt x="73" y="17"/>
                  </a:lnTo>
                  <a:lnTo>
                    <a:pt x="68" y="22"/>
                  </a:lnTo>
                  <a:lnTo>
                    <a:pt x="64" y="27"/>
                  </a:lnTo>
                  <a:lnTo>
                    <a:pt x="58" y="32"/>
                  </a:lnTo>
                  <a:lnTo>
                    <a:pt x="53" y="36"/>
                  </a:lnTo>
                  <a:lnTo>
                    <a:pt x="47" y="40"/>
                  </a:lnTo>
                  <a:lnTo>
                    <a:pt x="42" y="43"/>
                  </a:lnTo>
                  <a:lnTo>
                    <a:pt x="36" y="46"/>
                  </a:lnTo>
                  <a:lnTo>
                    <a:pt x="31" y="49"/>
                  </a:lnTo>
                  <a:lnTo>
                    <a:pt x="26" y="52"/>
                  </a:lnTo>
                  <a:lnTo>
                    <a:pt x="21" y="54"/>
                  </a:lnTo>
                  <a:lnTo>
                    <a:pt x="17" y="56"/>
                  </a:lnTo>
                  <a:lnTo>
                    <a:pt x="13" y="57"/>
                  </a:lnTo>
                  <a:lnTo>
                    <a:pt x="10" y="58"/>
                  </a:lnTo>
                  <a:close/>
                </a:path>
              </a:pathLst>
            </a:custGeom>
            <a:solidFill>
              <a:srgbClr val="DD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19" name="Freeform 606"/>
            <p:cNvSpPr>
              <a:spLocks/>
            </p:cNvSpPr>
            <p:nvPr/>
          </p:nvSpPr>
          <p:spPr bwMode="auto">
            <a:xfrm>
              <a:off x="2740" y="3415"/>
              <a:ext cx="42" cy="35"/>
            </a:xfrm>
            <a:custGeom>
              <a:avLst/>
              <a:gdLst>
                <a:gd name="T0" fmla="*/ 11 w 42"/>
                <a:gd name="T1" fmla="*/ 3 h 35"/>
                <a:gd name="T2" fmla="*/ 9 w 42"/>
                <a:gd name="T3" fmla="*/ 3 h 35"/>
                <a:gd name="T4" fmla="*/ 7 w 42"/>
                <a:gd name="T5" fmla="*/ 2 h 35"/>
                <a:gd name="T6" fmla="*/ 5 w 42"/>
                <a:gd name="T7" fmla="*/ 2 h 35"/>
                <a:gd name="T8" fmla="*/ 4 w 42"/>
                <a:gd name="T9" fmla="*/ 1 h 35"/>
                <a:gd name="T10" fmla="*/ 3 w 42"/>
                <a:gd name="T11" fmla="*/ 1 h 35"/>
                <a:gd name="T12" fmla="*/ 2 w 42"/>
                <a:gd name="T13" fmla="*/ 1 h 35"/>
                <a:gd name="T14" fmla="*/ 1 w 42"/>
                <a:gd name="T15" fmla="*/ 0 h 35"/>
                <a:gd name="T16" fmla="*/ 1 w 42"/>
                <a:gd name="T17" fmla="*/ 0 h 35"/>
                <a:gd name="T18" fmla="*/ 0 w 42"/>
                <a:gd name="T19" fmla="*/ 3 h 35"/>
                <a:gd name="T20" fmla="*/ 0 w 42"/>
                <a:gd name="T21" fmla="*/ 7 h 35"/>
                <a:gd name="T22" fmla="*/ 0 w 42"/>
                <a:gd name="T23" fmla="*/ 10 h 35"/>
                <a:gd name="T24" fmla="*/ 0 w 42"/>
                <a:gd name="T25" fmla="*/ 12 h 35"/>
                <a:gd name="T26" fmla="*/ 1 w 42"/>
                <a:gd name="T27" fmla="*/ 18 h 35"/>
                <a:gd name="T28" fmla="*/ 4 w 42"/>
                <a:gd name="T29" fmla="*/ 23 h 35"/>
                <a:gd name="T30" fmla="*/ 7 w 42"/>
                <a:gd name="T31" fmla="*/ 27 h 35"/>
                <a:gd name="T32" fmla="*/ 11 w 42"/>
                <a:gd name="T33" fmla="*/ 30 h 35"/>
                <a:gd name="T34" fmla="*/ 14 w 42"/>
                <a:gd name="T35" fmla="*/ 32 h 35"/>
                <a:gd name="T36" fmla="*/ 17 w 42"/>
                <a:gd name="T37" fmla="*/ 33 h 35"/>
                <a:gd name="T38" fmla="*/ 20 w 42"/>
                <a:gd name="T39" fmla="*/ 33 h 35"/>
                <a:gd name="T40" fmla="*/ 20 w 42"/>
                <a:gd name="T41" fmla="*/ 33 h 35"/>
                <a:gd name="T42" fmla="*/ 23 w 42"/>
                <a:gd name="T43" fmla="*/ 34 h 35"/>
                <a:gd name="T44" fmla="*/ 26 w 42"/>
                <a:gd name="T45" fmla="*/ 34 h 35"/>
                <a:gd name="T46" fmla="*/ 29 w 42"/>
                <a:gd name="T47" fmla="*/ 35 h 35"/>
                <a:gd name="T48" fmla="*/ 31 w 42"/>
                <a:gd name="T49" fmla="*/ 35 h 35"/>
                <a:gd name="T50" fmla="*/ 34 w 42"/>
                <a:gd name="T51" fmla="*/ 34 h 35"/>
                <a:gd name="T52" fmla="*/ 37 w 42"/>
                <a:gd name="T53" fmla="*/ 34 h 35"/>
                <a:gd name="T54" fmla="*/ 40 w 42"/>
                <a:gd name="T55" fmla="*/ 34 h 35"/>
                <a:gd name="T56" fmla="*/ 42 w 42"/>
                <a:gd name="T57" fmla="*/ 33 h 35"/>
                <a:gd name="T58" fmla="*/ 37 w 42"/>
                <a:gd name="T59" fmla="*/ 33 h 35"/>
                <a:gd name="T60" fmla="*/ 32 w 42"/>
                <a:gd name="T61" fmla="*/ 32 h 35"/>
                <a:gd name="T62" fmla="*/ 28 w 42"/>
                <a:gd name="T63" fmla="*/ 31 h 35"/>
                <a:gd name="T64" fmla="*/ 25 w 42"/>
                <a:gd name="T65" fmla="*/ 30 h 35"/>
                <a:gd name="T66" fmla="*/ 22 w 42"/>
                <a:gd name="T67" fmla="*/ 28 h 35"/>
                <a:gd name="T68" fmla="*/ 19 w 42"/>
                <a:gd name="T69" fmla="*/ 26 h 35"/>
                <a:gd name="T70" fmla="*/ 17 w 42"/>
                <a:gd name="T71" fmla="*/ 24 h 35"/>
                <a:gd name="T72" fmla="*/ 15 w 42"/>
                <a:gd name="T73" fmla="*/ 22 h 35"/>
                <a:gd name="T74" fmla="*/ 14 w 42"/>
                <a:gd name="T75" fmla="*/ 19 h 35"/>
                <a:gd name="T76" fmla="*/ 13 w 42"/>
                <a:gd name="T77" fmla="*/ 17 h 35"/>
                <a:gd name="T78" fmla="*/ 12 w 42"/>
                <a:gd name="T79" fmla="*/ 14 h 35"/>
                <a:gd name="T80" fmla="*/ 11 w 42"/>
                <a:gd name="T81" fmla="*/ 12 h 35"/>
                <a:gd name="T82" fmla="*/ 11 w 42"/>
                <a:gd name="T83" fmla="*/ 9 h 35"/>
                <a:gd name="T84" fmla="*/ 11 w 42"/>
                <a:gd name="T85" fmla="*/ 7 h 35"/>
                <a:gd name="T86" fmla="*/ 11 w 42"/>
                <a:gd name="T87" fmla="*/ 5 h 35"/>
                <a:gd name="T88" fmla="*/ 11 w 42"/>
                <a:gd name="T89" fmla="*/ 3 h 3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2" h="35">
                  <a:moveTo>
                    <a:pt x="11" y="3"/>
                  </a:moveTo>
                  <a:lnTo>
                    <a:pt x="9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7"/>
                  </a:lnTo>
                  <a:lnTo>
                    <a:pt x="11" y="30"/>
                  </a:lnTo>
                  <a:lnTo>
                    <a:pt x="14" y="32"/>
                  </a:lnTo>
                  <a:lnTo>
                    <a:pt x="17" y="33"/>
                  </a:lnTo>
                  <a:lnTo>
                    <a:pt x="20" y="33"/>
                  </a:lnTo>
                  <a:lnTo>
                    <a:pt x="23" y="34"/>
                  </a:lnTo>
                  <a:lnTo>
                    <a:pt x="26" y="34"/>
                  </a:lnTo>
                  <a:lnTo>
                    <a:pt x="29" y="35"/>
                  </a:lnTo>
                  <a:lnTo>
                    <a:pt x="31" y="35"/>
                  </a:lnTo>
                  <a:lnTo>
                    <a:pt x="34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2" y="33"/>
                  </a:lnTo>
                  <a:lnTo>
                    <a:pt x="37" y="33"/>
                  </a:lnTo>
                  <a:lnTo>
                    <a:pt x="32" y="32"/>
                  </a:lnTo>
                  <a:lnTo>
                    <a:pt x="28" y="31"/>
                  </a:lnTo>
                  <a:lnTo>
                    <a:pt x="25" y="30"/>
                  </a:lnTo>
                  <a:lnTo>
                    <a:pt x="22" y="28"/>
                  </a:lnTo>
                  <a:lnTo>
                    <a:pt x="19" y="26"/>
                  </a:lnTo>
                  <a:lnTo>
                    <a:pt x="17" y="24"/>
                  </a:lnTo>
                  <a:lnTo>
                    <a:pt x="15" y="22"/>
                  </a:lnTo>
                  <a:lnTo>
                    <a:pt x="14" y="19"/>
                  </a:lnTo>
                  <a:lnTo>
                    <a:pt x="13" y="17"/>
                  </a:lnTo>
                  <a:lnTo>
                    <a:pt x="12" y="14"/>
                  </a:lnTo>
                  <a:lnTo>
                    <a:pt x="11" y="12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91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0" name="Freeform 607"/>
            <p:cNvSpPr>
              <a:spLocks/>
            </p:cNvSpPr>
            <p:nvPr/>
          </p:nvSpPr>
          <p:spPr bwMode="auto">
            <a:xfrm>
              <a:off x="2751" y="3418"/>
              <a:ext cx="46" cy="30"/>
            </a:xfrm>
            <a:custGeom>
              <a:avLst/>
              <a:gdLst>
                <a:gd name="T0" fmla="*/ 46 w 46"/>
                <a:gd name="T1" fmla="*/ 5 h 30"/>
                <a:gd name="T2" fmla="*/ 46 w 46"/>
                <a:gd name="T3" fmla="*/ 5 h 30"/>
                <a:gd name="T4" fmla="*/ 46 w 46"/>
                <a:gd name="T5" fmla="*/ 5 h 30"/>
                <a:gd name="T6" fmla="*/ 46 w 46"/>
                <a:gd name="T7" fmla="*/ 5 h 30"/>
                <a:gd name="T8" fmla="*/ 46 w 46"/>
                <a:gd name="T9" fmla="*/ 5 h 30"/>
                <a:gd name="T10" fmla="*/ 43 w 46"/>
                <a:gd name="T11" fmla="*/ 6 h 30"/>
                <a:gd name="T12" fmla="*/ 41 w 46"/>
                <a:gd name="T13" fmla="*/ 6 h 30"/>
                <a:gd name="T14" fmla="*/ 38 w 46"/>
                <a:gd name="T15" fmla="*/ 6 h 30"/>
                <a:gd name="T16" fmla="*/ 36 w 46"/>
                <a:gd name="T17" fmla="*/ 6 h 30"/>
                <a:gd name="T18" fmla="*/ 33 w 46"/>
                <a:gd name="T19" fmla="*/ 6 h 30"/>
                <a:gd name="T20" fmla="*/ 30 w 46"/>
                <a:gd name="T21" fmla="*/ 6 h 30"/>
                <a:gd name="T22" fmla="*/ 26 w 46"/>
                <a:gd name="T23" fmla="*/ 5 h 30"/>
                <a:gd name="T24" fmla="*/ 23 w 46"/>
                <a:gd name="T25" fmla="*/ 5 h 30"/>
                <a:gd name="T26" fmla="*/ 20 w 46"/>
                <a:gd name="T27" fmla="*/ 4 h 30"/>
                <a:gd name="T28" fmla="*/ 17 w 46"/>
                <a:gd name="T29" fmla="*/ 4 h 30"/>
                <a:gd name="T30" fmla="*/ 14 w 46"/>
                <a:gd name="T31" fmla="*/ 3 h 30"/>
                <a:gd name="T32" fmla="*/ 11 w 46"/>
                <a:gd name="T33" fmla="*/ 3 h 30"/>
                <a:gd name="T34" fmla="*/ 8 w 46"/>
                <a:gd name="T35" fmla="*/ 2 h 30"/>
                <a:gd name="T36" fmla="*/ 5 w 46"/>
                <a:gd name="T37" fmla="*/ 1 h 30"/>
                <a:gd name="T38" fmla="*/ 2 w 46"/>
                <a:gd name="T39" fmla="*/ 1 h 30"/>
                <a:gd name="T40" fmla="*/ 0 w 46"/>
                <a:gd name="T41" fmla="*/ 0 h 30"/>
                <a:gd name="T42" fmla="*/ 0 w 46"/>
                <a:gd name="T43" fmla="*/ 2 h 30"/>
                <a:gd name="T44" fmla="*/ 0 w 46"/>
                <a:gd name="T45" fmla="*/ 4 h 30"/>
                <a:gd name="T46" fmla="*/ 0 w 46"/>
                <a:gd name="T47" fmla="*/ 6 h 30"/>
                <a:gd name="T48" fmla="*/ 0 w 46"/>
                <a:gd name="T49" fmla="*/ 9 h 30"/>
                <a:gd name="T50" fmla="*/ 1 w 46"/>
                <a:gd name="T51" fmla="*/ 11 h 30"/>
                <a:gd name="T52" fmla="*/ 2 w 46"/>
                <a:gd name="T53" fmla="*/ 14 h 30"/>
                <a:gd name="T54" fmla="*/ 3 w 46"/>
                <a:gd name="T55" fmla="*/ 16 h 30"/>
                <a:gd name="T56" fmla="*/ 4 w 46"/>
                <a:gd name="T57" fmla="*/ 19 h 30"/>
                <a:gd name="T58" fmla="*/ 6 w 46"/>
                <a:gd name="T59" fmla="*/ 21 h 30"/>
                <a:gd name="T60" fmla="*/ 8 w 46"/>
                <a:gd name="T61" fmla="*/ 23 h 30"/>
                <a:gd name="T62" fmla="*/ 11 w 46"/>
                <a:gd name="T63" fmla="*/ 25 h 30"/>
                <a:gd name="T64" fmla="*/ 14 w 46"/>
                <a:gd name="T65" fmla="*/ 27 h 30"/>
                <a:gd name="T66" fmla="*/ 17 w 46"/>
                <a:gd name="T67" fmla="*/ 28 h 30"/>
                <a:gd name="T68" fmla="*/ 21 w 46"/>
                <a:gd name="T69" fmla="*/ 29 h 30"/>
                <a:gd name="T70" fmla="*/ 26 w 46"/>
                <a:gd name="T71" fmla="*/ 30 h 30"/>
                <a:gd name="T72" fmla="*/ 31 w 46"/>
                <a:gd name="T73" fmla="*/ 30 h 30"/>
                <a:gd name="T74" fmla="*/ 31 w 46"/>
                <a:gd name="T75" fmla="*/ 30 h 30"/>
                <a:gd name="T76" fmla="*/ 31 w 46"/>
                <a:gd name="T77" fmla="*/ 30 h 30"/>
                <a:gd name="T78" fmla="*/ 32 w 46"/>
                <a:gd name="T79" fmla="*/ 30 h 30"/>
                <a:gd name="T80" fmla="*/ 32 w 46"/>
                <a:gd name="T81" fmla="*/ 30 h 30"/>
                <a:gd name="T82" fmla="*/ 37 w 46"/>
                <a:gd name="T83" fmla="*/ 28 h 30"/>
                <a:gd name="T84" fmla="*/ 41 w 46"/>
                <a:gd name="T85" fmla="*/ 25 h 30"/>
                <a:gd name="T86" fmla="*/ 43 w 46"/>
                <a:gd name="T87" fmla="*/ 21 h 30"/>
                <a:gd name="T88" fmla="*/ 45 w 46"/>
                <a:gd name="T89" fmla="*/ 17 h 30"/>
                <a:gd name="T90" fmla="*/ 46 w 46"/>
                <a:gd name="T91" fmla="*/ 13 h 30"/>
                <a:gd name="T92" fmla="*/ 46 w 46"/>
                <a:gd name="T93" fmla="*/ 9 h 30"/>
                <a:gd name="T94" fmla="*/ 46 w 46"/>
                <a:gd name="T95" fmla="*/ 7 h 30"/>
                <a:gd name="T96" fmla="*/ 46 w 46"/>
                <a:gd name="T97" fmla="*/ 5 h 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6" h="30">
                  <a:moveTo>
                    <a:pt x="46" y="5"/>
                  </a:moveTo>
                  <a:lnTo>
                    <a:pt x="46" y="5"/>
                  </a:lnTo>
                  <a:lnTo>
                    <a:pt x="43" y="6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3" y="6"/>
                  </a:lnTo>
                  <a:lnTo>
                    <a:pt x="30" y="6"/>
                  </a:lnTo>
                  <a:lnTo>
                    <a:pt x="26" y="5"/>
                  </a:lnTo>
                  <a:lnTo>
                    <a:pt x="23" y="5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3"/>
                  </a:lnTo>
                  <a:lnTo>
                    <a:pt x="11" y="3"/>
                  </a:lnTo>
                  <a:lnTo>
                    <a:pt x="8" y="2"/>
                  </a:lnTo>
                  <a:lnTo>
                    <a:pt x="5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1"/>
                  </a:lnTo>
                  <a:lnTo>
                    <a:pt x="2" y="14"/>
                  </a:lnTo>
                  <a:lnTo>
                    <a:pt x="3" y="16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8" y="23"/>
                  </a:lnTo>
                  <a:lnTo>
                    <a:pt x="11" y="25"/>
                  </a:lnTo>
                  <a:lnTo>
                    <a:pt x="14" y="27"/>
                  </a:lnTo>
                  <a:lnTo>
                    <a:pt x="17" y="28"/>
                  </a:lnTo>
                  <a:lnTo>
                    <a:pt x="21" y="29"/>
                  </a:lnTo>
                  <a:lnTo>
                    <a:pt x="26" y="30"/>
                  </a:lnTo>
                  <a:lnTo>
                    <a:pt x="31" y="30"/>
                  </a:lnTo>
                  <a:lnTo>
                    <a:pt x="32" y="30"/>
                  </a:lnTo>
                  <a:lnTo>
                    <a:pt x="37" y="28"/>
                  </a:lnTo>
                  <a:lnTo>
                    <a:pt x="41" y="25"/>
                  </a:lnTo>
                  <a:lnTo>
                    <a:pt x="43" y="21"/>
                  </a:lnTo>
                  <a:lnTo>
                    <a:pt x="45" y="17"/>
                  </a:lnTo>
                  <a:lnTo>
                    <a:pt x="46" y="13"/>
                  </a:lnTo>
                  <a:lnTo>
                    <a:pt x="46" y="9"/>
                  </a:lnTo>
                  <a:lnTo>
                    <a:pt x="46" y="7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BFB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1" name="Freeform 608"/>
            <p:cNvSpPr>
              <a:spLocks/>
            </p:cNvSpPr>
            <p:nvPr/>
          </p:nvSpPr>
          <p:spPr bwMode="auto">
            <a:xfrm>
              <a:off x="2808" y="3196"/>
              <a:ext cx="15" cy="190"/>
            </a:xfrm>
            <a:custGeom>
              <a:avLst/>
              <a:gdLst>
                <a:gd name="T0" fmla="*/ 1 w 15"/>
                <a:gd name="T1" fmla="*/ 0 h 190"/>
                <a:gd name="T2" fmla="*/ 13 w 15"/>
                <a:gd name="T3" fmla="*/ 0 h 190"/>
                <a:gd name="T4" fmla="*/ 15 w 15"/>
                <a:gd name="T5" fmla="*/ 186 h 190"/>
                <a:gd name="T6" fmla="*/ 15 w 15"/>
                <a:gd name="T7" fmla="*/ 186 h 190"/>
                <a:gd name="T8" fmla="*/ 14 w 15"/>
                <a:gd name="T9" fmla="*/ 187 h 190"/>
                <a:gd name="T10" fmla="*/ 13 w 15"/>
                <a:gd name="T11" fmla="*/ 188 h 190"/>
                <a:gd name="T12" fmla="*/ 11 w 15"/>
                <a:gd name="T13" fmla="*/ 189 h 190"/>
                <a:gd name="T14" fmla="*/ 9 w 15"/>
                <a:gd name="T15" fmla="*/ 190 h 190"/>
                <a:gd name="T16" fmla="*/ 7 w 15"/>
                <a:gd name="T17" fmla="*/ 190 h 190"/>
                <a:gd name="T18" fmla="*/ 4 w 15"/>
                <a:gd name="T19" fmla="*/ 189 h 190"/>
                <a:gd name="T20" fmla="*/ 0 w 15"/>
                <a:gd name="T21" fmla="*/ 186 h 190"/>
                <a:gd name="T22" fmla="*/ 1 w 15"/>
                <a:gd name="T23" fmla="*/ 0 h 1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" h="190">
                  <a:moveTo>
                    <a:pt x="1" y="0"/>
                  </a:moveTo>
                  <a:lnTo>
                    <a:pt x="13" y="0"/>
                  </a:lnTo>
                  <a:lnTo>
                    <a:pt x="15" y="186"/>
                  </a:lnTo>
                  <a:lnTo>
                    <a:pt x="14" y="187"/>
                  </a:lnTo>
                  <a:lnTo>
                    <a:pt x="13" y="188"/>
                  </a:lnTo>
                  <a:lnTo>
                    <a:pt x="11" y="189"/>
                  </a:lnTo>
                  <a:lnTo>
                    <a:pt x="9" y="190"/>
                  </a:lnTo>
                  <a:lnTo>
                    <a:pt x="7" y="190"/>
                  </a:lnTo>
                  <a:lnTo>
                    <a:pt x="4" y="189"/>
                  </a:lnTo>
                  <a:lnTo>
                    <a:pt x="0" y="18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2" name="Freeform 609"/>
            <p:cNvSpPr>
              <a:spLocks/>
            </p:cNvSpPr>
            <p:nvPr/>
          </p:nvSpPr>
          <p:spPr bwMode="auto">
            <a:xfrm>
              <a:off x="2777" y="3387"/>
              <a:ext cx="27" cy="27"/>
            </a:xfrm>
            <a:custGeom>
              <a:avLst/>
              <a:gdLst>
                <a:gd name="T0" fmla="*/ 0 w 27"/>
                <a:gd name="T1" fmla="*/ 4 h 27"/>
                <a:gd name="T2" fmla="*/ 0 w 27"/>
                <a:gd name="T3" fmla="*/ 26 h 27"/>
                <a:gd name="T4" fmla="*/ 12 w 27"/>
                <a:gd name="T5" fmla="*/ 27 h 27"/>
                <a:gd name="T6" fmla="*/ 21 w 27"/>
                <a:gd name="T7" fmla="*/ 4 h 27"/>
                <a:gd name="T8" fmla="*/ 27 w 27"/>
                <a:gd name="T9" fmla="*/ 0 h 27"/>
                <a:gd name="T10" fmla="*/ 18 w 27"/>
                <a:gd name="T11" fmla="*/ 0 h 27"/>
                <a:gd name="T12" fmla="*/ 0 w 27"/>
                <a:gd name="T13" fmla="*/ 4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27">
                  <a:moveTo>
                    <a:pt x="0" y="4"/>
                  </a:moveTo>
                  <a:lnTo>
                    <a:pt x="0" y="26"/>
                  </a:lnTo>
                  <a:lnTo>
                    <a:pt x="12" y="27"/>
                  </a:lnTo>
                  <a:lnTo>
                    <a:pt x="21" y="4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3" name="Freeform 610"/>
            <p:cNvSpPr>
              <a:spLocks/>
            </p:cNvSpPr>
            <p:nvPr/>
          </p:nvSpPr>
          <p:spPr bwMode="auto">
            <a:xfrm>
              <a:off x="2764" y="3391"/>
              <a:ext cx="13" cy="22"/>
            </a:xfrm>
            <a:custGeom>
              <a:avLst/>
              <a:gdLst>
                <a:gd name="T0" fmla="*/ 4 w 13"/>
                <a:gd name="T1" fmla="*/ 0 h 22"/>
                <a:gd name="T2" fmla="*/ 0 w 13"/>
                <a:gd name="T3" fmla="*/ 16 h 22"/>
                <a:gd name="T4" fmla="*/ 4 w 13"/>
                <a:gd name="T5" fmla="*/ 17 h 22"/>
                <a:gd name="T6" fmla="*/ 5 w 13"/>
                <a:gd name="T7" fmla="*/ 21 h 22"/>
                <a:gd name="T8" fmla="*/ 13 w 13"/>
                <a:gd name="T9" fmla="*/ 22 h 22"/>
                <a:gd name="T10" fmla="*/ 13 w 13"/>
                <a:gd name="T11" fmla="*/ 0 h 22"/>
                <a:gd name="T12" fmla="*/ 13 w 13"/>
                <a:gd name="T13" fmla="*/ 0 h 22"/>
                <a:gd name="T14" fmla="*/ 12 w 13"/>
                <a:gd name="T15" fmla="*/ 0 h 22"/>
                <a:gd name="T16" fmla="*/ 11 w 13"/>
                <a:gd name="T17" fmla="*/ 0 h 22"/>
                <a:gd name="T18" fmla="*/ 9 w 13"/>
                <a:gd name="T19" fmla="*/ 0 h 22"/>
                <a:gd name="T20" fmla="*/ 8 w 13"/>
                <a:gd name="T21" fmla="*/ 0 h 22"/>
                <a:gd name="T22" fmla="*/ 6 w 13"/>
                <a:gd name="T23" fmla="*/ 0 h 22"/>
                <a:gd name="T24" fmla="*/ 5 w 13"/>
                <a:gd name="T25" fmla="*/ 0 h 22"/>
                <a:gd name="T26" fmla="*/ 4 w 13"/>
                <a:gd name="T27" fmla="*/ 0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" h="22">
                  <a:moveTo>
                    <a:pt x="4" y="0"/>
                  </a:moveTo>
                  <a:lnTo>
                    <a:pt x="0" y="16"/>
                  </a:lnTo>
                  <a:lnTo>
                    <a:pt x="4" y="17"/>
                  </a:lnTo>
                  <a:lnTo>
                    <a:pt x="5" y="21"/>
                  </a:lnTo>
                  <a:lnTo>
                    <a:pt x="13" y="2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4" name="Freeform 611"/>
            <p:cNvSpPr>
              <a:spLocks/>
            </p:cNvSpPr>
            <p:nvPr/>
          </p:nvSpPr>
          <p:spPr bwMode="auto">
            <a:xfrm>
              <a:off x="2789" y="3392"/>
              <a:ext cx="19" cy="23"/>
            </a:xfrm>
            <a:custGeom>
              <a:avLst/>
              <a:gdLst>
                <a:gd name="T0" fmla="*/ 9 w 19"/>
                <a:gd name="T1" fmla="*/ 0 h 23"/>
                <a:gd name="T2" fmla="*/ 9 w 19"/>
                <a:gd name="T3" fmla="*/ 0 h 23"/>
                <a:gd name="T4" fmla="*/ 10 w 19"/>
                <a:gd name="T5" fmla="*/ 0 h 23"/>
                <a:gd name="T6" fmla="*/ 11 w 19"/>
                <a:gd name="T7" fmla="*/ 0 h 23"/>
                <a:gd name="T8" fmla="*/ 12 w 19"/>
                <a:gd name="T9" fmla="*/ 0 h 23"/>
                <a:gd name="T10" fmla="*/ 13 w 19"/>
                <a:gd name="T11" fmla="*/ 0 h 23"/>
                <a:gd name="T12" fmla="*/ 14 w 19"/>
                <a:gd name="T13" fmla="*/ 0 h 23"/>
                <a:gd name="T14" fmla="*/ 16 w 19"/>
                <a:gd name="T15" fmla="*/ 0 h 23"/>
                <a:gd name="T16" fmla="*/ 18 w 19"/>
                <a:gd name="T17" fmla="*/ 0 h 23"/>
                <a:gd name="T18" fmla="*/ 19 w 19"/>
                <a:gd name="T19" fmla="*/ 22 h 23"/>
                <a:gd name="T20" fmla="*/ 19 w 19"/>
                <a:gd name="T21" fmla="*/ 22 h 23"/>
                <a:gd name="T22" fmla="*/ 18 w 19"/>
                <a:gd name="T23" fmla="*/ 22 h 23"/>
                <a:gd name="T24" fmla="*/ 16 w 19"/>
                <a:gd name="T25" fmla="*/ 22 h 23"/>
                <a:gd name="T26" fmla="*/ 14 w 19"/>
                <a:gd name="T27" fmla="*/ 22 h 23"/>
                <a:gd name="T28" fmla="*/ 11 w 19"/>
                <a:gd name="T29" fmla="*/ 23 h 23"/>
                <a:gd name="T30" fmla="*/ 8 w 19"/>
                <a:gd name="T31" fmla="*/ 23 h 23"/>
                <a:gd name="T32" fmla="*/ 5 w 19"/>
                <a:gd name="T33" fmla="*/ 22 h 23"/>
                <a:gd name="T34" fmla="*/ 0 w 19"/>
                <a:gd name="T35" fmla="*/ 22 h 23"/>
                <a:gd name="T36" fmla="*/ 9 w 19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" h="23">
                  <a:moveTo>
                    <a:pt x="9" y="0"/>
                  </a:move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1" y="23"/>
                  </a:lnTo>
                  <a:lnTo>
                    <a:pt x="8" y="23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5" name="Freeform 612"/>
            <p:cNvSpPr>
              <a:spLocks/>
            </p:cNvSpPr>
            <p:nvPr/>
          </p:nvSpPr>
          <p:spPr bwMode="auto">
            <a:xfrm>
              <a:off x="2797" y="3391"/>
              <a:ext cx="15" cy="3"/>
            </a:xfrm>
            <a:custGeom>
              <a:avLst/>
              <a:gdLst>
                <a:gd name="T0" fmla="*/ 1 w 15"/>
                <a:gd name="T1" fmla="*/ 0 h 3"/>
                <a:gd name="T2" fmla="*/ 0 w 15"/>
                <a:gd name="T3" fmla="*/ 3 h 3"/>
                <a:gd name="T4" fmla="*/ 1 w 15"/>
                <a:gd name="T5" fmla="*/ 3 h 3"/>
                <a:gd name="T6" fmla="*/ 2 w 15"/>
                <a:gd name="T7" fmla="*/ 3 h 3"/>
                <a:gd name="T8" fmla="*/ 4 w 15"/>
                <a:gd name="T9" fmla="*/ 3 h 3"/>
                <a:gd name="T10" fmla="*/ 6 w 15"/>
                <a:gd name="T11" fmla="*/ 3 h 3"/>
                <a:gd name="T12" fmla="*/ 9 w 15"/>
                <a:gd name="T13" fmla="*/ 3 h 3"/>
                <a:gd name="T14" fmla="*/ 11 w 15"/>
                <a:gd name="T15" fmla="*/ 3 h 3"/>
                <a:gd name="T16" fmla="*/ 13 w 15"/>
                <a:gd name="T17" fmla="*/ 3 h 3"/>
                <a:gd name="T18" fmla="*/ 15 w 15"/>
                <a:gd name="T19" fmla="*/ 2 h 3"/>
                <a:gd name="T20" fmla="*/ 15 w 15"/>
                <a:gd name="T21" fmla="*/ 2 h 3"/>
                <a:gd name="T22" fmla="*/ 14 w 15"/>
                <a:gd name="T23" fmla="*/ 2 h 3"/>
                <a:gd name="T24" fmla="*/ 14 w 15"/>
                <a:gd name="T25" fmla="*/ 2 h 3"/>
                <a:gd name="T26" fmla="*/ 13 w 15"/>
                <a:gd name="T27" fmla="*/ 1 h 3"/>
                <a:gd name="T28" fmla="*/ 11 w 15"/>
                <a:gd name="T29" fmla="*/ 1 h 3"/>
                <a:gd name="T30" fmla="*/ 9 w 15"/>
                <a:gd name="T31" fmla="*/ 1 h 3"/>
                <a:gd name="T32" fmla="*/ 5 w 15"/>
                <a:gd name="T33" fmla="*/ 0 h 3"/>
                <a:gd name="T34" fmla="*/ 1 w 15"/>
                <a:gd name="T35" fmla="*/ 0 h 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5" h="3">
                  <a:moveTo>
                    <a:pt x="1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6" name="Freeform 613"/>
            <p:cNvSpPr>
              <a:spLocks/>
            </p:cNvSpPr>
            <p:nvPr/>
          </p:nvSpPr>
          <p:spPr bwMode="auto">
            <a:xfrm>
              <a:off x="2767" y="3391"/>
              <a:ext cx="10" cy="2"/>
            </a:xfrm>
            <a:custGeom>
              <a:avLst/>
              <a:gdLst>
                <a:gd name="T0" fmla="*/ 10 w 10"/>
                <a:gd name="T1" fmla="*/ 0 h 2"/>
                <a:gd name="T2" fmla="*/ 10 w 10"/>
                <a:gd name="T3" fmla="*/ 2 h 2"/>
                <a:gd name="T4" fmla="*/ 10 w 10"/>
                <a:gd name="T5" fmla="*/ 2 h 2"/>
                <a:gd name="T6" fmla="*/ 9 w 10"/>
                <a:gd name="T7" fmla="*/ 2 h 2"/>
                <a:gd name="T8" fmla="*/ 8 w 10"/>
                <a:gd name="T9" fmla="*/ 2 h 2"/>
                <a:gd name="T10" fmla="*/ 6 w 10"/>
                <a:gd name="T11" fmla="*/ 2 h 2"/>
                <a:gd name="T12" fmla="*/ 5 w 10"/>
                <a:gd name="T13" fmla="*/ 2 h 2"/>
                <a:gd name="T14" fmla="*/ 3 w 10"/>
                <a:gd name="T15" fmla="*/ 2 h 2"/>
                <a:gd name="T16" fmla="*/ 1 w 10"/>
                <a:gd name="T17" fmla="*/ 1 h 2"/>
                <a:gd name="T18" fmla="*/ 0 w 10"/>
                <a:gd name="T19" fmla="*/ 0 h 2"/>
                <a:gd name="T20" fmla="*/ 0 w 10"/>
                <a:gd name="T21" fmla="*/ 0 h 2"/>
                <a:gd name="T22" fmla="*/ 1 w 10"/>
                <a:gd name="T23" fmla="*/ 0 h 2"/>
                <a:gd name="T24" fmla="*/ 2 w 10"/>
                <a:gd name="T25" fmla="*/ 0 h 2"/>
                <a:gd name="T26" fmla="*/ 4 w 10"/>
                <a:gd name="T27" fmla="*/ 0 h 2"/>
                <a:gd name="T28" fmla="*/ 5 w 10"/>
                <a:gd name="T29" fmla="*/ 0 h 2"/>
                <a:gd name="T30" fmla="*/ 7 w 10"/>
                <a:gd name="T31" fmla="*/ 0 h 2"/>
                <a:gd name="T32" fmla="*/ 9 w 10"/>
                <a:gd name="T33" fmla="*/ 0 h 2"/>
                <a:gd name="T34" fmla="*/ 10 w 10"/>
                <a:gd name="T35" fmla="*/ 0 h 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lnTo>
                    <a:pt x="10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7" name="Freeform 614"/>
            <p:cNvSpPr>
              <a:spLocks/>
            </p:cNvSpPr>
            <p:nvPr/>
          </p:nvSpPr>
          <p:spPr bwMode="auto">
            <a:xfrm>
              <a:off x="2798" y="3377"/>
              <a:ext cx="42" cy="16"/>
            </a:xfrm>
            <a:custGeom>
              <a:avLst/>
              <a:gdLst>
                <a:gd name="T0" fmla="*/ 34 w 42"/>
                <a:gd name="T1" fmla="*/ 0 h 16"/>
                <a:gd name="T2" fmla="*/ 34 w 42"/>
                <a:gd name="T3" fmla="*/ 1 h 16"/>
                <a:gd name="T4" fmla="*/ 33 w 42"/>
                <a:gd name="T5" fmla="*/ 2 h 16"/>
                <a:gd name="T6" fmla="*/ 32 w 42"/>
                <a:gd name="T7" fmla="*/ 3 h 16"/>
                <a:gd name="T8" fmla="*/ 31 w 42"/>
                <a:gd name="T9" fmla="*/ 5 h 16"/>
                <a:gd name="T10" fmla="*/ 29 w 42"/>
                <a:gd name="T11" fmla="*/ 6 h 16"/>
                <a:gd name="T12" fmla="*/ 27 w 42"/>
                <a:gd name="T13" fmla="*/ 7 h 16"/>
                <a:gd name="T14" fmla="*/ 24 w 42"/>
                <a:gd name="T15" fmla="*/ 8 h 16"/>
                <a:gd name="T16" fmla="*/ 20 w 42"/>
                <a:gd name="T17" fmla="*/ 10 h 16"/>
                <a:gd name="T18" fmla="*/ 16 w 42"/>
                <a:gd name="T19" fmla="*/ 11 h 16"/>
                <a:gd name="T20" fmla="*/ 13 w 42"/>
                <a:gd name="T21" fmla="*/ 11 h 16"/>
                <a:gd name="T22" fmla="*/ 10 w 42"/>
                <a:gd name="T23" fmla="*/ 12 h 16"/>
                <a:gd name="T24" fmla="*/ 8 w 42"/>
                <a:gd name="T25" fmla="*/ 12 h 16"/>
                <a:gd name="T26" fmla="*/ 6 w 42"/>
                <a:gd name="T27" fmla="*/ 12 h 16"/>
                <a:gd name="T28" fmla="*/ 5 w 42"/>
                <a:gd name="T29" fmla="*/ 12 h 16"/>
                <a:gd name="T30" fmla="*/ 3 w 42"/>
                <a:gd name="T31" fmla="*/ 12 h 16"/>
                <a:gd name="T32" fmla="*/ 2 w 42"/>
                <a:gd name="T33" fmla="*/ 12 h 16"/>
                <a:gd name="T34" fmla="*/ 0 w 42"/>
                <a:gd name="T35" fmla="*/ 14 h 16"/>
                <a:gd name="T36" fmla="*/ 1 w 42"/>
                <a:gd name="T37" fmla="*/ 14 h 16"/>
                <a:gd name="T38" fmla="*/ 2 w 42"/>
                <a:gd name="T39" fmla="*/ 14 h 16"/>
                <a:gd name="T40" fmla="*/ 4 w 42"/>
                <a:gd name="T41" fmla="*/ 14 h 16"/>
                <a:gd name="T42" fmla="*/ 7 w 42"/>
                <a:gd name="T43" fmla="*/ 15 h 16"/>
                <a:gd name="T44" fmla="*/ 9 w 42"/>
                <a:gd name="T45" fmla="*/ 15 h 16"/>
                <a:gd name="T46" fmla="*/ 11 w 42"/>
                <a:gd name="T47" fmla="*/ 15 h 16"/>
                <a:gd name="T48" fmla="*/ 13 w 42"/>
                <a:gd name="T49" fmla="*/ 16 h 16"/>
                <a:gd name="T50" fmla="*/ 14 w 42"/>
                <a:gd name="T51" fmla="*/ 16 h 16"/>
                <a:gd name="T52" fmla="*/ 14 w 42"/>
                <a:gd name="T53" fmla="*/ 16 h 16"/>
                <a:gd name="T54" fmla="*/ 15 w 42"/>
                <a:gd name="T55" fmla="*/ 16 h 16"/>
                <a:gd name="T56" fmla="*/ 16 w 42"/>
                <a:gd name="T57" fmla="*/ 15 h 16"/>
                <a:gd name="T58" fmla="*/ 17 w 42"/>
                <a:gd name="T59" fmla="*/ 15 h 16"/>
                <a:gd name="T60" fmla="*/ 19 w 42"/>
                <a:gd name="T61" fmla="*/ 14 h 16"/>
                <a:gd name="T62" fmla="*/ 21 w 42"/>
                <a:gd name="T63" fmla="*/ 13 h 16"/>
                <a:gd name="T64" fmla="*/ 24 w 42"/>
                <a:gd name="T65" fmla="*/ 12 h 16"/>
                <a:gd name="T66" fmla="*/ 26 w 42"/>
                <a:gd name="T67" fmla="*/ 11 h 16"/>
                <a:gd name="T68" fmla="*/ 29 w 42"/>
                <a:gd name="T69" fmla="*/ 10 h 16"/>
                <a:gd name="T70" fmla="*/ 31 w 42"/>
                <a:gd name="T71" fmla="*/ 9 h 16"/>
                <a:gd name="T72" fmla="*/ 33 w 42"/>
                <a:gd name="T73" fmla="*/ 8 h 16"/>
                <a:gd name="T74" fmla="*/ 36 w 42"/>
                <a:gd name="T75" fmla="*/ 7 h 16"/>
                <a:gd name="T76" fmla="*/ 38 w 42"/>
                <a:gd name="T77" fmla="*/ 6 h 16"/>
                <a:gd name="T78" fmla="*/ 39 w 42"/>
                <a:gd name="T79" fmla="*/ 5 h 16"/>
                <a:gd name="T80" fmla="*/ 41 w 42"/>
                <a:gd name="T81" fmla="*/ 5 h 16"/>
                <a:gd name="T82" fmla="*/ 42 w 42"/>
                <a:gd name="T83" fmla="*/ 4 h 16"/>
                <a:gd name="T84" fmla="*/ 42 w 42"/>
                <a:gd name="T85" fmla="*/ 4 h 16"/>
                <a:gd name="T86" fmla="*/ 42 w 42"/>
                <a:gd name="T87" fmla="*/ 4 h 16"/>
                <a:gd name="T88" fmla="*/ 41 w 42"/>
                <a:gd name="T89" fmla="*/ 3 h 16"/>
                <a:gd name="T90" fmla="*/ 40 w 42"/>
                <a:gd name="T91" fmla="*/ 3 h 16"/>
                <a:gd name="T92" fmla="*/ 39 w 42"/>
                <a:gd name="T93" fmla="*/ 2 h 16"/>
                <a:gd name="T94" fmla="*/ 37 w 42"/>
                <a:gd name="T95" fmla="*/ 1 h 16"/>
                <a:gd name="T96" fmla="*/ 36 w 42"/>
                <a:gd name="T97" fmla="*/ 1 h 16"/>
                <a:gd name="T98" fmla="*/ 34 w 42"/>
                <a:gd name="T99" fmla="*/ 0 h 1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2" h="16">
                  <a:moveTo>
                    <a:pt x="34" y="0"/>
                  </a:moveTo>
                  <a:lnTo>
                    <a:pt x="34" y="1"/>
                  </a:lnTo>
                  <a:lnTo>
                    <a:pt x="33" y="2"/>
                  </a:lnTo>
                  <a:lnTo>
                    <a:pt x="32" y="3"/>
                  </a:lnTo>
                  <a:lnTo>
                    <a:pt x="31" y="5"/>
                  </a:lnTo>
                  <a:lnTo>
                    <a:pt x="29" y="6"/>
                  </a:lnTo>
                  <a:lnTo>
                    <a:pt x="27" y="7"/>
                  </a:lnTo>
                  <a:lnTo>
                    <a:pt x="24" y="8"/>
                  </a:lnTo>
                  <a:lnTo>
                    <a:pt x="20" y="10"/>
                  </a:lnTo>
                  <a:lnTo>
                    <a:pt x="16" y="11"/>
                  </a:lnTo>
                  <a:lnTo>
                    <a:pt x="13" y="11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4"/>
                  </a:lnTo>
                  <a:lnTo>
                    <a:pt x="21" y="13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1" y="9"/>
                  </a:lnTo>
                  <a:lnTo>
                    <a:pt x="33" y="8"/>
                  </a:lnTo>
                  <a:lnTo>
                    <a:pt x="36" y="7"/>
                  </a:lnTo>
                  <a:lnTo>
                    <a:pt x="38" y="6"/>
                  </a:lnTo>
                  <a:lnTo>
                    <a:pt x="39" y="5"/>
                  </a:lnTo>
                  <a:lnTo>
                    <a:pt x="41" y="5"/>
                  </a:lnTo>
                  <a:lnTo>
                    <a:pt x="42" y="4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39" y="2"/>
                  </a:lnTo>
                  <a:lnTo>
                    <a:pt x="37" y="1"/>
                  </a:lnTo>
                  <a:lnTo>
                    <a:pt x="36" y="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C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8" name="Freeform 615"/>
            <p:cNvSpPr>
              <a:spLocks/>
            </p:cNvSpPr>
            <p:nvPr/>
          </p:nvSpPr>
          <p:spPr bwMode="auto">
            <a:xfrm>
              <a:off x="2797" y="3377"/>
              <a:ext cx="35" cy="12"/>
            </a:xfrm>
            <a:custGeom>
              <a:avLst/>
              <a:gdLst>
                <a:gd name="T0" fmla="*/ 28 w 35"/>
                <a:gd name="T1" fmla="*/ 0 h 12"/>
                <a:gd name="T2" fmla="*/ 26 w 35"/>
                <a:gd name="T3" fmla="*/ 0 h 12"/>
                <a:gd name="T4" fmla="*/ 24 w 35"/>
                <a:gd name="T5" fmla="*/ 1 h 12"/>
                <a:gd name="T6" fmla="*/ 22 w 35"/>
                <a:gd name="T7" fmla="*/ 1 h 12"/>
                <a:gd name="T8" fmla="*/ 21 w 35"/>
                <a:gd name="T9" fmla="*/ 2 h 12"/>
                <a:gd name="T10" fmla="*/ 19 w 35"/>
                <a:gd name="T11" fmla="*/ 3 h 12"/>
                <a:gd name="T12" fmla="*/ 17 w 35"/>
                <a:gd name="T13" fmla="*/ 4 h 12"/>
                <a:gd name="T14" fmla="*/ 15 w 35"/>
                <a:gd name="T15" fmla="*/ 4 h 12"/>
                <a:gd name="T16" fmla="*/ 13 w 35"/>
                <a:gd name="T17" fmla="*/ 5 h 12"/>
                <a:gd name="T18" fmla="*/ 11 w 35"/>
                <a:gd name="T19" fmla="*/ 6 h 12"/>
                <a:gd name="T20" fmla="*/ 9 w 35"/>
                <a:gd name="T21" fmla="*/ 6 h 12"/>
                <a:gd name="T22" fmla="*/ 7 w 35"/>
                <a:gd name="T23" fmla="*/ 7 h 12"/>
                <a:gd name="T24" fmla="*/ 6 w 35"/>
                <a:gd name="T25" fmla="*/ 8 h 12"/>
                <a:gd name="T26" fmla="*/ 4 w 35"/>
                <a:gd name="T27" fmla="*/ 8 h 12"/>
                <a:gd name="T28" fmla="*/ 3 w 35"/>
                <a:gd name="T29" fmla="*/ 9 h 12"/>
                <a:gd name="T30" fmla="*/ 1 w 35"/>
                <a:gd name="T31" fmla="*/ 9 h 12"/>
                <a:gd name="T32" fmla="*/ 0 w 35"/>
                <a:gd name="T33" fmla="*/ 10 h 12"/>
                <a:gd name="T34" fmla="*/ 6 w 35"/>
                <a:gd name="T35" fmla="*/ 10 h 12"/>
                <a:gd name="T36" fmla="*/ 3 w 35"/>
                <a:gd name="T37" fmla="*/ 12 h 12"/>
                <a:gd name="T38" fmla="*/ 4 w 35"/>
                <a:gd name="T39" fmla="*/ 12 h 12"/>
                <a:gd name="T40" fmla="*/ 6 w 35"/>
                <a:gd name="T41" fmla="*/ 12 h 12"/>
                <a:gd name="T42" fmla="*/ 7 w 35"/>
                <a:gd name="T43" fmla="*/ 12 h 12"/>
                <a:gd name="T44" fmla="*/ 9 w 35"/>
                <a:gd name="T45" fmla="*/ 12 h 12"/>
                <a:gd name="T46" fmla="*/ 11 w 35"/>
                <a:gd name="T47" fmla="*/ 12 h 12"/>
                <a:gd name="T48" fmla="*/ 14 w 35"/>
                <a:gd name="T49" fmla="*/ 11 h 12"/>
                <a:gd name="T50" fmla="*/ 17 w 35"/>
                <a:gd name="T51" fmla="*/ 11 h 12"/>
                <a:gd name="T52" fmla="*/ 21 w 35"/>
                <a:gd name="T53" fmla="*/ 10 h 12"/>
                <a:gd name="T54" fmla="*/ 25 w 35"/>
                <a:gd name="T55" fmla="*/ 8 h 12"/>
                <a:gd name="T56" fmla="*/ 28 w 35"/>
                <a:gd name="T57" fmla="*/ 7 h 12"/>
                <a:gd name="T58" fmla="*/ 30 w 35"/>
                <a:gd name="T59" fmla="*/ 6 h 12"/>
                <a:gd name="T60" fmla="*/ 32 w 35"/>
                <a:gd name="T61" fmla="*/ 5 h 12"/>
                <a:gd name="T62" fmla="*/ 33 w 35"/>
                <a:gd name="T63" fmla="*/ 3 h 12"/>
                <a:gd name="T64" fmla="*/ 34 w 35"/>
                <a:gd name="T65" fmla="*/ 2 h 12"/>
                <a:gd name="T66" fmla="*/ 35 w 35"/>
                <a:gd name="T67" fmla="*/ 1 h 12"/>
                <a:gd name="T68" fmla="*/ 35 w 35"/>
                <a:gd name="T69" fmla="*/ 0 h 12"/>
                <a:gd name="T70" fmla="*/ 34 w 35"/>
                <a:gd name="T71" fmla="*/ 0 h 12"/>
                <a:gd name="T72" fmla="*/ 33 w 35"/>
                <a:gd name="T73" fmla="*/ 0 h 12"/>
                <a:gd name="T74" fmla="*/ 33 w 35"/>
                <a:gd name="T75" fmla="*/ 0 h 12"/>
                <a:gd name="T76" fmla="*/ 32 w 35"/>
                <a:gd name="T77" fmla="*/ 0 h 12"/>
                <a:gd name="T78" fmla="*/ 31 w 35"/>
                <a:gd name="T79" fmla="*/ 0 h 12"/>
                <a:gd name="T80" fmla="*/ 30 w 35"/>
                <a:gd name="T81" fmla="*/ 0 h 12"/>
                <a:gd name="T82" fmla="*/ 29 w 35"/>
                <a:gd name="T83" fmla="*/ 0 h 12"/>
                <a:gd name="T84" fmla="*/ 28 w 35"/>
                <a:gd name="T85" fmla="*/ 0 h 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5" h="12">
                  <a:moveTo>
                    <a:pt x="28" y="0"/>
                  </a:moveTo>
                  <a:lnTo>
                    <a:pt x="26" y="0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9" y="6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8"/>
                  </a:lnTo>
                  <a:lnTo>
                    <a:pt x="3" y="9"/>
                  </a:lnTo>
                  <a:lnTo>
                    <a:pt x="1" y="9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4" y="11"/>
                  </a:lnTo>
                  <a:lnTo>
                    <a:pt x="17" y="11"/>
                  </a:lnTo>
                  <a:lnTo>
                    <a:pt x="21" y="10"/>
                  </a:lnTo>
                  <a:lnTo>
                    <a:pt x="25" y="8"/>
                  </a:lnTo>
                  <a:lnTo>
                    <a:pt x="28" y="7"/>
                  </a:lnTo>
                  <a:lnTo>
                    <a:pt x="30" y="6"/>
                  </a:lnTo>
                  <a:lnTo>
                    <a:pt x="32" y="5"/>
                  </a:lnTo>
                  <a:lnTo>
                    <a:pt x="33" y="3"/>
                  </a:lnTo>
                  <a:lnTo>
                    <a:pt x="34" y="2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29" name="Freeform 616"/>
            <p:cNvSpPr>
              <a:spLocks/>
            </p:cNvSpPr>
            <p:nvPr/>
          </p:nvSpPr>
          <p:spPr bwMode="auto">
            <a:xfrm>
              <a:off x="2768" y="3377"/>
              <a:ext cx="57" cy="15"/>
            </a:xfrm>
            <a:custGeom>
              <a:avLst/>
              <a:gdLst>
                <a:gd name="T0" fmla="*/ 53 w 57"/>
                <a:gd name="T1" fmla="*/ 0 h 15"/>
                <a:gd name="T2" fmla="*/ 49 w 57"/>
                <a:gd name="T3" fmla="*/ 1 h 15"/>
                <a:gd name="T4" fmla="*/ 44 w 57"/>
                <a:gd name="T5" fmla="*/ 2 h 15"/>
                <a:gd name="T6" fmla="*/ 39 w 57"/>
                <a:gd name="T7" fmla="*/ 3 h 15"/>
                <a:gd name="T8" fmla="*/ 35 w 57"/>
                <a:gd name="T9" fmla="*/ 4 h 15"/>
                <a:gd name="T10" fmla="*/ 31 w 57"/>
                <a:gd name="T11" fmla="*/ 5 h 15"/>
                <a:gd name="T12" fmla="*/ 26 w 57"/>
                <a:gd name="T13" fmla="*/ 6 h 15"/>
                <a:gd name="T14" fmla="*/ 22 w 57"/>
                <a:gd name="T15" fmla="*/ 7 h 15"/>
                <a:gd name="T16" fmla="*/ 18 w 57"/>
                <a:gd name="T17" fmla="*/ 9 h 15"/>
                <a:gd name="T18" fmla="*/ 14 w 57"/>
                <a:gd name="T19" fmla="*/ 10 h 15"/>
                <a:gd name="T20" fmla="*/ 11 w 57"/>
                <a:gd name="T21" fmla="*/ 11 h 15"/>
                <a:gd name="T22" fmla="*/ 8 w 57"/>
                <a:gd name="T23" fmla="*/ 12 h 15"/>
                <a:gd name="T24" fmla="*/ 5 w 57"/>
                <a:gd name="T25" fmla="*/ 12 h 15"/>
                <a:gd name="T26" fmla="*/ 3 w 57"/>
                <a:gd name="T27" fmla="*/ 13 h 15"/>
                <a:gd name="T28" fmla="*/ 1 w 57"/>
                <a:gd name="T29" fmla="*/ 13 h 15"/>
                <a:gd name="T30" fmla="*/ 1 w 57"/>
                <a:gd name="T31" fmla="*/ 14 h 15"/>
                <a:gd name="T32" fmla="*/ 0 w 57"/>
                <a:gd name="T33" fmla="*/ 14 h 15"/>
                <a:gd name="T34" fmla="*/ 9 w 57"/>
                <a:gd name="T35" fmla="*/ 15 h 15"/>
                <a:gd name="T36" fmla="*/ 28 w 57"/>
                <a:gd name="T37" fmla="*/ 10 h 15"/>
                <a:gd name="T38" fmla="*/ 29 w 57"/>
                <a:gd name="T39" fmla="*/ 10 h 15"/>
                <a:gd name="T40" fmla="*/ 30 w 57"/>
                <a:gd name="T41" fmla="*/ 9 h 15"/>
                <a:gd name="T42" fmla="*/ 32 w 57"/>
                <a:gd name="T43" fmla="*/ 9 h 15"/>
                <a:gd name="T44" fmla="*/ 33 w 57"/>
                <a:gd name="T45" fmla="*/ 8 h 15"/>
                <a:gd name="T46" fmla="*/ 35 w 57"/>
                <a:gd name="T47" fmla="*/ 8 h 15"/>
                <a:gd name="T48" fmla="*/ 36 w 57"/>
                <a:gd name="T49" fmla="*/ 7 h 15"/>
                <a:gd name="T50" fmla="*/ 38 w 57"/>
                <a:gd name="T51" fmla="*/ 6 h 15"/>
                <a:gd name="T52" fmla="*/ 40 w 57"/>
                <a:gd name="T53" fmla="*/ 6 h 15"/>
                <a:gd name="T54" fmla="*/ 42 w 57"/>
                <a:gd name="T55" fmla="*/ 5 h 15"/>
                <a:gd name="T56" fmla="*/ 44 w 57"/>
                <a:gd name="T57" fmla="*/ 4 h 15"/>
                <a:gd name="T58" fmla="*/ 46 w 57"/>
                <a:gd name="T59" fmla="*/ 4 h 15"/>
                <a:gd name="T60" fmla="*/ 48 w 57"/>
                <a:gd name="T61" fmla="*/ 3 h 15"/>
                <a:gd name="T62" fmla="*/ 50 w 57"/>
                <a:gd name="T63" fmla="*/ 2 h 15"/>
                <a:gd name="T64" fmla="*/ 51 w 57"/>
                <a:gd name="T65" fmla="*/ 1 h 15"/>
                <a:gd name="T66" fmla="*/ 53 w 57"/>
                <a:gd name="T67" fmla="*/ 1 h 15"/>
                <a:gd name="T68" fmla="*/ 55 w 57"/>
                <a:gd name="T69" fmla="*/ 0 h 15"/>
                <a:gd name="T70" fmla="*/ 57 w 57"/>
                <a:gd name="T71" fmla="*/ 0 h 15"/>
                <a:gd name="T72" fmla="*/ 56 w 57"/>
                <a:gd name="T73" fmla="*/ 0 h 15"/>
                <a:gd name="T74" fmla="*/ 55 w 57"/>
                <a:gd name="T75" fmla="*/ 0 h 15"/>
                <a:gd name="T76" fmla="*/ 54 w 57"/>
                <a:gd name="T77" fmla="*/ 0 h 15"/>
                <a:gd name="T78" fmla="*/ 53 w 57"/>
                <a:gd name="T79" fmla="*/ 0 h 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" h="15">
                  <a:moveTo>
                    <a:pt x="53" y="0"/>
                  </a:moveTo>
                  <a:lnTo>
                    <a:pt x="49" y="1"/>
                  </a:lnTo>
                  <a:lnTo>
                    <a:pt x="44" y="2"/>
                  </a:lnTo>
                  <a:lnTo>
                    <a:pt x="39" y="3"/>
                  </a:lnTo>
                  <a:lnTo>
                    <a:pt x="35" y="4"/>
                  </a:lnTo>
                  <a:lnTo>
                    <a:pt x="31" y="5"/>
                  </a:lnTo>
                  <a:lnTo>
                    <a:pt x="26" y="6"/>
                  </a:lnTo>
                  <a:lnTo>
                    <a:pt x="22" y="7"/>
                  </a:lnTo>
                  <a:lnTo>
                    <a:pt x="18" y="9"/>
                  </a:lnTo>
                  <a:lnTo>
                    <a:pt x="14" y="10"/>
                  </a:lnTo>
                  <a:lnTo>
                    <a:pt x="11" y="11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9" y="15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30" y="9"/>
                  </a:lnTo>
                  <a:lnTo>
                    <a:pt x="32" y="9"/>
                  </a:lnTo>
                  <a:lnTo>
                    <a:pt x="33" y="8"/>
                  </a:lnTo>
                  <a:lnTo>
                    <a:pt x="35" y="8"/>
                  </a:lnTo>
                  <a:lnTo>
                    <a:pt x="36" y="7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5"/>
                  </a:lnTo>
                  <a:lnTo>
                    <a:pt x="44" y="4"/>
                  </a:lnTo>
                  <a:lnTo>
                    <a:pt x="46" y="4"/>
                  </a:lnTo>
                  <a:lnTo>
                    <a:pt x="48" y="3"/>
                  </a:lnTo>
                  <a:lnTo>
                    <a:pt x="50" y="2"/>
                  </a:lnTo>
                  <a:lnTo>
                    <a:pt x="51" y="1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F7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0" name="Freeform 617"/>
            <p:cNvSpPr>
              <a:spLocks/>
            </p:cNvSpPr>
            <p:nvPr/>
          </p:nvSpPr>
          <p:spPr bwMode="auto">
            <a:xfrm>
              <a:off x="2846" y="3374"/>
              <a:ext cx="10" cy="16"/>
            </a:xfrm>
            <a:custGeom>
              <a:avLst/>
              <a:gdLst>
                <a:gd name="T0" fmla="*/ 5 w 10"/>
                <a:gd name="T1" fmla="*/ 0 h 16"/>
                <a:gd name="T2" fmla="*/ 4 w 10"/>
                <a:gd name="T3" fmla="*/ 0 h 16"/>
                <a:gd name="T4" fmla="*/ 4 w 10"/>
                <a:gd name="T5" fmla="*/ 0 h 16"/>
                <a:gd name="T6" fmla="*/ 3 w 10"/>
                <a:gd name="T7" fmla="*/ 0 h 16"/>
                <a:gd name="T8" fmla="*/ 3 w 10"/>
                <a:gd name="T9" fmla="*/ 1 h 16"/>
                <a:gd name="T10" fmla="*/ 2 w 10"/>
                <a:gd name="T11" fmla="*/ 1 h 16"/>
                <a:gd name="T12" fmla="*/ 1 w 10"/>
                <a:gd name="T13" fmla="*/ 1 h 16"/>
                <a:gd name="T14" fmla="*/ 1 w 10"/>
                <a:gd name="T15" fmla="*/ 1 h 16"/>
                <a:gd name="T16" fmla="*/ 0 w 10"/>
                <a:gd name="T17" fmla="*/ 1 h 16"/>
                <a:gd name="T18" fmla="*/ 1 w 10"/>
                <a:gd name="T19" fmla="*/ 3 h 16"/>
                <a:gd name="T20" fmla="*/ 2 w 10"/>
                <a:gd name="T21" fmla="*/ 5 h 16"/>
                <a:gd name="T22" fmla="*/ 2 w 10"/>
                <a:gd name="T23" fmla="*/ 7 h 16"/>
                <a:gd name="T24" fmla="*/ 1 w 10"/>
                <a:gd name="T25" fmla="*/ 11 h 16"/>
                <a:gd name="T26" fmla="*/ 5 w 10"/>
                <a:gd name="T27" fmla="*/ 16 h 16"/>
                <a:gd name="T28" fmla="*/ 7 w 10"/>
                <a:gd name="T29" fmla="*/ 14 h 16"/>
                <a:gd name="T30" fmla="*/ 9 w 10"/>
                <a:gd name="T31" fmla="*/ 12 h 16"/>
                <a:gd name="T32" fmla="*/ 10 w 10"/>
                <a:gd name="T33" fmla="*/ 10 h 16"/>
                <a:gd name="T34" fmla="*/ 10 w 10"/>
                <a:gd name="T35" fmla="*/ 7 h 16"/>
                <a:gd name="T36" fmla="*/ 10 w 10"/>
                <a:gd name="T37" fmla="*/ 5 h 16"/>
                <a:gd name="T38" fmla="*/ 9 w 10"/>
                <a:gd name="T39" fmla="*/ 4 h 16"/>
                <a:gd name="T40" fmla="*/ 8 w 10"/>
                <a:gd name="T41" fmla="*/ 2 h 16"/>
                <a:gd name="T42" fmla="*/ 5 w 10"/>
                <a:gd name="T43" fmla="*/ 0 h 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0" h="16">
                  <a:moveTo>
                    <a:pt x="5" y="0"/>
                  </a:move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5"/>
                  </a:lnTo>
                  <a:lnTo>
                    <a:pt x="2" y="7"/>
                  </a:lnTo>
                  <a:lnTo>
                    <a:pt x="1" y="11"/>
                  </a:lnTo>
                  <a:lnTo>
                    <a:pt x="5" y="16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10" y="10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9" y="4"/>
                  </a:lnTo>
                  <a:lnTo>
                    <a:pt x="8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1" name="Freeform 618"/>
            <p:cNvSpPr>
              <a:spLocks/>
            </p:cNvSpPr>
            <p:nvPr/>
          </p:nvSpPr>
          <p:spPr bwMode="auto">
            <a:xfrm>
              <a:off x="2838" y="3375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7 w 10"/>
                <a:gd name="T3" fmla="*/ 0 h 10"/>
                <a:gd name="T4" fmla="*/ 5 w 10"/>
                <a:gd name="T5" fmla="*/ 1 h 10"/>
                <a:gd name="T6" fmla="*/ 4 w 10"/>
                <a:gd name="T7" fmla="*/ 1 h 10"/>
                <a:gd name="T8" fmla="*/ 3 w 10"/>
                <a:gd name="T9" fmla="*/ 2 h 10"/>
                <a:gd name="T10" fmla="*/ 2 w 10"/>
                <a:gd name="T11" fmla="*/ 2 h 10"/>
                <a:gd name="T12" fmla="*/ 1 w 10"/>
                <a:gd name="T13" fmla="*/ 2 h 10"/>
                <a:gd name="T14" fmla="*/ 1 w 10"/>
                <a:gd name="T15" fmla="*/ 2 h 10"/>
                <a:gd name="T16" fmla="*/ 0 w 10"/>
                <a:gd name="T17" fmla="*/ 3 h 10"/>
                <a:gd name="T18" fmla="*/ 6 w 10"/>
                <a:gd name="T19" fmla="*/ 6 h 10"/>
                <a:gd name="T20" fmla="*/ 9 w 10"/>
                <a:gd name="T21" fmla="*/ 10 h 10"/>
                <a:gd name="T22" fmla="*/ 10 w 10"/>
                <a:gd name="T23" fmla="*/ 6 h 10"/>
                <a:gd name="T24" fmla="*/ 10 w 10"/>
                <a:gd name="T25" fmla="*/ 4 h 10"/>
                <a:gd name="T26" fmla="*/ 9 w 10"/>
                <a:gd name="T27" fmla="*/ 2 h 10"/>
                <a:gd name="T28" fmla="*/ 8 w 10"/>
                <a:gd name="T29" fmla="*/ 0 h 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7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9" y="10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9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D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2" name="Freeform 619"/>
            <p:cNvSpPr>
              <a:spLocks/>
            </p:cNvSpPr>
            <p:nvPr/>
          </p:nvSpPr>
          <p:spPr bwMode="auto">
            <a:xfrm>
              <a:off x="2756" y="3414"/>
              <a:ext cx="52" cy="8"/>
            </a:xfrm>
            <a:custGeom>
              <a:avLst/>
              <a:gdLst>
                <a:gd name="T0" fmla="*/ 39 w 52"/>
                <a:gd name="T1" fmla="*/ 8 h 8"/>
                <a:gd name="T2" fmla="*/ 39 w 52"/>
                <a:gd name="T3" fmla="*/ 8 h 8"/>
                <a:gd name="T4" fmla="*/ 40 w 52"/>
                <a:gd name="T5" fmla="*/ 8 h 8"/>
                <a:gd name="T6" fmla="*/ 41 w 52"/>
                <a:gd name="T7" fmla="*/ 7 h 8"/>
                <a:gd name="T8" fmla="*/ 43 w 52"/>
                <a:gd name="T9" fmla="*/ 7 h 8"/>
                <a:gd name="T10" fmla="*/ 44 w 52"/>
                <a:gd name="T11" fmla="*/ 6 h 8"/>
                <a:gd name="T12" fmla="*/ 47 w 52"/>
                <a:gd name="T13" fmla="*/ 5 h 8"/>
                <a:gd name="T14" fmla="*/ 49 w 52"/>
                <a:gd name="T15" fmla="*/ 4 h 8"/>
                <a:gd name="T16" fmla="*/ 52 w 52"/>
                <a:gd name="T17" fmla="*/ 3 h 8"/>
                <a:gd name="T18" fmla="*/ 51 w 52"/>
                <a:gd name="T19" fmla="*/ 3 h 8"/>
                <a:gd name="T20" fmla="*/ 49 w 52"/>
                <a:gd name="T21" fmla="*/ 3 h 8"/>
                <a:gd name="T22" fmla="*/ 47 w 52"/>
                <a:gd name="T23" fmla="*/ 3 h 8"/>
                <a:gd name="T24" fmla="*/ 45 w 52"/>
                <a:gd name="T25" fmla="*/ 3 h 8"/>
                <a:gd name="T26" fmla="*/ 43 w 52"/>
                <a:gd name="T27" fmla="*/ 3 h 8"/>
                <a:gd name="T28" fmla="*/ 40 w 52"/>
                <a:gd name="T29" fmla="*/ 3 h 8"/>
                <a:gd name="T30" fmla="*/ 37 w 52"/>
                <a:gd name="T31" fmla="*/ 3 h 8"/>
                <a:gd name="T32" fmla="*/ 34 w 52"/>
                <a:gd name="T33" fmla="*/ 3 h 8"/>
                <a:gd name="T34" fmla="*/ 31 w 52"/>
                <a:gd name="T35" fmla="*/ 3 h 8"/>
                <a:gd name="T36" fmla="*/ 28 w 52"/>
                <a:gd name="T37" fmla="*/ 3 h 8"/>
                <a:gd name="T38" fmla="*/ 25 w 52"/>
                <a:gd name="T39" fmla="*/ 2 h 8"/>
                <a:gd name="T40" fmla="*/ 22 w 52"/>
                <a:gd name="T41" fmla="*/ 2 h 8"/>
                <a:gd name="T42" fmla="*/ 19 w 52"/>
                <a:gd name="T43" fmla="*/ 1 h 8"/>
                <a:gd name="T44" fmla="*/ 16 w 52"/>
                <a:gd name="T45" fmla="*/ 1 h 8"/>
                <a:gd name="T46" fmla="*/ 13 w 52"/>
                <a:gd name="T47" fmla="*/ 0 h 8"/>
                <a:gd name="T48" fmla="*/ 10 w 52"/>
                <a:gd name="T49" fmla="*/ 0 h 8"/>
                <a:gd name="T50" fmla="*/ 0 w 52"/>
                <a:gd name="T51" fmla="*/ 4 h 8"/>
                <a:gd name="T52" fmla="*/ 1 w 52"/>
                <a:gd name="T53" fmla="*/ 4 h 8"/>
                <a:gd name="T54" fmla="*/ 2 w 52"/>
                <a:gd name="T55" fmla="*/ 4 h 8"/>
                <a:gd name="T56" fmla="*/ 3 w 52"/>
                <a:gd name="T57" fmla="*/ 5 h 8"/>
                <a:gd name="T58" fmla="*/ 5 w 52"/>
                <a:gd name="T59" fmla="*/ 5 h 8"/>
                <a:gd name="T60" fmla="*/ 7 w 52"/>
                <a:gd name="T61" fmla="*/ 5 h 8"/>
                <a:gd name="T62" fmla="*/ 8 w 52"/>
                <a:gd name="T63" fmla="*/ 6 h 8"/>
                <a:gd name="T64" fmla="*/ 10 w 52"/>
                <a:gd name="T65" fmla="*/ 6 h 8"/>
                <a:gd name="T66" fmla="*/ 13 w 52"/>
                <a:gd name="T67" fmla="*/ 6 h 8"/>
                <a:gd name="T68" fmla="*/ 15 w 52"/>
                <a:gd name="T69" fmla="*/ 7 h 8"/>
                <a:gd name="T70" fmla="*/ 18 w 52"/>
                <a:gd name="T71" fmla="*/ 7 h 8"/>
                <a:gd name="T72" fmla="*/ 21 w 52"/>
                <a:gd name="T73" fmla="*/ 7 h 8"/>
                <a:gd name="T74" fmla="*/ 24 w 52"/>
                <a:gd name="T75" fmla="*/ 8 h 8"/>
                <a:gd name="T76" fmla="*/ 27 w 52"/>
                <a:gd name="T77" fmla="*/ 8 h 8"/>
                <a:gd name="T78" fmla="*/ 31 w 52"/>
                <a:gd name="T79" fmla="*/ 8 h 8"/>
                <a:gd name="T80" fmla="*/ 35 w 52"/>
                <a:gd name="T81" fmla="*/ 8 h 8"/>
                <a:gd name="T82" fmla="*/ 39 w 52"/>
                <a:gd name="T83" fmla="*/ 8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2" h="8">
                  <a:moveTo>
                    <a:pt x="39" y="8"/>
                  </a:moveTo>
                  <a:lnTo>
                    <a:pt x="39" y="8"/>
                  </a:lnTo>
                  <a:lnTo>
                    <a:pt x="40" y="8"/>
                  </a:lnTo>
                  <a:lnTo>
                    <a:pt x="41" y="7"/>
                  </a:lnTo>
                  <a:lnTo>
                    <a:pt x="43" y="7"/>
                  </a:lnTo>
                  <a:lnTo>
                    <a:pt x="44" y="6"/>
                  </a:lnTo>
                  <a:lnTo>
                    <a:pt x="47" y="5"/>
                  </a:lnTo>
                  <a:lnTo>
                    <a:pt x="49" y="4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49" y="3"/>
                  </a:lnTo>
                  <a:lnTo>
                    <a:pt x="47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1" y="3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2" y="2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1" y="7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31" y="8"/>
                  </a:lnTo>
                  <a:lnTo>
                    <a:pt x="35" y="8"/>
                  </a:lnTo>
                  <a:lnTo>
                    <a:pt x="39" y="8"/>
                  </a:lnTo>
                  <a:close/>
                </a:path>
              </a:pathLst>
            </a:custGeom>
            <a:solidFill>
              <a:srgbClr val="3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3" name="Freeform 620"/>
            <p:cNvSpPr>
              <a:spLocks/>
            </p:cNvSpPr>
            <p:nvPr/>
          </p:nvSpPr>
          <p:spPr bwMode="auto">
            <a:xfrm>
              <a:off x="2742" y="3372"/>
              <a:ext cx="125" cy="53"/>
            </a:xfrm>
            <a:custGeom>
              <a:avLst/>
              <a:gdLst>
                <a:gd name="T0" fmla="*/ 112 w 125"/>
                <a:gd name="T1" fmla="*/ 4 h 53"/>
                <a:gd name="T2" fmla="*/ 114 w 125"/>
                <a:gd name="T3" fmla="*/ 7 h 53"/>
                <a:gd name="T4" fmla="*/ 114 w 125"/>
                <a:gd name="T5" fmla="*/ 12 h 53"/>
                <a:gd name="T6" fmla="*/ 111 w 125"/>
                <a:gd name="T7" fmla="*/ 16 h 53"/>
                <a:gd name="T8" fmla="*/ 110 w 125"/>
                <a:gd name="T9" fmla="*/ 19 h 53"/>
                <a:gd name="T10" fmla="*/ 109 w 125"/>
                <a:gd name="T11" fmla="*/ 19 h 53"/>
                <a:gd name="T12" fmla="*/ 108 w 125"/>
                <a:gd name="T13" fmla="*/ 21 h 53"/>
                <a:gd name="T14" fmla="*/ 105 w 125"/>
                <a:gd name="T15" fmla="*/ 23 h 53"/>
                <a:gd name="T16" fmla="*/ 101 w 125"/>
                <a:gd name="T17" fmla="*/ 27 h 53"/>
                <a:gd name="T18" fmla="*/ 96 w 125"/>
                <a:gd name="T19" fmla="*/ 31 h 53"/>
                <a:gd name="T20" fmla="*/ 88 w 125"/>
                <a:gd name="T21" fmla="*/ 35 h 53"/>
                <a:gd name="T22" fmla="*/ 79 w 125"/>
                <a:gd name="T23" fmla="*/ 40 h 53"/>
                <a:gd name="T24" fmla="*/ 68 w 125"/>
                <a:gd name="T25" fmla="*/ 44 h 53"/>
                <a:gd name="T26" fmla="*/ 49 w 125"/>
                <a:gd name="T27" fmla="*/ 50 h 53"/>
                <a:gd name="T28" fmla="*/ 41 w 125"/>
                <a:gd name="T29" fmla="*/ 50 h 53"/>
                <a:gd name="T30" fmla="*/ 35 w 125"/>
                <a:gd name="T31" fmla="*/ 49 h 53"/>
                <a:gd name="T32" fmla="*/ 29 w 125"/>
                <a:gd name="T33" fmla="*/ 49 h 53"/>
                <a:gd name="T34" fmla="*/ 24 w 125"/>
                <a:gd name="T35" fmla="*/ 48 h 53"/>
                <a:gd name="T36" fmla="*/ 21 w 125"/>
                <a:gd name="T37" fmla="*/ 47 h 53"/>
                <a:gd name="T38" fmla="*/ 17 w 125"/>
                <a:gd name="T39" fmla="*/ 47 h 53"/>
                <a:gd name="T40" fmla="*/ 15 w 125"/>
                <a:gd name="T41" fmla="*/ 46 h 53"/>
                <a:gd name="T42" fmla="*/ 11 w 125"/>
                <a:gd name="T43" fmla="*/ 47 h 53"/>
                <a:gd name="T44" fmla="*/ 12 w 125"/>
                <a:gd name="T45" fmla="*/ 45 h 53"/>
                <a:gd name="T46" fmla="*/ 10 w 125"/>
                <a:gd name="T47" fmla="*/ 44 h 53"/>
                <a:gd name="T48" fmla="*/ 24 w 125"/>
                <a:gd name="T49" fmla="*/ 39 h 53"/>
                <a:gd name="T50" fmla="*/ 23 w 125"/>
                <a:gd name="T51" fmla="*/ 39 h 53"/>
                <a:gd name="T52" fmla="*/ 21 w 125"/>
                <a:gd name="T53" fmla="*/ 39 h 53"/>
                <a:gd name="T54" fmla="*/ 19 w 125"/>
                <a:gd name="T55" fmla="*/ 39 h 53"/>
                <a:gd name="T56" fmla="*/ 18 w 125"/>
                <a:gd name="T57" fmla="*/ 39 h 53"/>
                <a:gd name="T58" fmla="*/ 15 w 125"/>
                <a:gd name="T59" fmla="*/ 39 h 53"/>
                <a:gd name="T60" fmla="*/ 8 w 125"/>
                <a:gd name="T61" fmla="*/ 41 h 53"/>
                <a:gd name="T62" fmla="*/ 2 w 125"/>
                <a:gd name="T63" fmla="*/ 42 h 53"/>
                <a:gd name="T64" fmla="*/ 0 w 125"/>
                <a:gd name="T65" fmla="*/ 44 h 53"/>
                <a:gd name="T66" fmla="*/ 5 w 125"/>
                <a:gd name="T67" fmla="*/ 47 h 53"/>
                <a:gd name="T68" fmla="*/ 13 w 125"/>
                <a:gd name="T69" fmla="*/ 49 h 53"/>
                <a:gd name="T70" fmla="*/ 21 w 125"/>
                <a:gd name="T71" fmla="*/ 51 h 53"/>
                <a:gd name="T72" fmla="*/ 30 w 125"/>
                <a:gd name="T73" fmla="*/ 52 h 53"/>
                <a:gd name="T74" fmla="*/ 39 w 125"/>
                <a:gd name="T75" fmla="*/ 52 h 53"/>
                <a:gd name="T76" fmla="*/ 47 w 125"/>
                <a:gd name="T77" fmla="*/ 53 h 53"/>
                <a:gd name="T78" fmla="*/ 52 w 125"/>
                <a:gd name="T79" fmla="*/ 53 h 53"/>
                <a:gd name="T80" fmla="*/ 56 w 125"/>
                <a:gd name="T81" fmla="*/ 53 h 53"/>
                <a:gd name="T82" fmla="*/ 60 w 125"/>
                <a:gd name="T83" fmla="*/ 51 h 53"/>
                <a:gd name="T84" fmla="*/ 67 w 125"/>
                <a:gd name="T85" fmla="*/ 48 h 53"/>
                <a:gd name="T86" fmla="*/ 77 w 125"/>
                <a:gd name="T87" fmla="*/ 43 h 53"/>
                <a:gd name="T88" fmla="*/ 89 w 125"/>
                <a:gd name="T89" fmla="*/ 37 h 53"/>
                <a:gd name="T90" fmla="*/ 101 w 125"/>
                <a:gd name="T91" fmla="*/ 30 h 53"/>
                <a:gd name="T92" fmla="*/ 111 w 125"/>
                <a:gd name="T93" fmla="*/ 21 h 53"/>
                <a:gd name="T94" fmla="*/ 120 w 125"/>
                <a:gd name="T95" fmla="*/ 11 h 53"/>
                <a:gd name="T96" fmla="*/ 125 w 125"/>
                <a:gd name="T97" fmla="*/ 0 h 53"/>
                <a:gd name="T98" fmla="*/ 124 w 125"/>
                <a:gd name="T99" fmla="*/ 0 h 53"/>
                <a:gd name="T100" fmla="*/ 120 w 125"/>
                <a:gd name="T101" fmla="*/ 0 h 53"/>
                <a:gd name="T102" fmla="*/ 115 w 125"/>
                <a:gd name="T103" fmla="*/ 1 h 53"/>
                <a:gd name="T104" fmla="*/ 109 w 125"/>
                <a:gd name="T105" fmla="*/ 2 h 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25" h="53">
                  <a:moveTo>
                    <a:pt x="109" y="2"/>
                  </a:moveTo>
                  <a:lnTo>
                    <a:pt x="112" y="4"/>
                  </a:lnTo>
                  <a:lnTo>
                    <a:pt x="113" y="6"/>
                  </a:lnTo>
                  <a:lnTo>
                    <a:pt x="114" y="7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3" y="14"/>
                  </a:lnTo>
                  <a:lnTo>
                    <a:pt x="111" y="16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109" y="20"/>
                  </a:lnTo>
                  <a:lnTo>
                    <a:pt x="108" y="21"/>
                  </a:lnTo>
                  <a:lnTo>
                    <a:pt x="107" y="22"/>
                  </a:lnTo>
                  <a:lnTo>
                    <a:pt x="105" y="23"/>
                  </a:lnTo>
                  <a:lnTo>
                    <a:pt x="103" y="25"/>
                  </a:lnTo>
                  <a:lnTo>
                    <a:pt x="101" y="27"/>
                  </a:lnTo>
                  <a:lnTo>
                    <a:pt x="99" y="29"/>
                  </a:lnTo>
                  <a:lnTo>
                    <a:pt x="96" y="31"/>
                  </a:lnTo>
                  <a:lnTo>
                    <a:pt x="92" y="33"/>
                  </a:lnTo>
                  <a:lnTo>
                    <a:pt x="88" y="35"/>
                  </a:lnTo>
                  <a:lnTo>
                    <a:pt x="84" y="37"/>
                  </a:lnTo>
                  <a:lnTo>
                    <a:pt x="79" y="40"/>
                  </a:lnTo>
                  <a:lnTo>
                    <a:pt x="74" y="42"/>
                  </a:lnTo>
                  <a:lnTo>
                    <a:pt x="68" y="44"/>
                  </a:lnTo>
                  <a:lnTo>
                    <a:pt x="53" y="50"/>
                  </a:lnTo>
                  <a:lnTo>
                    <a:pt x="49" y="50"/>
                  </a:lnTo>
                  <a:lnTo>
                    <a:pt x="45" y="50"/>
                  </a:lnTo>
                  <a:lnTo>
                    <a:pt x="41" y="50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2" y="49"/>
                  </a:lnTo>
                  <a:lnTo>
                    <a:pt x="29" y="49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21" y="47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6" y="46"/>
                  </a:lnTo>
                  <a:lnTo>
                    <a:pt x="15" y="46"/>
                  </a:lnTo>
                  <a:lnTo>
                    <a:pt x="14" y="46"/>
                  </a:lnTo>
                  <a:lnTo>
                    <a:pt x="11" y="47"/>
                  </a:lnTo>
                  <a:lnTo>
                    <a:pt x="14" y="46"/>
                  </a:lnTo>
                  <a:lnTo>
                    <a:pt x="12" y="45"/>
                  </a:lnTo>
                  <a:lnTo>
                    <a:pt x="10" y="44"/>
                  </a:lnTo>
                  <a:lnTo>
                    <a:pt x="9" y="43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7" y="39"/>
                  </a:lnTo>
                  <a:lnTo>
                    <a:pt x="15" y="39"/>
                  </a:lnTo>
                  <a:lnTo>
                    <a:pt x="12" y="40"/>
                  </a:lnTo>
                  <a:lnTo>
                    <a:pt x="8" y="41"/>
                  </a:lnTo>
                  <a:lnTo>
                    <a:pt x="5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3" y="45"/>
                  </a:lnTo>
                  <a:lnTo>
                    <a:pt x="5" y="47"/>
                  </a:lnTo>
                  <a:lnTo>
                    <a:pt x="9" y="48"/>
                  </a:lnTo>
                  <a:lnTo>
                    <a:pt x="13" y="49"/>
                  </a:lnTo>
                  <a:lnTo>
                    <a:pt x="17" y="50"/>
                  </a:lnTo>
                  <a:lnTo>
                    <a:pt x="21" y="51"/>
                  </a:lnTo>
                  <a:lnTo>
                    <a:pt x="26" y="51"/>
                  </a:lnTo>
                  <a:lnTo>
                    <a:pt x="30" y="52"/>
                  </a:lnTo>
                  <a:lnTo>
                    <a:pt x="35" y="52"/>
                  </a:lnTo>
                  <a:lnTo>
                    <a:pt x="39" y="52"/>
                  </a:lnTo>
                  <a:lnTo>
                    <a:pt x="43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2" y="53"/>
                  </a:lnTo>
                  <a:lnTo>
                    <a:pt x="54" y="53"/>
                  </a:lnTo>
                  <a:lnTo>
                    <a:pt x="56" y="53"/>
                  </a:lnTo>
                  <a:lnTo>
                    <a:pt x="57" y="52"/>
                  </a:lnTo>
                  <a:lnTo>
                    <a:pt x="60" y="51"/>
                  </a:lnTo>
                  <a:lnTo>
                    <a:pt x="63" y="50"/>
                  </a:lnTo>
                  <a:lnTo>
                    <a:pt x="67" y="48"/>
                  </a:lnTo>
                  <a:lnTo>
                    <a:pt x="72" y="46"/>
                  </a:lnTo>
                  <a:lnTo>
                    <a:pt x="77" y="43"/>
                  </a:lnTo>
                  <a:lnTo>
                    <a:pt x="83" y="40"/>
                  </a:lnTo>
                  <a:lnTo>
                    <a:pt x="89" y="37"/>
                  </a:lnTo>
                  <a:lnTo>
                    <a:pt x="95" y="34"/>
                  </a:lnTo>
                  <a:lnTo>
                    <a:pt x="101" y="30"/>
                  </a:lnTo>
                  <a:lnTo>
                    <a:pt x="106" y="26"/>
                  </a:lnTo>
                  <a:lnTo>
                    <a:pt x="111" y="21"/>
                  </a:lnTo>
                  <a:lnTo>
                    <a:pt x="116" y="16"/>
                  </a:lnTo>
                  <a:lnTo>
                    <a:pt x="120" y="11"/>
                  </a:lnTo>
                  <a:lnTo>
                    <a:pt x="123" y="6"/>
                  </a:lnTo>
                  <a:lnTo>
                    <a:pt x="125" y="0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8" y="1"/>
                  </a:lnTo>
                  <a:lnTo>
                    <a:pt x="115" y="1"/>
                  </a:lnTo>
                  <a:lnTo>
                    <a:pt x="112" y="2"/>
                  </a:lnTo>
                  <a:lnTo>
                    <a:pt x="109" y="2"/>
                  </a:lnTo>
                  <a:close/>
                </a:path>
              </a:pathLst>
            </a:custGeom>
            <a:solidFill>
              <a:srgbClr val="B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4" name="Freeform 621"/>
            <p:cNvSpPr>
              <a:spLocks/>
            </p:cNvSpPr>
            <p:nvPr/>
          </p:nvSpPr>
          <p:spPr bwMode="auto">
            <a:xfrm>
              <a:off x="2751" y="3411"/>
              <a:ext cx="16" cy="7"/>
            </a:xfrm>
            <a:custGeom>
              <a:avLst/>
              <a:gdLst>
                <a:gd name="T0" fmla="*/ 5 w 16"/>
                <a:gd name="T1" fmla="*/ 7 h 7"/>
                <a:gd name="T2" fmla="*/ 16 w 16"/>
                <a:gd name="T3" fmla="*/ 2 h 7"/>
                <a:gd name="T4" fmla="*/ 15 w 16"/>
                <a:gd name="T5" fmla="*/ 2 h 7"/>
                <a:gd name="T6" fmla="*/ 15 w 16"/>
                <a:gd name="T7" fmla="*/ 1 h 7"/>
                <a:gd name="T8" fmla="*/ 15 w 16"/>
                <a:gd name="T9" fmla="*/ 0 h 7"/>
                <a:gd name="T10" fmla="*/ 15 w 16"/>
                <a:gd name="T11" fmla="*/ 0 h 7"/>
                <a:gd name="T12" fmla="*/ 0 w 16"/>
                <a:gd name="T13" fmla="*/ 4 h 7"/>
                <a:gd name="T14" fmla="*/ 1 w 16"/>
                <a:gd name="T15" fmla="*/ 5 h 7"/>
                <a:gd name="T16" fmla="*/ 1 w 16"/>
                <a:gd name="T17" fmla="*/ 5 h 7"/>
                <a:gd name="T18" fmla="*/ 3 w 16"/>
                <a:gd name="T19" fmla="*/ 6 h 7"/>
                <a:gd name="T20" fmla="*/ 5 w 16"/>
                <a:gd name="T21" fmla="*/ 7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7">
                  <a:moveTo>
                    <a:pt x="5" y="7"/>
                  </a:moveTo>
                  <a:lnTo>
                    <a:pt x="16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0" y="4"/>
                  </a:lnTo>
                  <a:lnTo>
                    <a:pt x="1" y="5"/>
                  </a:lnTo>
                  <a:lnTo>
                    <a:pt x="3" y="6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9E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5" name="Freeform 622"/>
            <p:cNvSpPr>
              <a:spLocks/>
            </p:cNvSpPr>
            <p:nvPr/>
          </p:nvSpPr>
          <p:spPr bwMode="auto">
            <a:xfrm>
              <a:off x="2812" y="3397"/>
              <a:ext cx="8" cy="10"/>
            </a:xfrm>
            <a:custGeom>
              <a:avLst/>
              <a:gdLst>
                <a:gd name="T0" fmla="*/ 5 w 8"/>
                <a:gd name="T1" fmla="*/ 10 h 10"/>
                <a:gd name="T2" fmla="*/ 6 w 8"/>
                <a:gd name="T3" fmla="*/ 10 h 10"/>
                <a:gd name="T4" fmla="*/ 7 w 8"/>
                <a:gd name="T5" fmla="*/ 9 h 10"/>
                <a:gd name="T6" fmla="*/ 8 w 8"/>
                <a:gd name="T7" fmla="*/ 7 h 10"/>
                <a:gd name="T8" fmla="*/ 8 w 8"/>
                <a:gd name="T9" fmla="*/ 5 h 10"/>
                <a:gd name="T10" fmla="*/ 8 w 8"/>
                <a:gd name="T11" fmla="*/ 3 h 10"/>
                <a:gd name="T12" fmla="*/ 7 w 8"/>
                <a:gd name="T13" fmla="*/ 2 h 10"/>
                <a:gd name="T14" fmla="*/ 6 w 8"/>
                <a:gd name="T15" fmla="*/ 0 h 10"/>
                <a:gd name="T16" fmla="*/ 4 w 8"/>
                <a:gd name="T17" fmla="*/ 0 h 10"/>
                <a:gd name="T18" fmla="*/ 2 w 8"/>
                <a:gd name="T19" fmla="*/ 1 h 10"/>
                <a:gd name="T20" fmla="*/ 1 w 8"/>
                <a:gd name="T21" fmla="*/ 2 h 10"/>
                <a:gd name="T22" fmla="*/ 0 w 8"/>
                <a:gd name="T23" fmla="*/ 3 h 10"/>
                <a:gd name="T24" fmla="*/ 0 w 8"/>
                <a:gd name="T25" fmla="*/ 5 h 10"/>
                <a:gd name="T26" fmla="*/ 1 w 8"/>
                <a:gd name="T27" fmla="*/ 7 h 10"/>
                <a:gd name="T28" fmla="*/ 1 w 8"/>
                <a:gd name="T29" fmla="*/ 9 h 10"/>
                <a:gd name="T30" fmla="*/ 3 w 8"/>
                <a:gd name="T31" fmla="*/ 10 h 10"/>
                <a:gd name="T32" fmla="*/ 5 w 8"/>
                <a:gd name="T33" fmla="*/ 1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" h="10">
                  <a:moveTo>
                    <a:pt x="5" y="10"/>
                  </a:moveTo>
                  <a:lnTo>
                    <a:pt x="6" y="10"/>
                  </a:lnTo>
                  <a:lnTo>
                    <a:pt x="7" y="9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3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3" y="10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6" name="Freeform 623"/>
            <p:cNvSpPr>
              <a:spLocks/>
            </p:cNvSpPr>
            <p:nvPr/>
          </p:nvSpPr>
          <p:spPr bwMode="auto">
            <a:xfrm>
              <a:off x="2813" y="3398"/>
              <a:ext cx="7" cy="8"/>
            </a:xfrm>
            <a:custGeom>
              <a:avLst/>
              <a:gdLst>
                <a:gd name="T0" fmla="*/ 4 w 7"/>
                <a:gd name="T1" fmla="*/ 8 h 8"/>
                <a:gd name="T2" fmla="*/ 5 w 7"/>
                <a:gd name="T3" fmla="*/ 8 h 8"/>
                <a:gd name="T4" fmla="*/ 6 w 7"/>
                <a:gd name="T5" fmla="*/ 7 h 8"/>
                <a:gd name="T6" fmla="*/ 6 w 7"/>
                <a:gd name="T7" fmla="*/ 6 h 8"/>
                <a:gd name="T8" fmla="*/ 7 w 7"/>
                <a:gd name="T9" fmla="*/ 4 h 8"/>
                <a:gd name="T10" fmla="*/ 6 w 7"/>
                <a:gd name="T11" fmla="*/ 2 h 8"/>
                <a:gd name="T12" fmla="*/ 6 w 7"/>
                <a:gd name="T13" fmla="*/ 1 h 8"/>
                <a:gd name="T14" fmla="*/ 4 w 7"/>
                <a:gd name="T15" fmla="*/ 0 h 8"/>
                <a:gd name="T16" fmla="*/ 3 w 7"/>
                <a:gd name="T17" fmla="*/ 0 h 8"/>
                <a:gd name="T18" fmla="*/ 2 w 7"/>
                <a:gd name="T19" fmla="*/ 0 h 8"/>
                <a:gd name="T20" fmla="*/ 1 w 7"/>
                <a:gd name="T21" fmla="*/ 1 h 8"/>
                <a:gd name="T22" fmla="*/ 0 w 7"/>
                <a:gd name="T23" fmla="*/ 3 h 8"/>
                <a:gd name="T24" fmla="*/ 0 w 7"/>
                <a:gd name="T25" fmla="*/ 4 h 8"/>
                <a:gd name="T26" fmla="*/ 0 w 7"/>
                <a:gd name="T27" fmla="*/ 6 h 8"/>
                <a:gd name="T28" fmla="*/ 1 w 7"/>
                <a:gd name="T29" fmla="*/ 7 h 8"/>
                <a:gd name="T30" fmla="*/ 2 w 7"/>
                <a:gd name="T31" fmla="*/ 8 h 8"/>
                <a:gd name="T32" fmla="*/ 4 w 7"/>
                <a:gd name="T33" fmla="*/ 8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5" y="8"/>
                  </a:lnTo>
                  <a:lnTo>
                    <a:pt x="6" y="7"/>
                  </a:lnTo>
                  <a:lnTo>
                    <a:pt x="6" y="6"/>
                  </a:lnTo>
                  <a:lnTo>
                    <a:pt x="7" y="4"/>
                  </a:lnTo>
                  <a:lnTo>
                    <a:pt x="6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7" name="Freeform 624"/>
            <p:cNvSpPr>
              <a:spLocks/>
            </p:cNvSpPr>
            <p:nvPr/>
          </p:nvSpPr>
          <p:spPr bwMode="auto">
            <a:xfrm>
              <a:off x="2814" y="3400"/>
              <a:ext cx="4" cy="5"/>
            </a:xfrm>
            <a:custGeom>
              <a:avLst/>
              <a:gdLst>
                <a:gd name="T0" fmla="*/ 4 w 4"/>
                <a:gd name="T1" fmla="*/ 2 h 5"/>
                <a:gd name="T2" fmla="*/ 3 w 4"/>
                <a:gd name="T3" fmla="*/ 1 h 5"/>
                <a:gd name="T4" fmla="*/ 3 w 4"/>
                <a:gd name="T5" fmla="*/ 1 h 5"/>
                <a:gd name="T6" fmla="*/ 3 w 4"/>
                <a:gd name="T7" fmla="*/ 0 h 5"/>
                <a:gd name="T8" fmla="*/ 2 w 4"/>
                <a:gd name="T9" fmla="*/ 0 h 5"/>
                <a:gd name="T10" fmla="*/ 2 w 4"/>
                <a:gd name="T11" fmla="*/ 0 h 5"/>
                <a:gd name="T12" fmla="*/ 2 w 4"/>
                <a:gd name="T13" fmla="*/ 0 h 5"/>
                <a:gd name="T14" fmla="*/ 2 w 4"/>
                <a:gd name="T15" fmla="*/ 0 h 5"/>
                <a:gd name="T16" fmla="*/ 2 w 4"/>
                <a:gd name="T17" fmla="*/ 0 h 5"/>
                <a:gd name="T18" fmla="*/ 1 w 4"/>
                <a:gd name="T19" fmla="*/ 0 h 5"/>
                <a:gd name="T20" fmla="*/ 1 w 4"/>
                <a:gd name="T21" fmla="*/ 0 h 5"/>
                <a:gd name="T22" fmla="*/ 0 w 4"/>
                <a:gd name="T23" fmla="*/ 1 h 5"/>
                <a:gd name="T24" fmla="*/ 0 w 4"/>
                <a:gd name="T25" fmla="*/ 2 h 5"/>
                <a:gd name="T26" fmla="*/ 0 w 4"/>
                <a:gd name="T27" fmla="*/ 3 h 5"/>
                <a:gd name="T28" fmla="*/ 1 w 4"/>
                <a:gd name="T29" fmla="*/ 4 h 5"/>
                <a:gd name="T30" fmla="*/ 2 w 4"/>
                <a:gd name="T31" fmla="*/ 5 h 5"/>
                <a:gd name="T32" fmla="*/ 3 w 4"/>
                <a:gd name="T33" fmla="*/ 5 h 5"/>
                <a:gd name="T34" fmla="*/ 3 w 4"/>
                <a:gd name="T35" fmla="*/ 5 h 5"/>
                <a:gd name="T36" fmla="*/ 3 w 4"/>
                <a:gd name="T37" fmla="*/ 5 h 5"/>
                <a:gd name="T38" fmla="*/ 3 w 4"/>
                <a:gd name="T39" fmla="*/ 5 h 5"/>
                <a:gd name="T40" fmla="*/ 3 w 4"/>
                <a:gd name="T41" fmla="*/ 5 h 5"/>
                <a:gd name="T42" fmla="*/ 3 w 4"/>
                <a:gd name="T43" fmla="*/ 4 h 5"/>
                <a:gd name="T44" fmla="*/ 3 w 4"/>
                <a:gd name="T45" fmla="*/ 4 h 5"/>
                <a:gd name="T46" fmla="*/ 4 w 4"/>
                <a:gd name="T47" fmla="*/ 3 h 5"/>
                <a:gd name="T48" fmla="*/ 4 w 4"/>
                <a:gd name="T49" fmla="*/ 2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8" name="Freeform 625"/>
            <p:cNvSpPr>
              <a:spLocks/>
            </p:cNvSpPr>
            <p:nvPr/>
          </p:nvSpPr>
          <p:spPr bwMode="auto">
            <a:xfrm>
              <a:off x="2816" y="3400"/>
              <a:ext cx="2" cy="5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1 h 5"/>
                <a:gd name="T4" fmla="*/ 2 w 2"/>
                <a:gd name="T5" fmla="*/ 0 h 5"/>
                <a:gd name="T6" fmla="*/ 1 w 2"/>
                <a:gd name="T7" fmla="*/ 0 h 5"/>
                <a:gd name="T8" fmla="*/ 0 w 2"/>
                <a:gd name="T9" fmla="*/ 0 h 5"/>
                <a:gd name="T10" fmla="*/ 1 w 2"/>
                <a:gd name="T11" fmla="*/ 0 h 5"/>
                <a:gd name="T12" fmla="*/ 1 w 2"/>
                <a:gd name="T13" fmla="*/ 1 h 5"/>
                <a:gd name="T14" fmla="*/ 1 w 2"/>
                <a:gd name="T15" fmla="*/ 1 h 5"/>
                <a:gd name="T16" fmla="*/ 2 w 2"/>
                <a:gd name="T17" fmla="*/ 2 h 5"/>
                <a:gd name="T18" fmla="*/ 2 w 2"/>
                <a:gd name="T19" fmla="*/ 3 h 5"/>
                <a:gd name="T20" fmla="*/ 1 w 2"/>
                <a:gd name="T21" fmla="*/ 4 h 5"/>
                <a:gd name="T22" fmla="*/ 1 w 2"/>
                <a:gd name="T23" fmla="*/ 4 h 5"/>
                <a:gd name="T24" fmla="*/ 1 w 2"/>
                <a:gd name="T25" fmla="*/ 5 h 5"/>
                <a:gd name="T26" fmla="*/ 1 w 2"/>
                <a:gd name="T27" fmla="*/ 5 h 5"/>
                <a:gd name="T28" fmla="*/ 2 w 2"/>
                <a:gd name="T29" fmla="*/ 4 h 5"/>
                <a:gd name="T30" fmla="*/ 2 w 2"/>
                <a:gd name="T31" fmla="*/ 3 h 5"/>
                <a:gd name="T32" fmla="*/ 2 w 2"/>
                <a:gd name="T33" fmla="*/ 2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39" name="Freeform 626"/>
            <p:cNvSpPr>
              <a:spLocks/>
            </p:cNvSpPr>
            <p:nvPr/>
          </p:nvSpPr>
          <p:spPr bwMode="auto">
            <a:xfrm>
              <a:off x="2815" y="3401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1 h 2"/>
                <a:gd name="T14" fmla="*/ 1 w 1"/>
                <a:gd name="T15" fmla="*/ 0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0" name="Freeform 627"/>
            <p:cNvSpPr>
              <a:spLocks/>
            </p:cNvSpPr>
            <p:nvPr/>
          </p:nvSpPr>
          <p:spPr bwMode="auto">
            <a:xfrm>
              <a:off x="2825" y="3392"/>
              <a:ext cx="7" cy="9"/>
            </a:xfrm>
            <a:custGeom>
              <a:avLst/>
              <a:gdLst>
                <a:gd name="T0" fmla="*/ 4 w 7"/>
                <a:gd name="T1" fmla="*/ 9 h 9"/>
                <a:gd name="T2" fmla="*/ 5 w 7"/>
                <a:gd name="T3" fmla="*/ 8 h 9"/>
                <a:gd name="T4" fmla="*/ 6 w 7"/>
                <a:gd name="T5" fmla="*/ 7 h 9"/>
                <a:gd name="T6" fmla="*/ 7 w 7"/>
                <a:gd name="T7" fmla="*/ 6 h 9"/>
                <a:gd name="T8" fmla="*/ 7 w 7"/>
                <a:gd name="T9" fmla="*/ 4 h 9"/>
                <a:gd name="T10" fmla="*/ 7 w 7"/>
                <a:gd name="T11" fmla="*/ 2 h 9"/>
                <a:gd name="T12" fmla="*/ 6 w 7"/>
                <a:gd name="T13" fmla="*/ 1 h 9"/>
                <a:gd name="T14" fmla="*/ 5 w 7"/>
                <a:gd name="T15" fmla="*/ 0 h 9"/>
                <a:gd name="T16" fmla="*/ 3 w 7"/>
                <a:gd name="T17" fmla="*/ 0 h 9"/>
                <a:gd name="T18" fmla="*/ 2 w 7"/>
                <a:gd name="T19" fmla="*/ 0 h 9"/>
                <a:gd name="T20" fmla="*/ 1 w 7"/>
                <a:gd name="T21" fmla="*/ 1 h 9"/>
                <a:gd name="T22" fmla="*/ 0 w 7"/>
                <a:gd name="T23" fmla="*/ 3 h 9"/>
                <a:gd name="T24" fmla="*/ 0 w 7"/>
                <a:gd name="T25" fmla="*/ 5 h 9"/>
                <a:gd name="T26" fmla="*/ 0 w 7"/>
                <a:gd name="T27" fmla="*/ 6 h 9"/>
                <a:gd name="T28" fmla="*/ 1 w 7"/>
                <a:gd name="T29" fmla="*/ 8 h 9"/>
                <a:gd name="T30" fmla="*/ 2 w 7"/>
                <a:gd name="T31" fmla="*/ 9 h 9"/>
                <a:gd name="T32" fmla="*/ 4 w 7"/>
                <a:gd name="T33" fmla="*/ 9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" h="9">
                  <a:moveTo>
                    <a:pt x="4" y="9"/>
                  </a:moveTo>
                  <a:lnTo>
                    <a:pt x="5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9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1" name="Freeform 628"/>
            <p:cNvSpPr>
              <a:spLocks/>
            </p:cNvSpPr>
            <p:nvPr/>
          </p:nvSpPr>
          <p:spPr bwMode="auto">
            <a:xfrm>
              <a:off x="2825" y="3393"/>
              <a:ext cx="6" cy="7"/>
            </a:xfrm>
            <a:custGeom>
              <a:avLst/>
              <a:gdLst>
                <a:gd name="T0" fmla="*/ 4 w 6"/>
                <a:gd name="T1" fmla="*/ 7 h 7"/>
                <a:gd name="T2" fmla="*/ 5 w 6"/>
                <a:gd name="T3" fmla="*/ 7 h 7"/>
                <a:gd name="T4" fmla="*/ 6 w 6"/>
                <a:gd name="T5" fmla="*/ 6 h 7"/>
                <a:gd name="T6" fmla="*/ 6 w 6"/>
                <a:gd name="T7" fmla="*/ 5 h 7"/>
                <a:gd name="T8" fmla="*/ 6 w 6"/>
                <a:gd name="T9" fmla="*/ 3 h 7"/>
                <a:gd name="T10" fmla="*/ 6 w 6"/>
                <a:gd name="T11" fmla="*/ 2 h 7"/>
                <a:gd name="T12" fmla="*/ 5 w 6"/>
                <a:gd name="T13" fmla="*/ 1 h 7"/>
                <a:gd name="T14" fmla="*/ 4 w 6"/>
                <a:gd name="T15" fmla="*/ 0 h 7"/>
                <a:gd name="T16" fmla="*/ 3 w 6"/>
                <a:gd name="T17" fmla="*/ 0 h 7"/>
                <a:gd name="T18" fmla="*/ 2 w 6"/>
                <a:gd name="T19" fmla="*/ 0 h 7"/>
                <a:gd name="T20" fmla="*/ 1 w 6"/>
                <a:gd name="T21" fmla="*/ 1 h 7"/>
                <a:gd name="T22" fmla="*/ 0 w 6"/>
                <a:gd name="T23" fmla="*/ 2 h 7"/>
                <a:gd name="T24" fmla="*/ 0 w 6"/>
                <a:gd name="T25" fmla="*/ 4 h 7"/>
                <a:gd name="T26" fmla="*/ 1 w 6"/>
                <a:gd name="T27" fmla="*/ 5 h 7"/>
                <a:gd name="T28" fmla="*/ 1 w 6"/>
                <a:gd name="T29" fmla="*/ 6 h 7"/>
                <a:gd name="T30" fmla="*/ 2 w 6"/>
                <a:gd name="T31" fmla="*/ 7 h 7"/>
                <a:gd name="T32" fmla="*/ 4 w 6"/>
                <a:gd name="T33" fmla="*/ 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lnTo>
                    <a:pt x="5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2" y="7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2" name="Freeform 629"/>
            <p:cNvSpPr>
              <a:spLocks/>
            </p:cNvSpPr>
            <p:nvPr/>
          </p:nvSpPr>
          <p:spPr bwMode="auto">
            <a:xfrm>
              <a:off x="2826" y="3394"/>
              <a:ext cx="4" cy="5"/>
            </a:xfrm>
            <a:custGeom>
              <a:avLst/>
              <a:gdLst>
                <a:gd name="T0" fmla="*/ 4 w 4"/>
                <a:gd name="T1" fmla="*/ 2 h 5"/>
                <a:gd name="T2" fmla="*/ 3 w 4"/>
                <a:gd name="T3" fmla="*/ 1 h 5"/>
                <a:gd name="T4" fmla="*/ 3 w 4"/>
                <a:gd name="T5" fmla="*/ 1 h 5"/>
                <a:gd name="T6" fmla="*/ 3 w 4"/>
                <a:gd name="T7" fmla="*/ 0 h 5"/>
                <a:gd name="T8" fmla="*/ 2 w 4"/>
                <a:gd name="T9" fmla="*/ 0 h 5"/>
                <a:gd name="T10" fmla="*/ 2 w 4"/>
                <a:gd name="T11" fmla="*/ 0 h 5"/>
                <a:gd name="T12" fmla="*/ 2 w 4"/>
                <a:gd name="T13" fmla="*/ 0 h 5"/>
                <a:gd name="T14" fmla="*/ 2 w 4"/>
                <a:gd name="T15" fmla="*/ 0 h 5"/>
                <a:gd name="T16" fmla="*/ 2 w 4"/>
                <a:gd name="T17" fmla="*/ 0 h 5"/>
                <a:gd name="T18" fmla="*/ 2 w 4"/>
                <a:gd name="T19" fmla="*/ 0 h 5"/>
                <a:gd name="T20" fmla="*/ 1 w 4"/>
                <a:gd name="T21" fmla="*/ 1 h 5"/>
                <a:gd name="T22" fmla="*/ 1 w 4"/>
                <a:gd name="T23" fmla="*/ 2 h 5"/>
                <a:gd name="T24" fmla="*/ 0 w 4"/>
                <a:gd name="T25" fmla="*/ 3 h 5"/>
                <a:gd name="T26" fmla="*/ 1 w 4"/>
                <a:gd name="T27" fmla="*/ 3 h 5"/>
                <a:gd name="T28" fmla="*/ 1 w 4"/>
                <a:gd name="T29" fmla="*/ 4 h 5"/>
                <a:gd name="T30" fmla="*/ 2 w 4"/>
                <a:gd name="T31" fmla="*/ 5 h 5"/>
                <a:gd name="T32" fmla="*/ 3 w 4"/>
                <a:gd name="T33" fmla="*/ 5 h 5"/>
                <a:gd name="T34" fmla="*/ 3 w 4"/>
                <a:gd name="T35" fmla="*/ 5 h 5"/>
                <a:gd name="T36" fmla="*/ 3 w 4"/>
                <a:gd name="T37" fmla="*/ 5 h 5"/>
                <a:gd name="T38" fmla="*/ 3 w 4"/>
                <a:gd name="T39" fmla="*/ 5 h 5"/>
                <a:gd name="T40" fmla="*/ 3 w 4"/>
                <a:gd name="T41" fmla="*/ 5 h 5"/>
                <a:gd name="T42" fmla="*/ 3 w 4"/>
                <a:gd name="T43" fmla="*/ 4 h 5"/>
                <a:gd name="T44" fmla="*/ 3 w 4"/>
                <a:gd name="T45" fmla="*/ 4 h 5"/>
                <a:gd name="T46" fmla="*/ 4 w 4"/>
                <a:gd name="T47" fmla="*/ 3 h 5"/>
                <a:gd name="T48" fmla="*/ 4 w 4"/>
                <a:gd name="T49" fmla="*/ 2 h 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3" name="Freeform 630"/>
            <p:cNvSpPr>
              <a:spLocks/>
            </p:cNvSpPr>
            <p:nvPr/>
          </p:nvSpPr>
          <p:spPr bwMode="auto">
            <a:xfrm>
              <a:off x="2828" y="3394"/>
              <a:ext cx="3" cy="5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1 h 5"/>
                <a:gd name="T4" fmla="*/ 2 w 3"/>
                <a:gd name="T5" fmla="*/ 1 h 5"/>
                <a:gd name="T6" fmla="*/ 1 w 3"/>
                <a:gd name="T7" fmla="*/ 0 h 5"/>
                <a:gd name="T8" fmla="*/ 0 w 3"/>
                <a:gd name="T9" fmla="*/ 0 h 5"/>
                <a:gd name="T10" fmla="*/ 1 w 3"/>
                <a:gd name="T11" fmla="*/ 0 h 5"/>
                <a:gd name="T12" fmla="*/ 1 w 3"/>
                <a:gd name="T13" fmla="*/ 1 h 5"/>
                <a:gd name="T14" fmla="*/ 1 w 3"/>
                <a:gd name="T15" fmla="*/ 1 h 5"/>
                <a:gd name="T16" fmla="*/ 2 w 3"/>
                <a:gd name="T17" fmla="*/ 2 h 5"/>
                <a:gd name="T18" fmla="*/ 2 w 3"/>
                <a:gd name="T19" fmla="*/ 3 h 5"/>
                <a:gd name="T20" fmla="*/ 1 w 3"/>
                <a:gd name="T21" fmla="*/ 4 h 5"/>
                <a:gd name="T22" fmla="*/ 1 w 3"/>
                <a:gd name="T23" fmla="*/ 4 h 5"/>
                <a:gd name="T24" fmla="*/ 1 w 3"/>
                <a:gd name="T25" fmla="*/ 5 h 5"/>
                <a:gd name="T26" fmla="*/ 1 w 3"/>
                <a:gd name="T27" fmla="*/ 4 h 5"/>
                <a:gd name="T28" fmla="*/ 2 w 3"/>
                <a:gd name="T29" fmla="*/ 4 h 5"/>
                <a:gd name="T30" fmla="*/ 2 w 3"/>
                <a:gd name="T31" fmla="*/ 3 h 5"/>
                <a:gd name="T32" fmla="*/ 3 w 3"/>
                <a:gd name="T33" fmla="*/ 2 h 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4" name="Freeform 631"/>
            <p:cNvSpPr>
              <a:spLocks/>
            </p:cNvSpPr>
            <p:nvPr/>
          </p:nvSpPr>
          <p:spPr bwMode="auto">
            <a:xfrm>
              <a:off x="2827" y="3395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1 h 2"/>
                <a:gd name="T14" fmla="*/ 1 w 1"/>
                <a:gd name="T15" fmla="*/ 1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5" name="Freeform 632"/>
            <p:cNvSpPr>
              <a:spLocks/>
            </p:cNvSpPr>
            <p:nvPr/>
          </p:nvSpPr>
          <p:spPr bwMode="auto">
            <a:xfrm>
              <a:off x="2836" y="3387"/>
              <a:ext cx="6" cy="8"/>
            </a:xfrm>
            <a:custGeom>
              <a:avLst/>
              <a:gdLst>
                <a:gd name="T0" fmla="*/ 3 w 6"/>
                <a:gd name="T1" fmla="*/ 8 h 8"/>
                <a:gd name="T2" fmla="*/ 5 w 6"/>
                <a:gd name="T3" fmla="*/ 7 h 8"/>
                <a:gd name="T4" fmla="*/ 6 w 6"/>
                <a:gd name="T5" fmla="*/ 6 h 8"/>
                <a:gd name="T6" fmla="*/ 6 w 6"/>
                <a:gd name="T7" fmla="*/ 5 h 8"/>
                <a:gd name="T8" fmla="*/ 6 w 6"/>
                <a:gd name="T9" fmla="*/ 3 h 8"/>
                <a:gd name="T10" fmla="*/ 6 w 6"/>
                <a:gd name="T11" fmla="*/ 2 h 8"/>
                <a:gd name="T12" fmla="*/ 5 w 6"/>
                <a:gd name="T13" fmla="*/ 1 h 8"/>
                <a:gd name="T14" fmla="*/ 4 w 6"/>
                <a:gd name="T15" fmla="*/ 0 h 8"/>
                <a:gd name="T16" fmla="*/ 3 w 6"/>
                <a:gd name="T17" fmla="*/ 0 h 8"/>
                <a:gd name="T18" fmla="*/ 2 w 6"/>
                <a:gd name="T19" fmla="*/ 0 h 8"/>
                <a:gd name="T20" fmla="*/ 1 w 6"/>
                <a:gd name="T21" fmla="*/ 1 h 8"/>
                <a:gd name="T22" fmla="*/ 0 w 6"/>
                <a:gd name="T23" fmla="*/ 2 h 8"/>
                <a:gd name="T24" fmla="*/ 0 w 6"/>
                <a:gd name="T25" fmla="*/ 4 h 8"/>
                <a:gd name="T26" fmla="*/ 0 w 6"/>
                <a:gd name="T27" fmla="*/ 5 h 8"/>
                <a:gd name="T28" fmla="*/ 1 w 6"/>
                <a:gd name="T29" fmla="*/ 7 h 8"/>
                <a:gd name="T30" fmla="*/ 2 w 6"/>
                <a:gd name="T31" fmla="*/ 7 h 8"/>
                <a:gd name="T32" fmla="*/ 3 w 6"/>
                <a:gd name="T33" fmla="*/ 8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" h="8">
                  <a:moveTo>
                    <a:pt x="3" y="8"/>
                  </a:moveTo>
                  <a:lnTo>
                    <a:pt x="5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2" y="7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6" name="Freeform 633"/>
            <p:cNvSpPr>
              <a:spLocks/>
            </p:cNvSpPr>
            <p:nvPr/>
          </p:nvSpPr>
          <p:spPr bwMode="auto">
            <a:xfrm>
              <a:off x="2837" y="3387"/>
              <a:ext cx="5" cy="7"/>
            </a:xfrm>
            <a:custGeom>
              <a:avLst/>
              <a:gdLst>
                <a:gd name="T0" fmla="*/ 2 w 5"/>
                <a:gd name="T1" fmla="*/ 7 h 7"/>
                <a:gd name="T2" fmla="*/ 3 w 5"/>
                <a:gd name="T3" fmla="*/ 7 h 7"/>
                <a:gd name="T4" fmla="*/ 4 w 5"/>
                <a:gd name="T5" fmla="*/ 6 h 7"/>
                <a:gd name="T6" fmla="*/ 5 w 5"/>
                <a:gd name="T7" fmla="*/ 5 h 7"/>
                <a:gd name="T8" fmla="*/ 5 w 5"/>
                <a:gd name="T9" fmla="*/ 3 h 7"/>
                <a:gd name="T10" fmla="*/ 5 w 5"/>
                <a:gd name="T11" fmla="*/ 2 h 7"/>
                <a:gd name="T12" fmla="*/ 4 w 5"/>
                <a:gd name="T13" fmla="*/ 1 h 7"/>
                <a:gd name="T14" fmla="*/ 3 w 5"/>
                <a:gd name="T15" fmla="*/ 0 h 7"/>
                <a:gd name="T16" fmla="*/ 2 w 5"/>
                <a:gd name="T17" fmla="*/ 0 h 7"/>
                <a:gd name="T18" fmla="*/ 1 w 5"/>
                <a:gd name="T19" fmla="*/ 1 h 7"/>
                <a:gd name="T20" fmla="*/ 0 w 5"/>
                <a:gd name="T21" fmla="*/ 1 h 7"/>
                <a:gd name="T22" fmla="*/ 0 w 5"/>
                <a:gd name="T23" fmla="*/ 2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  <a:gd name="T30" fmla="*/ 1 w 5"/>
                <a:gd name="T31" fmla="*/ 7 h 7"/>
                <a:gd name="T32" fmla="*/ 2 w 5"/>
                <a:gd name="T33" fmla="*/ 7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FFD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7" name="Freeform 634"/>
            <p:cNvSpPr>
              <a:spLocks/>
            </p:cNvSpPr>
            <p:nvPr/>
          </p:nvSpPr>
          <p:spPr bwMode="auto">
            <a:xfrm>
              <a:off x="2837" y="3389"/>
              <a:ext cx="3" cy="4"/>
            </a:xfrm>
            <a:custGeom>
              <a:avLst/>
              <a:gdLst>
                <a:gd name="T0" fmla="*/ 3 w 3"/>
                <a:gd name="T1" fmla="*/ 2 h 4"/>
                <a:gd name="T2" fmla="*/ 3 w 3"/>
                <a:gd name="T3" fmla="*/ 1 h 4"/>
                <a:gd name="T4" fmla="*/ 3 w 3"/>
                <a:gd name="T5" fmla="*/ 0 h 4"/>
                <a:gd name="T6" fmla="*/ 2 w 3"/>
                <a:gd name="T7" fmla="*/ 0 h 4"/>
                <a:gd name="T8" fmla="*/ 2 w 3"/>
                <a:gd name="T9" fmla="*/ 0 h 4"/>
                <a:gd name="T10" fmla="*/ 2 w 3"/>
                <a:gd name="T11" fmla="*/ 0 h 4"/>
                <a:gd name="T12" fmla="*/ 2 w 3"/>
                <a:gd name="T13" fmla="*/ 0 h 4"/>
                <a:gd name="T14" fmla="*/ 2 w 3"/>
                <a:gd name="T15" fmla="*/ 0 h 4"/>
                <a:gd name="T16" fmla="*/ 2 w 3"/>
                <a:gd name="T17" fmla="*/ 0 h 4"/>
                <a:gd name="T18" fmla="*/ 1 w 3"/>
                <a:gd name="T19" fmla="*/ 0 h 4"/>
                <a:gd name="T20" fmla="*/ 1 w 3"/>
                <a:gd name="T21" fmla="*/ 0 h 4"/>
                <a:gd name="T22" fmla="*/ 0 w 3"/>
                <a:gd name="T23" fmla="*/ 1 h 4"/>
                <a:gd name="T24" fmla="*/ 0 w 3"/>
                <a:gd name="T25" fmla="*/ 2 h 4"/>
                <a:gd name="T26" fmla="*/ 1 w 3"/>
                <a:gd name="T27" fmla="*/ 2 h 4"/>
                <a:gd name="T28" fmla="*/ 1 w 3"/>
                <a:gd name="T29" fmla="*/ 3 h 4"/>
                <a:gd name="T30" fmla="*/ 2 w 3"/>
                <a:gd name="T31" fmla="*/ 4 h 4"/>
                <a:gd name="T32" fmla="*/ 2 w 3"/>
                <a:gd name="T33" fmla="*/ 4 h 4"/>
                <a:gd name="T34" fmla="*/ 2 w 3"/>
                <a:gd name="T35" fmla="*/ 4 h 4"/>
                <a:gd name="T36" fmla="*/ 2 w 3"/>
                <a:gd name="T37" fmla="*/ 4 h 4"/>
                <a:gd name="T38" fmla="*/ 2 w 3"/>
                <a:gd name="T39" fmla="*/ 4 h 4"/>
                <a:gd name="T40" fmla="*/ 2 w 3"/>
                <a:gd name="T41" fmla="*/ 4 h 4"/>
                <a:gd name="T42" fmla="*/ 3 w 3"/>
                <a:gd name="T43" fmla="*/ 3 h 4"/>
                <a:gd name="T44" fmla="*/ 3 w 3"/>
                <a:gd name="T45" fmla="*/ 3 h 4"/>
                <a:gd name="T46" fmla="*/ 3 w 3"/>
                <a:gd name="T47" fmla="*/ 2 h 4"/>
                <a:gd name="T48" fmla="*/ 3 w 3"/>
                <a:gd name="T49" fmla="*/ 2 h 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8" name="Freeform 635"/>
            <p:cNvSpPr>
              <a:spLocks/>
            </p:cNvSpPr>
            <p:nvPr/>
          </p:nvSpPr>
          <p:spPr bwMode="auto">
            <a:xfrm>
              <a:off x="2839" y="3389"/>
              <a:ext cx="2" cy="4"/>
            </a:xfrm>
            <a:custGeom>
              <a:avLst/>
              <a:gdLst>
                <a:gd name="T0" fmla="*/ 2 w 2"/>
                <a:gd name="T1" fmla="*/ 1 h 4"/>
                <a:gd name="T2" fmla="*/ 2 w 2"/>
                <a:gd name="T3" fmla="*/ 1 h 4"/>
                <a:gd name="T4" fmla="*/ 1 w 2"/>
                <a:gd name="T5" fmla="*/ 0 h 4"/>
                <a:gd name="T6" fmla="*/ 1 w 2"/>
                <a:gd name="T7" fmla="*/ 0 h 4"/>
                <a:gd name="T8" fmla="*/ 0 w 2"/>
                <a:gd name="T9" fmla="*/ 0 h 4"/>
                <a:gd name="T10" fmla="*/ 0 w 2"/>
                <a:gd name="T11" fmla="*/ 0 h 4"/>
                <a:gd name="T12" fmla="*/ 1 w 2"/>
                <a:gd name="T13" fmla="*/ 0 h 4"/>
                <a:gd name="T14" fmla="*/ 1 w 2"/>
                <a:gd name="T15" fmla="*/ 1 h 4"/>
                <a:gd name="T16" fmla="*/ 1 w 2"/>
                <a:gd name="T17" fmla="*/ 2 h 4"/>
                <a:gd name="T18" fmla="*/ 1 w 2"/>
                <a:gd name="T19" fmla="*/ 2 h 4"/>
                <a:gd name="T20" fmla="*/ 1 w 2"/>
                <a:gd name="T21" fmla="*/ 3 h 4"/>
                <a:gd name="T22" fmla="*/ 1 w 2"/>
                <a:gd name="T23" fmla="*/ 3 h 4"/>
                <a:gd name="T24" fmla="*/ 0 w 2"/>
                <a:gd name="T25" fmla="*/ 4 h 4"/>
                <a:gd name="T26" fmla="*/ 1 w 2"/>
                <a:gd name="T27" fmla="*/ 3 h 4"/>
                <a:gd name="T28" fmla="*/ 2 w 2"/>
                <a:gd name="T29" fmla="*/ 3 h 4"/>
                <a:gd name="T30" fmla="*/ 2 w 2"/>
                <a:gd name="T31" fmla="*/ 2 h 4"/>
                <a:gd name="T32" fmla="*/ 2 w 2"/>
                <a:gd name="T33" fmla="*/ 1 h 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9" name="Freeform 636"/>
            <p:cNvSpPr>
              <a:spLocks/>
            </p:cNvSpPr>
            <p:nvPr/>
          </p:nvSpPr>
          <p:spPr bwMode="auto">
            <a:xfrm>
              <a:off x="2838" y="3389"/>
              <a:ext cx="1" cy="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1 h 2"/>
                <a:gd name="T16" fmla="*/ 1 w 1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0" name="Freeform 637"/>
            <p:cNvSpPr>
              <a:spLocks/>
            </p:cNvSpPr>
            <p:nvPr/>
          </p:nvSpPr>
          <p:spPr bwMode="auto">
            <a:xfrm>
              <a:off x="2814" y="3199"/>
              <a:ext cx="1" cy="184"/>
            </a:xfrm>
            <a:custGeom>
              <a:avLst/>
              <a:gdLst>
                <a:gd name="T0" fmla="*/ 0 w 1"/>
                <a:gd name="T1" fmla="*/ 0 h 184"/>
                <a:gd name="T2" fmla="*/ 0 w 1"/>
                <a:gd name="T3" fmla="*/ 183 h 184"/>
                <a:gd name="T4" fmla="*/ 0 w 1"/>
                <a:gd name="T5" fmla="*/ 183 h 184"/>
                <a:gd name="T6" fmla="*/ 0 w 1"/>
                <a:gd name="T7" fmla="*/ 183 h 184"/>
                <a:gd name="T8" fmla="*/ 0 w 1"/>
                <a:gd name="T9" fmla="*/ 183 h 184"/>
                <a:gd name="T10" fmla="*/ 1 w 1"/>
                <a:gd name="T11" fmla="*/ 184 h 184"/>
                <a:gd name="T12" fmla="*/ 1 w 1"/>
                <a:gd name="T13" fmla="*/ 0 h 184"/>
                <a:gd name="T14" fmla="*/ 0 w 1"/>
                <a:gd name="T15" fmla="*/ 0 h 1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" h="184">
                  <a:moveTo>
                    <a:pt x="0" y="0"/>
                  </a:moveTo>
                  <a:lnTo>
                    <a:pt x="0" y="183"/>
                  </a:lnTo>
                  <a:lnTo>
                    <a:pt x="1" y="184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1" name="Freeform 638"/>
            <p:cNvSpPr>
              <a:spLocks/>
            </p:cNvSpPr>
            <p:nvPr/>
          </p:nvSpPr>
          <p:spPr bwMode="auto">
            <a:xfrm>
              <a:off x="2815" y="3199"/>
              <a:ext cx="3" cy="184"/>
            </a:xfrm>
            <a:custGeom>
              <a:avLst/>
              <a:gdLst>
                <a:gd name="T0" fmla="*/ 3 w 3"/>
                <a:gd name="T1" fmla="*/ 182 h 184"/>
                <a:gd name="T2" fmla="*/ 1 w 3"/>
                <a:gd name="T3" fmla="*/ 0 h 184"/>
                <a:gd name="T4" fmla="*/ 0 w 3"/>
                <a:gd name="T5" fmla="*/ 0 h 184"/>
                <a:gd name="T6" fmla="*/ 0 w 3"/>
                <a:gd name="T7" fmla="*/ 184 h 184"/>
                <a:gd name="T8" fmla="*/ 1 w 3"/>
                <a:gd name="T9" fmla="*/ 184 h 184"/>
                <a:gd name="T10" fmla="*/ 2 w 3"/>
                <a:gd name="T11" fmla="*/ 184 h 184"/>
                <a:gd name="T12" fmla="*/ 2 w 3"/>
                <a:gd name="T13" fmla="*/ 183 h 184"/>
                <a:gd name="T14" fmla="*/ 3 w 3"/>
                <a:gd name="T15" fmla="*/ 182 h 1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184">
                  <a:moveTo>
                    <a:pt x="3" y="182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184"/>
                  </a:lnTo>
                  <a:lnTo>
                    <a:pt x="1" y="184"/>
                  </a:lnTo>
                  <a:lnTo>
                    <a:pt x="2" y="184"/>
                  </a:lnTo>
                  <a:lnTo>
                    <a:pt x="2" y="183"/>
                  </a:lnTo>
                  <a:lnTo>
                    <a:pt x="3" y="182"/>
                  </a:lnTo>
                  <a:close/>
                </a:path>
              </a:pathLst>
            </a:custGeom>
            <a:solidFill>
              <a:srgbClr val="DBD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2" name="Freeform 639"/>
            <p:cNvSpPr>
              <a:spLocks/>
            </p:cNvSpPr>
            <p:nvPr/>
          </p:nvSpPr>
          <p:spPr bwMode="auto">
            <a:xfrm>
              <a:off x="2702" y="3324"/>
              <a:ext cx="113" cy="46"/>
            </a:xfrm>
            <a:custGeom>
              <a:avLst/>
              <a:gdLst>
                <a:gd name="T0" fmla="*/ 113 w 113"/>
                <a:gd name="T1" fmla="*/ 0 h 46"/>
                <a:gd name="T2" fmla="*/ 113 w 113"/>
                <a:gd name="T3" fmla="*/ 0 h 46"/>
                <a:gd name="T4" fmla="*/ 112 w 113"/>
                <a:gd name="T5" fmla="*/ 0 h 46"/>
                <a:gd name="T6" fmla="*/ 112 w 113"/>
                <a:gd name="T7" fmla="*/ 0 h 46"/>
                <a:gd name="T8" fmla="*/ 112 w 113"/>
                <a:gd name="T9" fmla="*/ 0 h 46"/>
                <a:gd name="T10" fmla="*/ 2 w 113"/>
                <a:gd name="T11" fmla="*/ 42 h 46"/>
                <a:gd name="T12" fmla="*/ 1 w 113"/>
                <a:gd name="T13" fmla="*/ 43 h 46"/>
                <a:gd name="T14" fmla="*/ 1 w 113"/>
                <a:gd name="T15" fmla="*/ 43 h 46"/>
                <a:gd name="T16" fmla="*/ 0 w 113"/>
                <a:gd name="T17" fmla="*/ 45 h 46"/>
                <a:gd name="T18" fmla="*/ 1 w 113"/>
                <a:gd name="T19" fmla="*/ 46 h 46"/>
                <a:gd name="T20" fmla="*/ 1 w 113"/>
                <a:gd name="T21" fmla="*/ 45 h 46"/>
                <a:gd name="T22" fmla="*/ 2 w 113"/>
                <a:gd name="T23" fmla="*/ 44 h 46"/>
                <a:gd name="T24" fmla="*/ 2 w 113"/>
                <a:gd name="T25" fmla="*/ 43 h 46"/>
                <a:gd name="T26" fmla="*/ 2 w 113"/>
                <a:gd name="T27" fmla="*/ 43 h 46"/>
                <a:gd name="T28" fmla="*/ 113 w 113"/>
                <a:gd name="T29" fmla="*/ 0 h 4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46">
                  <a:moveTo>
                    <a:pt x="113" y="0"/>
                  </a:moveTo>
                  <a:lnTo>
                    <a:pt x="113" y="0"/>
                  </a:lnTo>
                  <a:lnTo>
                    <a:pt x="112" y="0"/>
                  </a:lnTo>
                  <a:lnTo>
                    <a:pt x="2" y="42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6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3" name="Freeform 640"/>
            <p:cNvSpPr>
              <a:spLocks/>
            </p:cNvSpPr>
            <p:nvPr/>
          </p:nvSpPr>
          <p:spPr bwMode="auto">
            <a:xfrm>
              <a:off x="2703" y="3324"/>
              <a:ext cx="113" cy="48"/>
            </a:xfrm>
            <a:custGeom>
              <a:avLst/>
              <a:gdLst>
                <a:gd name="T0" fmla="*/ 112 w 113"/>
                <a:gd name="T1" fmla="*/ 0 h 48"/>
                <a:gd name="T2" fmla="*/ 1 w 113"/>
                <a:gd name="T3" fmla="*/ 43 h 48"/>
                <a:gd name="T4" fmla="*/ 1 w 113"/>
                <a:gd name="T5" fmla="*/ 43 h 48"/>
                <a:gd name="T6" fmla="*/ 1 w 113"/>
                <a:gd name="T7" fmla="*/ 44 h 48"/>
                <a:gd name="T8" fmla="*/ 0 w 113"/>
                <a:gd name="T9" fmla="*/ 45 h 48"/>
                <a:gd name="T10" fmla="*/ 0 w 113"/>
                <a:gd name="T11" fmla="*/ 46 h 48"/>
                <a:gd name="T12" fmla="*/ 0 w 113"/>
                <a:gd name="T13" fmla="*/ 47 h 48"/>
                <a:gd name="T14" fmla="*/ 1 w 113"/>
                <a:gd name="T15" fmla="*/ 47 h 48"/>
                <a:gd name="T16" fmla="*/ 1 w 113"/>
                <a:gd name="T17" fmla="*/ 47 h 48"/>
                <a:gd name="T18" fmla="*/ 2 w 113"/>
                <a:gd name="T19" fmla="*/ 48 h 48"/>
                <a:gd name="T20" fmla="*/ 112 w 113"/>
                <a:gd name="T21" fmla="*/ 4 h 48"/>
                <a:gd name="T22" fmla="*/ 112 w 113"/>
                <a:gd name="T23" fmla="*/ 3 h 48"/>
                <a:gd name="T24" fmla="*/ 113 w 113"/>
                <a:gd name="T25" fmla="*/ 2 h 48"/>
                <a:gd name="T26" fmla="*/ 113 w 113"/>
                <a:gd name="T27" fmla="*/ 1 h 48"/>
                <a:gd name="T28" fmla="*/ 112 w 113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48">
                  <a:moveTo>
                    <a:pt x="112" y="0"/>
                  </a:moveTo>
                  <a:lnTo>
                    <a:pt x="1" y="43"/>
                  </a:lnTo>
                  <a:lnTo>
                    <a:pt x="1" y="44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2" y="48"/>
                  </a:lnTo>
                  <a:lnTo>
                    <a:pt x="112" y="4"/>
                  </a:lnTo>
                  <a:lnTo>
                    <a:pt x="112" y="3"/>
                  </a:lnTo>
                  <a:lnTo>
                    <a:pt x="113" y="2"/>
                  </a:lnTo>
                  <a:lnTo>
                    <a:pt x="113" y="1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DBD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4" name="Freeform 641"/>
            <p:cNvSpPr>
              <a:spLocks/>
            </p:cNvSpPr>
            <p:nvPr/>
          </p:nvSpPr>
          <p:spPr bwMode="auto">
            <a:xfrm>
              <a:off x="2707" y="3328"/>
              <a:ext cx="108" cy="48"/>
            </a:xfrm>
            <a:custGeom>
              <a:avLst/>
              <a:gdLst>
                <a:gd name="T0" fmla="*/ 107 w 108"/>
                <a:gd name="T1" fmla="*/ 0 h 48"/>
                <a:gd name="T2" fmla="*/ 108 w 108"/>
                <a:gd name="T3" fmla="*/ 0 h 48"/>
                <a:gd name="T4" fmla="*/ 108 w 108"/>
                <a:gd name="T5" fmla="*/ 2 h 48"/>
                <a:gd name="T6" fmla="*/ 108 w 108"/>
                <a:gd name="T7" fmla="*/ 4 h 48"/>
                <a:gd name="T8" fmla="*/ 108 w 108"/>
                <a:gd name="T9" fmla="*/ 7 h 48"/>
                <a:gd name="T10" fmla="*/ 107 w 108"/>
                <a:gd name="T11" fmla="*/ 10 h 48"/>
                <a:gd name="T12" fmla="*/ 105 w 108"/>
                <a:gd name="T13" fmla="*/ 13 h 48"/>
                <a:gd name="T14" fmla="*/ 101 w 108"/>
                <a:gd name="T15" fmla="*/ 16 h 48"/>
                <a:gd name="T16" fmla="*/ 95 w 108"/>
                <a:gd name="T17" fmla="*/ 18 h 48"/>
                <a:gd name="T18" fmla="*/ 90 w 108"/>
                <a:gd name="T19" fmla="*/ 20 h 48"/>
                <a:gd name="T20" fmla="*/ 86 w 108"/>
                <a:gd name="T21" fmla="*/ 20 h 48"/>
                <a:gd name="T22" fmla="*/ 83 w 108"/>
                <a:gd name="T23" fmla="*/ 20 h 48"/>
                <a:gd name="T24" fmla="*/ 81 w 108"/>
                <a:gd name="T25" fmla="*/ 19 h 48"/>
                <a:gd name="T26" fmla="*/ 79 w 108"/>
                <a:gd name="T27" fmla="*/ 18 h 48"/>
                <a:gd name="T28" fmla="*/ 78 w 108"/>
                <a:gd name="T29" fmla="*/ 17 h 48"/>
                <a:gd name="T30" fmla="*/ 78 w 108"/>
                <a:gd name="T31" fmla="*/ 17 h 48"/>
                <a:gd name="T32" fmla="*/ 77 w 108"/>
                <a:gd name="T33" fmla="*/ 16 h 48"/>
                <a:gd name="T34" fmla="*/ 77 w 108"/>
                <a:gd name="T35" fmla="*/ 17 h 48"/>
                <a:gd name="T36" fmla="*/ 77 w 108"/>
                <a:gd name="T37" fmla="*/ 18 h 48"/>
                <a:gd name="T38" fmla="*/ 77 w 108"/>
                <a:gd name="T39" fmla="*/ 20 h 48"/>
                <a:gd name="T40" fmla="*/ 76 w 108"/>
                <a:gd name="T41" fmla="*/ 22 h 48"/>
                <a:gd name="T42" fmla="*/ 75 w 108"/>
                <a:gd name="T43" fmla="*/ 25 h 48"/>
                <a:gd name="T44" fmla="*/ 72 w 108"/>
                <a:gd name="T45" fmla="*/ 27 h 48"/>
                <a:gd name="T46" fmla="*/ 68 w 108"/>
                <a:gd name="T47" fmla="*/ 30 h 48"/>
                <a:gd name="T48" fmla="*/ 64 w 108"/>
                <a:gd name="T49" fmla="*/ 32 h 48"/>
                <a:gd name="T50" fmla="*/ 58 w 108"/>
                <a:gd name="T51" fmla="*/ 33 h 48"/>
                <a:gd name="T52" fmla="*/ 53 w 108"/>
                <a:gd name="T53" fmla="*/ 34 h 48"/>
                <a:gd name="T54" fmla="*/ 49 w 108"/>
                <a:gd name="T55" fmla="*/ 34 h 48"/>
                <a:gd name="T56" fmla="*/ 45 w 108"/>
                <a:gd name="T57" fmla="*/ 33 h 48"/>
                <a:gd name="T58" fmla="*/ 43 w 108"/>
                <a:gd name="T59" fmla="*/ 33 h 48"/>
                <a:gd name="T60" fmla="*/ 41 w 108"/>
                <a:gd name="T61" fmla="*/ 32 h 48"/>
                <a:gd name="T62" fmla="*/ 39 w 108"/>
                <a:gd name="T63" fmla="*/ 31 h 48"/>
                <a:gd name="T64" fmla="*/ 39 w 108"/>
                <a:gd name="T65" fmla="*/ 31 h 48"/>
                <a:gd name="T66" fmla="*/ 39 w 108"/>
                <a:gd name="T67" fmla="*/ 31 h 48"/>
                <a:gd name="T68" fmla="*/ 38 w 108"/>
                <a:gd name="T69" fmla="*/ 33 h 48"/>
                <a:gd name="T70" fmla="*/ 38 w 108"/>
                <a:gd name="T71" fmla="*/ 35 h 48"/>
                <a:gd name="T72" fmla="*/ 36 w 108"/>
                <a:gd name="T73" fmla="*/ 37 h 48"/>
                <a:gd name="T74" fmla="*/ 34 w 108"/>
                <a:gd name="T75" fmla="*/ 40 h 48"/>
                <a:gd name="T76" fmla="*/ 31 w 108"/>
                <a:gd name="T77" fmla="*/ 42 h 48"/>
                <a:gd name="T78" fmla="*/ 27 w 108"/>
                <a:gd name="T79" fmla="*/ 44 h 48"/>
                <a:gd name="T80" fmla="*/ 22 w 108"/>
                <a:gd name="T81" fmla="*/ 46 h 48"/>
                <a:gd name="T82" fmla="*/ 16 w 108"/>
                <a:gd name="T83" fmla="*/ 48 h 48"/>
                <a:gd name="T84" fmla="*/ 12 w 108"/>
                <a:gd name="T85" fmla="*/ 48 h 48"/>
                <a:gd name="T86" fmla="*/ 8 w 108"/>
                <a:gd name="T87" fmla="*/ 47 h 48"/>
                <a:gd name="T88" fmla="*/ 5 w 108"/>
                <a:gd name="T89" fmla="*/ 47 h 48"/>
                <a:gd name="T90" fmla="*/ 3 w 108"/>
                <a:gd name="T91" fmla="*/ 45 h 48"/>
                <a:gd name="T92" fmla="*/ 1 w 108"/>
                <a:gd name="T93" fmla="*/ 44 h 48"/>
                <a:gd name="T94" fmla="*/ 0 w 108"/>
                <a:gd name="T95" fmla="*/ 44 h 48"/>
                <a:gd name="T96" fmla="*/ 0 w 108"/>
                <a:gd name="T97" fmla="*/ 43 h 48"/>
                <a:gd name="T98" fmla="*/ 107 w 108"/>
                <a:gd name="T99" fmla="*/ 0 h 4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8" h="48">
                  <a:moveTo>
                    <a:pt x="107" y="0"/>
                  </a:moveTo>
                  <a:lnTo>
                    <a:pt x="108" y="0"/>
                  </a:lnTo>
                  <a:lnTo>
                    <a:pt x="108" y="2"/>
                  </a:lnTo>
                  <a:lnTo>
                    <a:pt x="108" y="4"/>
                  </a:lnTo>
                  <a:lnTo>
                    <a:pt x="108" y="7"/>
                  </a:lnTo>
                  <a:lnTo>
                    <a:pt x="107" y="10"/>
                  </a:lnTo>
                  <a:lnTo>
                    <a:pt x="105" y="13"/>
                  </a:lnTo>
                  <a:lnTo>
                    <a:pt x="101" y="16"/>
                  </a:lnTo>
                  <a:lnTo>
                    <a:pt x="95" y="18"/>
                  </a:lnTo>
                  <a:lnTo>
                    <a:pt x="90" y="20"/>
                  </a:lnTo>
                  <a:lnTo>
                    <a:pt x="86" y="20"/>
                  </a:lnTo>
                  <a:lnTo>
                    <a:pt x="83" y="20"/>
                  </a:lnTo>
                  <a:lnTo>
                    <a:pt x="81" y="19"/>
                  </a:lnTo>
                  <a:lnTo>
                    <a:pt x="79" y="18"/>
                  </a:lnTo>
                  <a:lnTo>
                    <a:pt x="78" y="17"/>
                  </a:lnTo>
                  <a:lnTo>
                    <a:pt x="77" y="16"/>
                  </a:lnTo>
                  <a:lnTo>
                    <a:pt x="77" y="17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6" y="22"/>
                  </a:lnTo>
                  <a:lnTo>
                    <a:pt x="75" y="25"/>
                  </a:lnTo>
                  <a:lnTo>
                    <a:pt x="72" y="27"/>
                  </a:lnTo>
                  <a:lnTo>
                    <a:pt x="68" y="30"/>
                  </a:lnTo>
                  <a:lnTo>
                    <a:pt x="64" y="32"/>
                  </a:lnTo>
                  <a:lnTo>
                    <a:pt x="58" y="33"/>
                  </a:lnTo>
                  <a:lnTo>
                    <a:pt x="53" y="34"/>
                  </a:lnTo>
                  <a:lnTo>
                    <a:pt x="49" y="34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1" y="32"/>
                  </a:lnTo>
                  <a:lnTo>
                    <a:pt x="39" y="31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6" y="37"/>
                  </a:lnTo>
                  <a:lnTo>
                    <a:pt x="34" y="40"/>
                  </a:lnTo>
                  <a:lnTo>
                    <a:pt x="31" y="42"/>
                  </a:lnTo>
                  <a:lnTo>
                    <a:pt x="27" y="44"/>
                  </a:lnTo>
                  <a:lnTo>
                    <a:pt x="22" y="46"/>
                  </a:lnTo>
                  <a:lnTo>
                    <a:pt x="16" y="48"/>
                  </a:lnTo>
                  <a:lnTo>
                    <a:pt x="12" y="48"/>
                  </a:lnTo>
                  <a:lnTo>
                    <a:pt x="8" y="47"/>
                  </a:lnTo>
                  <a:lnTo>
                    <a:pt x="5" y="47"/>
                  </a:lnTo>
                  <a:lnTo>
                    <a:pt x="3" y="45"/>
                  </a:lnTo>
                  <a:lnTo>
                    <a:pt x="1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5" name="Freeform 642"/>
            <p:cNvSpPr>
              <a:spLocks/>
            </p:cNvSpPr>
            <p:nvPr/>
          </p:nvSpPr>
          <p:spPr bwMode="auto">
            <a:xfrm>
              <a:off x="2787" y="3332"/>
              <a:ext cx="25" cy="13"/>
            </a:xfrm>
            <a:custGeom>
              <a:avLst/>
              <a:gdLst>
                <a:gd name="T0" fmla="*/ 25 w 25"/>
                <a:gd name="T1" fmla="*/ 0 h 13"/>
                <a:gd name="T2" fmla="*/ 25 w 25"/>
                <a:gd name="T3" fmla="*/ 1 h 13"/>
                <a:gd name="T4" fmla="*/ 24 w 25"/>
                <a:gd name="T5" fmla="*/ 2 h 13"/>
                <a:gd name="T6" fmla="*/ 23 w 25"/>
                <a:gd name="T7" fmla="*/ 5 h 13"/>
                <a:gd name="T8" fmla="*/ 21 w 25"/>
                <a:gd name="T9" fmla="*/ 8 h 13"/>
                <a:gd name="T10" fmla="*/ 18 w 25"/>
                <a:gd name="T11" fmla="*/ 10 h 13"/>
                <a:gd name="T12" fmla="*/ 14 w 25"/>
                <a:gd name="T13" fmla="*/ 12 h 13"/>
                <a:gd name="T14" fmla="*/ 8 w 25"/>
                <a:gd name="T15" fmla="*/ 12 h 13"/>
                <a:gd name="T16" fmla="*/ 0 w 25"/>
                <a:gd name="T17" fmla="*/ 11 h 13"/>
                <a:gd name="T18" fmla="*/ 1 w 25"/>
                <a:gd name="T19" fmla="*/ 11 h 13"/>
                <a:gd name="T20" fmla="*/ 4 w 25"/>
                <a:gd name="T21" fmla="*/ 12 h 13"/>
                <a:gd name="T22" fmla="*/ 7 w 25"/>
                <a:gd name="T23" fmla="*/ 13 h 13"/>
                <a:gd name="T24" fmla="*/ 12 w 25"/>
                <a:gd name="T25" fmla="*/ 13 h 13"/>
                <a:gd name="T26" fmla="*/ 16 w 25"/>
                <a:gd name="T27" fmla="*/ 12 h 13"/>
                <a:gd name="T28" fmla="*/ 20 w 25"/>
                <a:gd name="T29" fmla="*/ 10 h 13"/>
                <a:gd name="T30" fmla="*/ 23 w 25"/>
                <a:gd name="T31" fmla="*/ 6 h 13"/>
                <a:gd name="T32" fmla="*/ 25 w 25"/>
                <a:gd name="T33" fmla="*/ 0 h 1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13">
                  <a:moveTo>
                    <a:pt x="25" y="0"/>
                  </a:moveTo>
                  <a:lnTo>
                    <a:pt x="25" y="1"/>
                  </a:lnTo>
                  <a:lnTo>
                    <a:pt x="24" y="2"/>
                  </a:lnTo>
                  <a:lnTo>
                    <a:pt x="23" y="5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4" y="12"/>
                  </a:lnTo>
                  <a:lnTo>
                    <a:pt x="8" y="12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4" y="12"/>
                  </a:lnTo>
                  <a:lnTo>
                    <a:pt x="7" y="13"/>
                  </a:lnTo>
                  <a:lnTo>
                    <a:pt x="12" y="13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3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6" name="Freeform 643"/>
            <p:cNvSpPr>
              <a:spLocks/>
            </p:cNvSpPr>
            <p:nvPr/>
          </p:nvSpPr>
          <p:spPr bwMode="auto">
            <a:xfrm>
              <a:off x="2751" y="3346"/>
              <a:ext cx="29" cy="13"/>
            </a:xfrm>
            <a:custGeom>
              <a:avLst/>
              <a:gdLst>
                <a:gd name="T0" fmla="*/ 29 w 29"/>
                <a:gd name="T1" fmla="*/ 0 h 13"/>
                <a:gd name="T2" fmla="*/ 29 w 29"/>
                <a:gd name="T3" fmla="*/ 0 h 13"/>
                <a:gd name="T4" fmla="*/ 29 w 29"/>
                <a:gd name="T5" fmla="*/ 1 h 13"/>
                <a:gd name="T6" fmla="*/ 29 w 29"/>
                <a:gd name="T7" fmla="*/ 2 h 13"/>
                <a:gd name="T8" fmla="*/ 28 w 29"/>
                <a:gd name="T9" fmla="*/ 3 h 13"/>
                <a:gd name="T10" fmla="*/ 28 w 29"/>
                <a:gd name="T11" fmla="*/ 4 h 13"/>
                <a:gd name="T12" fmla="*/ 27 w 29"/>
                <a:gd name="T13" fmla="*/ 5 h 13"/>
                <a:gd name="T14" fmla="*/ 26 w 29"/>
                <a:gd name="T15" fmla="*/ 7 h 13"/>
                <a:gd name="T16" fmla="*/ 24 w 29"/>
                <a:gd name="T17" fmla="*/ 8 h 13"/>
                <a:gd name="T18" fmla="*/ 22 w 29"/>
                <a:gd name="T19" fmla="*/ 9 h 13"/>
                <a:gd name="T20" fmla="*/ 20 w 29"/>
                <a:gd name="T21" fmla="*/ 10 h 13"/>
                <a:gd name="T22" fmla="*/ 18 w 29"/>
                <a:gd name="T23" fmla="*/ 11 h 13"/>
                <a:gd name="T24" fmla="*/ 15 w 29"/>
                <a:gd name="T25" fmla="*/ 12 h 13"/>
                <a:gd name="T26" fmla="*/ 12 w 29"/>
                <a:gd name="T27" fmla="*/ 12 h 13"/>
                <a:gd name="T28" fmla="*/ 9 w 29"/>
                <a:gd name="T29" fmla="*/ 12 h 13"/>
                <a:gd name="T30" fmla="*/ 5 w 29"/>
                <a:gd name="T31" fmla="*/ 12 h 13"/>
                <a:gd name="T32" fmla="*/ 0 w 29"/>
                <a:gd name="T33" fmla="*/ 11 h 13"/>
                <a:gd name="T34" fmla="*/ 0 w 29"/>
                <a:gd name="T35" fmla="*/ 12 h 13"/>
                <a:gd name="T36" fmla="*/ 1 w 29"/>
                <a:gd name="T37" fmla="*/ 12 h 13"/>
                <a:gd name="T38" fmla="*/ 3 w 29"/>
                <a:gd name="T39" fmla="*/ 12 h 13"/>
                <a:gd name="T40" fmla="*/ 4 w 29"/>
                <a:gd name="T41" fmla="*/ 13 h 13"/>
                <a:gd name="T42" fmla="*/ 6 w 29"/>
                <a:gd name="T43" fmla="*/ 13 h 13"/>
                <a:gd name="T44" fmla="*/ 9 w 29"/>
                <a:gd name="T45" fmla="*/ 13 h 13"/>
                <a:gd name="T46" fmla="*/ 11 w 29"/>
                <a:gd name="T47" fmla="*/ 13 h 13"/>
                <a:gd name="T48" fmla="*/ 14 w 29"/>
                <a:gd name="T49" fmla="*/ 13 h 13"/>
                <a:gd name="T50" fmla="*/ 16 w 29"/>
                <a:gd name="T51" fmla="*/ 13 h 13"/>
                <a:gd name="T52" fmla="*/ 19 w 29"/>
                <a:gd name="T53" fmla="*/ 13 h 13"/>
                <a:gd name="T54" fmla="*/ 21 w 29"/>
                <a:gd name="T55" fmla="*/ 12 h 13"/>
                <a:gd name="T56" fmla="*/ 24 w 29"/>
                <a:gd name="T57" fmla="*/ 11 h 13"/>
                <a:gd name="T58" fmla="*/ 26 w 29"/>
                <a:gd name="T59" fmla="*/ 9 h 13"/>
                <a:gd name="T60" fmla="*/ 27 w 29"/>
                <a:gd name="T61" fmla="*/ 7 h 13"/>
                <a:gd name="T62" fmla="*/ 29 w 29"/>
                <a:gd name="T63" fmla="*/ 4 h 13"/>
                <a:gd name="T64" fmla="*/ 29 w 29"/>
                <a:gd name="T65" fmla="*/ 0 h 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9" h="13">
                  <a:moveTo>
                    <a:pt x="29" y="0"/>
                  </a:moveTo>
                  <a:lnTo>
                    <a:pt x="29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7" y="5"/>
                  </a:lnTo>
                  <a:lnTo>
                    <a:pt x="26" y="7"/>
                  </a:lnTo>
                  <a:lnTo>
                    <a:pt x="24" y="8"/>
                  </a:lnTo>
                  <a:lnTo>
                    <a:pt x="22" y="9"/>
                  </a:lnTo>
                  <a:lnTo>
                    <a:pt x="20" y="10"/>
                  </a:lnTo>
                  <a:lnTo>
                    <a:pt x="18" y="11"/>
                  </a:lnTo>
                  <a:lnTo>
                    <a:pt x="15" y="12"/>
                  </a:lnTo>
                  <a:lnTo>
                    <a:pt x="12" y="12"/>
                  </a:lnTo>
                  <a:lnTo>
                    <a:pt x="9" y="12"/>
                  </a:lnTo>
                  <a:lnTo>
                    <a:pt x="5" y="12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3" y="12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9" y="13"/>
                  </a:lnTo>
                  <a:lnTo>
                    <a:pt x="11" y="13"/>
                  </a:lnTo>
                  <a:lnTo>
                    <a:pt x="14" y="13"/>
                  </a:lnTo>
                  <a:lnTo>
                    <a:pt x="16" y="13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4" y="11"/>
                  </a:lnTo>
                  <a:lnTo>
                    <a:pt x="26" y="9"/>
                  </a:lnTo>
                  <a:lnTo>
                    <a:pt x="27" y="7"/>
                  </a:lnTo>
                  <a:lnTo>
                    <a:pt x="29" y="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7" name="Freeform 644"/>
            <p:cNvSpPr>
              <a:spLocks/>
            </p:cNvSpPr>
            <p:nvPr/>
          </p:nvSpPr>
          <p:spPr bwMode="auto">
            <a:xfrm>
              <a:off x="2756" y="3347"/>
              <a:ext cx="19" cy="9"/>
            </a:xfrm>
            <a:custGeom>
              <a:avLst/>
              <a:gdLst>
                <a:gd name="T0" fmla="*/ 19 w 19"/>
                <a:gd name="T1" fmla="*/ 0 h 9"/>
                <a:gd name="T2" fmla="*/ 19 w 19"/>
                <a:gd name="T3" fmla="*/ 0 h 9"/>
                <a:gd name="T4" fmla="*/ 19 w 19"/>
                <a:gd name="T5" fmla="*/ 1 h 9"/>
                <a:gd name="T6" fmla="*/ 18 w 19"/>
                <a:gd name="T7" fmla="*/ 3 h 9"/>
                <a:gd name="T8" fmla="*/ 16 w 19"/>
                <a:gd name="T9" fmla="*/ 4 h 9"/>
                <a:gd name="T10" fmla="*/ 14 w 19"/>
                <a:gd name="T11" fmla="*/ 6 h 9"/>
                <a:gd name="T12" fmla="*/ 11 w 19"/>
                <a:gd name="T13" fmla="*/ 7 h 9"/>
                <a:gd name="T14" fmla="*/ 6 w 19"/>
                <a:gd name="T15" fmla="*/ 8 h 9"/>
                <a:gd name="T16" fmla="*/ 0 w 19"/>
                <a:gd name="T17" fmla="*/ 8 h 9"/>
                <a:gd name="T18" fmla="*/ 1 w 19"/>
                <a:gd name="T19" fmla="*/ 8 h 9"/>
                <a:gd name="T20" fmla="*/ 3 w 19"/>
                <a:gd name="T21" fmla="*/ 8 h 9"/>
                <a:gd name="T22" fmla="*/ 6 w 19"/>
                <a:gd name="T23" fmla="*/ 9 h 9"/>
                <a:gd name="T24" fmla="*/ 9 w 19"/>
                <a:gd name="T25" fmla="*/ 9 h 9"/>
                <a:gd name="T26" fmla="*/ 13 w 19"/>
                <a:gd name="T27" fmla="*/ 8 h 9"/>
                <a:gd name="T28" fmla="*/ 16 w 19"/>
                <a:gd name="T29" fmla="*/ 7 h 9"/>
                <a:gd name="T30" fmla="*/ 18 w 19"/>
                <a:gd name="T31" fmla="*/ 4 h 9"/>
                <a:gd name="T32" fmla="*/ 19 w 19"/>
                <a:gd name="T33" fmla="*/ 0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" h="9">
                  <a:moveTo>
                    <a:pt x="19" y="0"/>
                  </a:moveTo>
                  <a:lnTo>
                    <a:pt x="19" y="0"/>
                  </a:lnTo>
                  <a:lnTo>
                    <a:pt x="19" y="1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1" y="7"/>
                  </a:lnTo>
                  <a:lnTo>
                    <a:pt x="6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3" y="8"/>
                  </a:lnTo>
                  <a:lnTo>
                    <a:pt x="6" y="9"/>
                  </a:lnTo>
                  <a:lnTo>
                    <a:pt x="9" y="9"/>
                  </a:lnTo>
                  <a:lnTo>
                    <a:pt x="13" y="8"/>
                  </a:lnTo>
                  <a:lnTo>
                    <a:pt x="16" y="7"/>
                  </a:lnTo>
                  <a:lnTo>
                    <a:pt x="18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8" name="Freeform 645"/>
            <p:cNvSpPr>
              <a:spLocks/>
            </p:cNvSpPr>
            <p:nvPr/>
          </p:nvSpPr>
          <p:spPr bwMode="auto">
            <a:xfrm>
              <a:off x="2714" y="3361"/>
              <a:ext cx="27" cy="12"/>
            </a:xfrm>
            <a:custGeom>
              <a:avLst/>
              <a:gdLst>
                <a:gd name="T0" fmla="*/ 27 w 27"/>
                <a:gd name="T1" fmla="*/ 0 h 12"/>
                <a:gd name="T2" fmla="*/ 27 w 27"/>
                <a:gd name="T3" fmla="*/ 0 h 12"/>
                <a:gd name="T4" fmla="*/ 27 w 27"/>
                <a:gd name="T5" fmla="*/ 0 h 12"/>
                <a:gd name="T6" fmla="*/ 26 w 27"/>
                <a:gd name="T7" fmla="*/ 1 h 12"/>
                <a:gd name="T8" fmla="*/ 25 w 27"/>
                <a:gd name="T9" fmla="*/ 2 h 12"/>
                <a:gd name="T10" fmla="*/ 24 w 27"/>
                <a:gd name="T11" fmla="*/ 3 h 12"/>
                <a:gd name="T12" fmla="*/ 23 w 27"/>
                <a:gd name="T13" fmla="*/ 4 h 12"/>
                <a:gd name="T14" fmla="*/ 22 w 27"/>
                <a:gd name="T15" fmla="*/ 5 h 12"/>
                <a:gd name="T16" fmla="*/ 20 w 27"/>
                <a:gd name="T17" fmla="*/ 6 h 12"/>
                <a:gd name="T18" fmla="*/ 19 w 27"/>
                <a:gd name="T19" fmla="*/ 7 h 12"/>
                <a:gd name="T20" fmla="*/ 17 w 27"/>
                <a:gd name="T21" fmla="*/ 8 h 12"/>
                <a:gd name="T22" fmla="*/ 14 w 27"/>
                <a:gd name="T23" fmla="*/ 9 h 12"/>
                <a:gd name="T24" fmla="*/ 12 w 27"/>
                <a:gd name="T25" fmla="*/ 10 h 12"/>
                <a:gd name="T26" fmla="*/ 10 w 27"/>
                <a:gd name="T27" fmla="*/ 11 h 12"/>
                <a:gd name="T28" fmla="*/ 7 w 27"/>
                <a:gd name="T29" fmla="*/ 11 h 12"/>
                <a:gd name="T30" fmla="*/ 4 w 27"/>
                <a:gd name="T31" fmla="*/ 11 h 12"/>
                <a:gd name="T32" fmla="*/ 0 w 27"/>
                <a:gd name="T33" fmla="*/ 11 h 12"/>
                <a:gd name="T34" fmla="*/ 1 w 27"/>
                <a:gd name="T35" fmla="*/ 11 h 12"/>
                <a:gd name="T36" fmla="*/ 1 w 27"/>
                <a:gd name="T37" fmla="*/ 11 h 12"/>
                <a:gd name="T38" fmla="*/ 2 w 27"/>
                <a:gd name="T39" fmla="*/ 11 h 12"/>
                <a:gd name="T40" fmla="*/ 4 w 27"/>
                <a:gd name="T41" fmla="*/ 11 h 12"/>
                <a:gd name="T42" fmla="*/ 5 w 27"/>
                <a:gd name="T43" fmla="*/ 12 h 12"/>
                <a:gd name="T44" fmla="*/ 7 w 27"/>
                <a:gd name="T45" fmla="*/ 12 h 12"/>
                <a:gd name="T46" fmla="*/ 9 w 27"/>
                <a:gd name="T47" fmla="*/ 12 h 12"/>
                <a:gd name="T48" fmla="*/ 12 w 27"/>
                <a:gd name="T49" fmla="*/ 11 h 12"/>
                <a:gd name="T50" fmla="*/ 14 w 27"/>
                <a:gd name="T51" fmla="*/ 11 h 12"/>
                <a:gd name="T52" fmla="*/ 16 w 27"/>
                <a:gd name="T53" fmla="*/ 10 h 12"/>
                <a:gd name="T54" fmla="*/ 18 w 27"/>
                <a:gd name="T55" fmla="*/ 10 h 12"/>
                <a:gd name="T56" fmla="*/ 20 w 27"/>
                <a:gd name="T57" fmla="*/ 8 h 12"/>
                <a:gd name="T58" fmla="*/ 22 w 27"/>
                <a:gd name="T59" fmla="*/ 7 h 12"/>
                <a:gd name="T60" fmla="*/ 24 w 27"/>
                <a:gd name="T61" fmla="*/ 5 h 12"/>
                <a:gd name="T62" fmla="*/ 26 w 27"/>
                <a:gd name="T63" fmla="*/ 3 h 12"/>
                <a:gd name="T64" fmla="*/ 27 w 27"/>
                <a:gd name="T65" fmla="*/ 0 h 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" h="12">
                  <a:moveTo>
                    <a:pt x="27" y="0"/>
                  </a:moveTo>
                  <a:lnTo>
                    <a:pt x="27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3" y="4"/>
                  </a:lnTo>
                  <a:lnTo>
                    <a:pt x="22" y="5"/>
                  </a:lnTo>
                  <a:lnTo>
                    <a:pt x="20" y="6"/>
                  </a:lnTo>
                  <a:lnTo>
                    <a:pt x="19" y="7"/>
                  </a:lnTo>
                  <a:lnTo>
                    <a:pt x="17" y="8"/>
                  </a:lnTo>
                  <a:lnTo>
                    <a:pt x="14" y="9"/>
                  </a:lnTo>
                  <a:lnTo>
                    <a:pt x="12" y="10"/>
                  </a:lnTo>
                  <a:lnTo>
                    <a:pt x="10" y="11"/>
                  </a:lnTo>
                  <a:lnTo>
                    <a:pt x="7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5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9" name="Freeform 646"/>
            <p:cNvSpPr>
              <a:spLocks/>
            </p:cNvSpPr>
            <p:nvPr/>
          </p:nvSpPr>
          <p:spPr bwMode="auto">
            <a:xfrm>
              <a:off x="2723" y="3362"/>
              <a:ext cx="11" cy="6"/>
            </a:xfrm>
            <a:custGeom>
              <a:avLst/>
              <a:gdLst>
                <a:gd name="T0" fmla="*/ 11 w 11"/>
                <a:gd name="T1" fmla="*/ 0 h 6"/>
                <a:gd name="T2" fmla="*/ 11 w 11"/>
                <a:gd name="T3" fmla="*/ 1 h 6"/>
                <a:gd name="T4" fmla="*/ 11 w 11"/>
                <a:gd name="T5" fmla="*/ 1 h 6"/>
                <a:gd name="T6" fmla="*/ 10 w 11"/>
                <a:gd name="T7" fmla="*/ 2 h 6"/>
                <a:gd name="T8" fmla="*/ 9 w 11"/>
                <a:gd name="T9" fmla="*/ 3 h 6"/>
                <a:gd name="T10" fmla="*/ 8 w 11"/>
                <a:gd name="T11" fmla="*/ 4 h 6"/>
                <a:gd name="T12" fmla="*/ 6 w 11"/>
                <a:gd name="T13" fmla="*/ 4 h 6"/>
                <a:gd name="T14" fmla="*/ 3 w 11"/>
                <a:gd name="T15" fmla="*/ 5 h 6"/>
                <a:gd name="T16" fmla="*/ 0 w 11"/>
                <a:gd name="T17" fmla="*/ 5 h 6"/>
                <a:gd name="T18" fmla="*/ 0 w 11"/>
                <a:gd name="T19" fmla="*/ 5 h 6"/>
                <a:gd name="T20" fmla="*/ 2 w 11"/>
                <a:gd name="T21" fmla="*/ 6 h 6"/>
                <a:gd name="T22" fmla="*/ 3 w 11"/>
                <a:gd name="T23" fmla="*/ 6 h 6"/>
                <a:gd name="T24" fmla="*/ 5 w 11"/>
                <a:gd name="T25" fmla="*/ 6 h 6"/>
                <a:gd name="T26" fmla="*/ 7 w 11"/>
                <a:gd name="T27" fmla="*/ 5 h 6"/>
                <a:gd name="T28" fmla="*/ 9 w 11"/>
                <a:gd name="T29" fmla="*/ 5 h 6"/>
                <a:gd name="T30" fmla="*/ 10 w 11"/>
                <a:gd name="T31" fmla="*/ 3 h 6"/>
                <a:gd name="T32" fmla="*/ 11 w 11"/>
                <a:gd name="T33" fmla="*/ 0 h 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" h="6">
                  <a:moveTo>
                    <a:pt x="11" y="0"/>
                  </a:moveTo>
                  <a:lnTo>
                    <a:pt x="11" y="1"/>
                  </a:lnTo>
                  <a:lnTo>
                    <a:pt x="10" y="2"/>
                  </a:lnTo>
                  <a:lnTo>
                    <a:pt x="9" y="3"/>
                  </a:lnTo>
                  <a:lnTo>
                    <a:pt x="8" y="4"/>
                  </a:lnTo>
                  <a:lnTo>
                    <a:pt x="6" y="4"/>
                  </a:lnTo>
                  <a:lnTo>
                    <a:pt x="3" y="5"/>
                  </a:lnTo>
                  <a:lnTo>
                    <a:pt x="0" y="5"/>
                  </a:lnTo>
                  <a:lnTo>
                    <a:pt x="2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5"/>
                  </a:lnTo>
                  <a:lnTo>
                    <a:pt x="9" y="5"/>
                  </a:lnTo>
                  <a:lnTo>
                    <a:pt x="10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60" name="Freeform 647"/>
            <p:cNvSpPr>
              <a:spLocks/>
            </p:cNvSpPr>
            <p:nvPr/>
          </p:nvSpPr>
          <p:spPr bwMode="auto">
            <a:xfrm>
              <a:off x="2793" y="3334"/>
              <a:ext cx="14" cy="7"/>
            </a:xfrm>
            <a:custGeom>
              <a:avLst/>
              <a:gdLst>
                <a:gd name="T0" fmla="*/ 0 w 14"/>
                <a:gd name="T1" fmla="*/ 6 h 7"/>
                <a:gd name="T2" fmla="*/ 1 w 14"/>
                <a:gd name="T3" fmla="*/ 6 h 7"/>
                <a:gd name="T4" fmla="*/ 2 w 14"/>
                <a:gd name="T5" fmla="*/ 6 h 7"/>
                <a:gd name="T6" fmla="*/ 4 w 14"/>
                <a:gd name="T7" fmla="*/ 6 h 7"/>
                <a:gd name="T8" fmla="*/ 7 w 14"/>
                <a:gd name="T9" fmla="*/ 6 h 7"/>
                <a:gd name="T10" fmla="*/ 9 w 14"/>
                <a:gd name="T11" fmla="*/ 5 h 7"/>
                <a:gd name="T12" fmla="*/ 11 w 14"/>
                <a:gd name="T13" fmla="*/ 4 h 7"/>
                <a:gd name="T14" fmla="*/ 13 w 14"/>
                <a:gd name="T15" fmla="*/ 2 h 7"/>
                <a:gd name="T16" fmla="*/ 14 w 14"/>
                <a:gd name="T17" fmla="*/ 0 h 7"/>
                <a:gd name="T18" fmla="*/ 14 w 14"/>
                <a:gd name="T19" fmla="*/ 0 h 7"/>
                <a:gd name="T20" fmla="*/ 14 w 14"/>
                <a:gd name="T21" fmla="*/ 1 h 7"/>
                <a:gd name="T22" fmla="*/ 13 w 14"/>
                <a:gd name="T23" fmla="*/ 3 h 7"/>
                <a:gd name="T24" fmla="*/ 13 w 14"/>
                <a:gd name="T25" fmla="*/ 4 h 7"/>
                <a:gd name="T26" fmla="*/ 11 w 14"/>
                <a:gd name="T27" fmla="*/ 6 h 7"/>
                <a:gd name="T28" fmla="*/ 9 w 14"/>
                <a:gd name="T29" fmla="*/ 7 h 7"/>
                <a:gd name="T30" fmla="*/ 5 w 14"/>
                <a:gd name="T31" fmla="*/ 7 h 7"/>
                <a:gd name="T32" fmla="*/ 0 w 14"/>
                <a:gd name="T33" fmla="*/ 6 h 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" h="7">
                  <a:moveTo>
                    <a:pt x="0" y="6"/>
                  </a:moveTo>
                  <a:lnTo>
                    <a:pt x="1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7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2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5" y="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70" name="Rectangle 875"/>
          <p:cNvSpPr>
            <a:spLocks noChangeArrowheads="1"/>
          </p:cNvSpPr>
          <p:nvPr/>
        </p:nvSpPr>
        <p:spPr bwMode="auto">
          <a:xfrm>
            <a:off x="6561138" y="4133850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⑮</a:t>
            </a:r>
          </a:p>
        </p:txBody>
      </p:sp>
      <p:sp>
        <p:nvSpPr>
          <p:cNvPr id="20571" name="Rectangle 876"/>
          <p:cNvSpPr>
            <a:spLocks noChangeArrowheads="1"/>
          </p:cNvSpPr>
          <p:nvPr/>
        </p:nvSpPr>
        <p:spPr bwMode="auto">
          <a:xfrm>
            <a:off x="6561138" y="444976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⑯</a:t>
            </a:r>
          </a:p>
        </p:txBody>
      </p:sp>
      <p:sp>
        <p:nvSpPr>
          <p:cNvPr id="20572" name="Rectangle 877"/>
          <p:cNvSpPr>
            <a:spLocks noChangeArrowheads="1"/>
          </p:cNvSpPr>
          <p:nvPr/>
        </p:nvSpPr>
        <p:spPr bwMode="auto">
          <a:xfrm>
            <a:off x="7019925" y="4149725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⑰</a:t>
            </a:r>
          </a:p>
        </p:txBody>
      </p:sp>
      <p:sp>
        <p:nvSpPr>
          <p:cNvPr id="20573" name="Rectangle 878"/>
          <p:cNvSpPr>
            <a:spLocks noChangeArrowheads="1"/>
          </p:cNvSpPr>
          <p:nvPr/>
        </p:nvSpPr>
        <p:spPr bwMode="auto">
          <a:xfrm>
            <a:off x="7019925" y="4451350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⑱</a:t>
            </a:r>
          </a:p>
        </p:txBody>
      </p:sp>
      <p:sp>
        <p:nvSpPr>
          <p:cNvPr id="20574" name="Rectangle 879"/>
          <p:cNvSpPr>
            <a:spLocks noChangeArrowheads="1"/>
          </p:cNvSpPr>
          <p:nvPr/>
        </p:nvSpPr>
        <p:spPr bwMode="auto">
          <a:xfrm>
            <a:off x="6564313" y="4787900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⑲</a:t>
            </a:r>
          </a:p>
        </p:txBody>
      </p:sp>
      <p:sp>
        <p:nvSpPr>
          <p:cNvPr id="20575" name="Rectangle 880"/>
          <p:cNvSpPr>
            <a:spLocks noChangeArrowheads="1"/>
          </p:cNvSpPr>
          <p:nvPr/>
        </p:nvSpPr>
        <p:spPr bwMode="auto">
          <a:xfrm>
            <a:off x="6564313" y="510381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</a:rPr>
              <a:t>⑳</a:t>
            </a:r>
          </a:p>
        </p:txBody>
      </p:sp>
      <p:sp>
        <p:nvSpPr>
          <p:cNvPr id="20576" name="Rectangle 881"/>
          <p:cNvSpPr>
            <a:spLocks noChangeArrowheads="1"/>
          </p:cNvSpPr>
          <p:nvPr/>
        </p:nvSpPr>
        <p:spPr bwMode="auto">
          <a:xfrm>
            <a:off x="7005638" y="4767263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㉑</a:t>
            </a:r>
          </a:p>
        </p:txBody>
      </p:sp>
      <p:sp>
        <p:nvSpPr>
          <p:cNvPr id="20577" name="Rectangle 882"/>
          <p:cNvSpPr>
            <a:spLocks noChangeArrowheads="1"/>
          </p:cNvSpPr>
          <p:nvPr/>
        </p:nvSpPr>
        <p:spPr bwMode="auto">
          <a:xfrm>
            <a:off x="7005638" y="5113338"/>
            <a:ext cx="288925" cy="2603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</a:rPr>
              <a:t>㉒</a:t>
            </a:r>
          </a:p>
        </p:txBody>
      </p:sp>
      <p:sp>
        <p:nvSpPr>
          <p:cNvPr id="20578" name="Rectangle 732"/>
          <p:cNvSpPr>
            <a:spLocks noChangeArrowheads="1"/>
          </p:cNvSpPr>
          <p:nvPr/>
        </p:nvSpPr>
        <p:spPr bwMode="auto">
          <a:xfrm>
            <a:off x="5948363" y="5876925"/>
            <a:ext cx="1066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●貸しボート</a:t>
            </a:r>
          </a:p>
        </p:txBody>
      </p:sp>
      <p:sp>
        <p:nvSpPr>
          <p:cNvPr id="829" name="AutoShape 50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50274" y="6269038"/>
            <a:ext cx="414213" cy="366712"/>
          </a:xfrm>
          <a:prstGeom prst="actionButtonBackPrevious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3663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4A4518A9-FDA7-4269-AA1C-80946D0FD1E4}"/>
</file>

<file path=customXml/itemProps2.xml><?xml version="1.0" encoding="utf-8"?>
<ds:datastoreItem xmlns:ds="http://schemas.openxmlformats.org/officeDocument/2006/customXml" ds:itemID="{9C8608DC-3971-4F9B-94FB-310E717B2246}"/>
</file>

<file path=customXml/itemProps3.xml><?xml version="1.0" encoding="utf-8"?>
<ds:datastoreItem xmlns:ds="http://schemas.openxmlformats.org/officeDocument/2006/customXml" ds:itemID="{20AA97BE-6988-4674-8352-669D30FB3AC7}"/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504</Words>
  <Application>Microsoft Office PowerPoint</Application>
  <PresentationFormat>画面に合わせる (4:3)</PresentationFormat>
  <Paragraphs>198</Paragraphs>
  <Slides>10</Slides>
  <Notes>9</Notes>
  <HiddenSlides>2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Office ​​テーマ</vt:lpstr>
      <vt:lpstr>1_Office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systemadmin</dc:creator>
  <cp:lastModifiedBy>test</cp:lastModifiedBy>
  <cp:revision>38</cp:revision>
  <dcterms:created xsi:type="dcterms:W3CDTF">2015-09-18T08:18:58Z</dcterms:created>
  <dcterms:modified xsi:type="dcterms:W3CDTF">2019-08-22T06:00:59Z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  <property fmtid="{D5CDD505-2E9C-101B-9397-08002B2CF9AE}" pid="4" name="ContentTypeId">
    <vt:lpwstr>0x010100EF78CFC77271354195C530399E11D87F</vt:lpwstr>
  </property>
</Properties>
</file>